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1" r:id="rId5"/>
    <p:sldId id="279" r:id="rId6"/>
    <p:sldId id="280" r:id="rId7"/>
    <p:sldId id="258" r:id="rId8"/>
    <p:sldId id="259" r:id="rId9"/>
    <p:sldId id="276" r:id="rId10"/>
    <p:sldId id="277" r:id="rId11"/>
    <p:sldId id="283" r:id="rId12"/>
    <p:sldId id="282" r:id="rId13"/>
    <p:sldId id="272" r:id="rId14"/>
    <p:sldId id="275" r:id="rId15"/>
    <p:sldId id="274" r:id="rId16"/>
    <p:sldId id="273" r:id="rId17"/>
    <p:sldId id="285" r:id="rId18"/>
    <p:sldId id="260" r:id="rId19"/>
    <p:sldId id="265" r:id="rId20"/>
    <p:sldId id="28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70" autoAdjust="0"/>
    <p:restoredTop sz="94660"/>
  </p:normalViewPr>
  <p:slideViewPr>
    <p:cSldViewPr>
      <p:cViewPr varScale="1">
        <p:scale>
          <a:sx n="64" d="100"/>
          <a:sy n="64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E74E6-FEB7-4942-B0FB-A20941F91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0E630-266A-4352-A2AF-404DD619D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47356-3A63-43C8-B8C1-D63C2566FD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828E4-0EE4-43F7-A1CD-D23ECAF23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24200-C31E-4BA7-81CD-8C33A38F2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31A35-A871-4DEE-9CCE-B9783785A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10BCC-6362-46C5-8DDE-2EBA3B974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53FA0-1F03-4A13-8304-172617BE6B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79A62-1EDB-48CA-8FB8-B688789C6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A8F7F-5651-45E8-8FE1-BBA5EF5EB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  <p:bldP spid="5" grpId="0" build="p" autoUpdateAnimBg="0"/>
      <p:bldP spid="6" grpId="0" build="p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6AFBD-1DD1-4FE0-BD83-9F46BCEF8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9EC3D-C679-487A-B961-C6548B4FE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CDFA0-BDE2-424B-8B37-73DA38343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45624-26BB-4FCE-9849-A35E150ED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C49D01-D002-4386-911B-6021A60A1B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&#1076;&#1080;&#1085;&#1100;%20&#1076;&#1080;&#1085;&#1100;%20&#1076;&#1077;&#1090;&#1089;&#1082;&#1080;&#1081;%20&#1089;&#1072;&#1076;.mp3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accent2"/>
                </a:solidFill>
              </a:rPr>
              <a:t>Презентация программы</a:t>
            </a:r>
          </a:p>
        </p:txBody>
      </p:sp>
      <p:sp>
        <p:nvSpPr>
          <p:cNvPr id="1638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143000"/>
            <a:ext cx="4191000" cy="4525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b="1" smtClean="0"/>
              <a:t> </a:t>
            </a:r>
            <a:r>
              <a:rPr lang="ru-RU" sz="2400" b="1" smtClean="0"/>
              <a:t>Примерная</a:t>
            </a:r>
          </a:p>
          <a:p>
            <a:pPr algn="ctr" eaLnBrk="1" hangingPunct="1">
              <a:buFontTx/>
              <a:buNone/>
            </a:pPr>
            <a:r>
              <a:rPr lang="ru-RU" sz="2400" b="1" smtClean="0"/>
              <a:t>основная</a:t>
            </a:r>
          </a:p>
          <a:p>
            <a:pPr algn="ctr" eaLnBrk="1" hangingPunct="1">
              <a:buFontTx/>
              <a:buNone/>
            </a:pPr>
            <a:r>
              <a:rPr lang="ru-RU" sz="2400" b="1" smtClean="0"/>
              <a:t>общеобразовательная</a:t>
            </a:r>
          </a:p>
          <a:p>
            <a:pPr algn="ctr" eaLnBrk="1" hangingPunct="1">
              <a:buFontTx/>
              <a:buNone/>
            </a:pPr>
            <a:r>
              <a:rPr lang="ru-RU" sz="2400" b="1" smtClean="0"/>
              <a:t>программа</a:t>
            </a:r>
          </a:p>
          <a:p>
            <a:pPr algn="ctr" eaLnBrk="1" hangingPunct="1">
              <a:buFontTx/>
              <a:buNone/>
            </a:pPr>
            <a:r>
              <a:rPr lang="ru-RU" sz="2400" b="1" smtClean="0"/>
              <a:t>дошкольного образования </a:t>
            </a:r>
          </a:p>
          <a:p>
            <a:pPr algn="ctr" eaLnBrk="1" hangingPunct="1">
              <a:buFontTx/>
              <a:buNone/>
            </a:pPr>
            <a:r>
              <a:rPr lang="ru-RU" sz="2400" b="1" smtClean="0"/>
              <a:t>ОТ РОЖДЕНИЯ </a:t>
            </a:r>
          </a:p>
          <a:p>
            <a:pPr algn="ctr" eaLnBrk="1" hangingPunct="1">
              <a:buFontTx/>
              <a:buNone/>
            </a:pPr>
            <a:r>
              <a:rPr lang="ru-RU" sz="2400" b="1" smtClean="0"/>
              <a:t> ДО ШКОЛЫ </a:t>
            </a:r>
          </a:p>
          <a:p>
            <a:pPr algn="ctr" eaLnBrk="1" hangingPunct="1">
              <a:buFontTx/>
              <a:buNone/>
            </a:pPr>
            <a:r>
              <a:rPr lang="ru-RU" sz="1600" b="1" smtClean="0"/>
              <a:t>Под редакцией </a:t>
            </a:r>
          </a:p>
          <a:p>
            <a:pPr algn="ctr" eaLnBrk="1" hangingPunct="1">
              <a:buFontTx/>
              <a:buNone/>
            </a:pPr>
            <a:r>
              <a:rPr lang="ru-RU" sz="1600" b="1" smtClean="0"/>
              <a:t>Н. Е. Вераксы Т. С. Комаровой </a:t>
            </a:r>
          </a:p>
          <a:p>
            <a:pPr algn="ctr" eaLnBrk="1" hangingPunct="1">
              <a:buFontTx/>
              <a:buNone/>
            </a:pPr>
            <a:r>
              <a:rPr lang="ru-RU" sz="1600" b="1" smtClean="0"/>
              <a:t>М. А. Васильевой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381000" y="556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i="1">
                <a:solidFill>
                  <a:schemeClr val="accent2"/>
                </a:solidFill>
              </a:rPr>
              <a:t>Выполнила воспитатель Банникова Л.В.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34200" y="838200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СООТВЕТСТВУЕТ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010400" y="1143000"/>
            <a:ext cx="1143000" cy="381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ФГОС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81600" y="1752600"/>
            <a:ext cx="3962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ПРИМЕРНАЯ </a:t>
            </a:r>
          </a:p>
          <a:p>
            <a:pPr algn="ctr"/>
            <a:r>
              <a:rPr lang="ru-RU" dirty="0" smtClean="0"/>
              <a:t>ОБЩЕОБРАЗОВАТЕЛЬНАЯ </a:t>
            </a:r>
          </a:p>
          <a:p>
            <a:pPr algn="ctr"/>
            <a:r>
              <a:rPr lang="ru-RU" dirty="0" smtClean="0"/>
              <a:t>ПРОГРАММА </a:t>
            </a:r>
          </a:p>
          <a:p>
            <a:pPr algn="ctr"/>
            <a:r>
              <a:rPr lang="ru-RU" dirty="0" smtClean="0"/>
              <a:t>ДОШКОЛЬНОГО ОБРАЗОВАНИЯ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43400" y="3200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ОТ РОЖДЕНИЯ</a:t>
            </a:r>
          </a:p>
          <a:p>
            <a:pPr algn="ctr"/>
            <a:r>
              <a:rPr lang="ru-RU" dirty="0" smtClean="0"/>
              <a:t>ДО ШКОЛЫ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105400" y="4114800"/>
            <a:ext cx="403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 редакцией</a:t>
            </a:r>
          </a:p>
          <a:p>
            <a:r>
              <a:rPr lang="ru-RU" dirty="0" smtClean="0"/>
              <a:t>Н. Е. </a:t>
            </a:r>
            <a:r>
              <a:rPr lang="ru-RU" dirty="0" err="1" smtClean="0"/>
              <a:t>Вераксы</a:t>
            </a:r>
            <a:r>
              <a:rPr lang="ru-RU" dirty="0" smtClean="0"/>
              <a:t>,</a:t>
            </a:r>
          </a:p>
          <a:p>
            <a:r>
              <a:rPr lang="ru-RU" dirty="0" smtClean="0"/>
              <a:t>Т. С. Комаровой,</a:t>
            </a:r>
          </a:p>
          <a:p>
            <a:r>
              <a:rPr lang="ru-RU" dirty="0" smtClean="0"/>
              <a:t>М. А. Васильевой</a:t>
            </a:r>
            <a:endParaRPr lang="ru-RU" dirty="0"/>
          </a:p>
        </p:txBody>
      </p:sp>
      <p:sp>
        <p:nvSpPr>
          <p:cNvPr id="10" name="Блок-схема: внутренняя память 9"/>
          <p:cNvSpPr/>
          <p:nvPr/>
        </p:nvSpPr>
        <p:spPr>
          <a:xfrm>
            <a:off x="4572000" y="838200"/>
            <a:ext cx="4572000" cy="4800600"/>
          </a:xfrm>
          <a:prstGeom prst="flowChartInternalStorag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9" descr="DSCN020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950" y="320675"/>
            <a:ext cx="3048000" cy="2355850"/>
          </a:xfrm>
          <a:prstGeom prst="snip2DiagRect">
            <a:avLst/>
          </a:prstGeom>
          <a:ln w="190500" cap="sq">
            <a:solidFill>
              <a:srgbClr val="FFFF00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4" name="Picture 10" descr="DSCN02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8575" y="323850"/>
            <a:ext cx="3048000" cy="2424113"/>
          </a:xfrm>
          <a:prstGeom prst="snip2DiagRect">
            <a:avLst/>
          </a:prstGeom>
          <a:ln w="190500" cap="sq">
            <a:solidFill>
              <a:srgbClr val="FFFF00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555" name="Picture 12" descr="IMG_624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87950" y="4054475"/>
            <a:ext cx="2916238" cy="2187575"/>
          </a:xfrm>
          <a:prstGeom prst="snip2DiagRect">
            <a:avLst/>
          </a:prstGeom>
          <a:ln w="190500" cap="sq">
            <a:solidFill>
              <a:srgbClr val="FFFF00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355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2743200"/>
            <a:ext cx="9144000" cy="1066800"/>
          </a:xfrm>
        </p:spPr>
        <p:txBody>
          <a:bodyPr/>
          <a:lstStyle/>
          <a:p>
            <a:pPr eaLnBrk="1" hangingPunct="1"/>
            <a:r>
              <a:rPr lang="ru-RU" sz="2000" smtClean="0">
                <a:latin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</a:rPr>
            </a:br>
            <a:r>
              <a:rPr lang="ru-RU" sz="2000" smtClean="0">
                <a:latin typeface="Times New Roman" pitchFamily="18" charset="0"/>
              </a:rPr>
              <a:t> </a:t>
            </a:r>
            <a:r>
              <a:rPr lang="ru-RU" sz="2400" smtClean="0">
                <a:latin typeface="Times New Roman" pitchFamily="18" charset="0"/>
              </a:rPr>
              <a:t>уголки для разнообразных видов самостоятельной деятельности детей</a:t>
            </a:r>
            <a:r>
              <a:rPr lang="ru-RU" sz="2000" smtClean="0">
                <a:latin typeface="Times New Roman" pitchFamily="18" charset="0"/>
              </a:rPr>
              <a:t>    </a:t>
            </a:r>
            <a:br>
              <a:rPr lang="ru-RU" sz="2000" smtClean="0">
                <a:latin typeface="Times New Roman" pitchFamily="18" charset="0"/>
              </a:rPr>
            </a:br>
            <a:endParaRPr lang="ru-RU" sz="2000" smtClean="0">
              <a:latin typeface="Times New Roman" pitchFamily="18" charset="0"/>
            </a:endParaRPr>
          </a:p>
        </p:txBody>
      </p:sp>
      <p:pic>
        <p:nvPicPr>
          <p:cNvPr id="23557" name="Picture 11" descr="DSCN02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1375" y="3981450"/>
            <a:ext cx="2916238" cy="2187575"/>
          </a:xfrm>
          <a:prstGeom prst="snip2Diag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2"/>
                </a:solidFill>
              </a:rPr>
              <a:t>Содержательный раздел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b="1" smtClean="0"/>
              <a:t>Формы, способы, методы и средства реализации ООП ДО.</a:t>
            </a:r>
            <a:r>
              <a:rPr lang="ru-RU" sz="2800" smtClean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• особенности образовательной деятельности разных видов и культурных практик;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• способы и направления поддержки детской инициативы;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• особенности взаимодействия педагогического коллектива с семьями воспитанников;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smtClean="0"/>
              <a:t>• иные характеристики содержания Программы, наиболее существенные с точки зрения авторов.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accent2"/>
                </a:solidFill>
              </a:rPr>
              <a:t>Содержание психолого-педагогической работы.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mtClean="0"/>
              <a:t>• социально-коммуникативное развитие;</a:t>
            </a:r>
          </a:p>
          <a:p>
            <a:pPr>
              <a:buFontTx/>
              <a:buNone/>
            </a:pPr>
            <a:r>
              <a:rPr lang="ru-RU" smtClean="0"/>
              <a:t>• познавательное развитие;</a:t>
            </a:r>
          </a:p>
          <a:p>
            <a:pPr>
              <a:buFontTx/>
              <a:buNone/>
            </a:pPr>
            <a:r>
              <a:rPr lang="ru-RU" smtClean="0"/>
              <a:t>• речевое развитие;</a:t>
            </a:r>
          </a:p>
          <a:p>
            <a:pPr>
              <a:buFontTx/>
              <a:buNone/>
            </a:pPr>
            <a:r>
              <a:rPr lang="ru-RU" smtClean="0"/>
              <a:t>• художественно-эстетическое развитие;</a:t>
            </a:r>
          </a:p>
          <a:p>
            <a:pPr>
              <a:buFontTx/>
              <a:buNone/>
            </a:pPr>
            <a:r>
              <a:rPr lang="ru-RU" smtClean="0"/>
              <a:t>• физическое развитие.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chemeClr val="accent2"/>
                </a:solidFill>
              </a:rPr>
              <a:t>Социально - коммуникативное</a:t>
            </a:r>
          </a:p>
        </p:txBody>
      </p:sp>
      <p:sp>
        <p:nvSpPr>
          <p:cNvPr id="2457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5715000" cy="99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smtClean="0"/>
              <a:t>- Социализация</a:t>
            </a:r>
          </a:p>
          <a:p>
            <a:pPr eaLnBrk="1" hangingPunct="1">
              <a:buFontTx/>
              <a:buNone/>
            </a:pPr>
            <a:r>
              <a:rPr lang="ru-RU" sz="2400" smtClean="0"/>
              <a:t>- Нравственное воспитание</a:t>
            </a:r>
          </a:p>
          <a:p>
            <a:pPr eaLnBrk="1" hangingPunct="1">
              <a:buFontTx/>
              <a:buNone/>
            </a:pPr>
            <a:r>
              <a:rPr lang="ru-RU" sz="2400" smtClean="0"/>
              <a:t>- Трудовое, самообслуживание</a:t>
            </a:r>
          </a:p>
          <a:p>
            <a:pPr eaLnBrk="1" hangingPunct="1">
              <a:buFontTx/>
              <a:buNone/>
            </a:pPr>
            <a:r>
              <a:rPr lang="ru-RU" sz="2400" smtClean="0"/>
              <a:t>- Формирование основ безопасности</a:t>
            </a:r>
            <a:endParaRPr lang="ru-RU" sz="2800" smtClean="0">
              <a:latin typeface="Times New Roman" pitchFamily="18" charset="0"/>
            </a:endParaRPr>
          </a:p>
        </p:txBody>
      </p:sp>
      <p:pic>
        <p:nvPicPr>
          <p:cNvPr id="198665" name="Picture 9" descr="DSC011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3375" y="1616075"/>
            <a:ext cx="2897188" cy="2232025"/>
          </a:xfrm>
          <a:prstGeom prst="snip2DiagRect">
            <a:avLst/>
          </a:prstGeom>
          <a:ln w="190500" cap="sq">
            <a:solidFill>
              <a:srgbClr val="FFFF00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8667" name="Picture 11" descr="PICT147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92750" y="4197350"/>
            <a:ext cx="2971800" cy="2335213"/>
          </a:xfrm>
          <a:prstGeom prst="snip2DiagRect">
            <a:avLst/>
          </a:prstGeom>
          <a:ln w="190500" cap="sq">
            <a:solidFill>
              <a:srgbClr val="FFFF00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81" name="Picture 9" descr="DSCN01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0750" y="3206750"/>
            <a:ext cx="3276600" cy="2971800"/>
          </a:xfrm>
          <a:prstGeom prst="snip2Diag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7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Познавательное развитие</a:t>
            </a:r>
          </a:p>
        </p:txBody>
      </p:sp>
      <p:pic>
        <p:nvPicPr>
          <p:cNvPr id="206858" name="Picture 10" descr="PICT193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6776" y="1852381"/>
            <a:ext cx="2576952" cy="1677880"/>
          </a:xfrm>
          <a:prstGeom prst="snip2DiagRect">
            <a:avLst/>
          </a:prstGeom>
          <a:ln w="190500" cap="sq">
            <a:solidFill>
              <a:srgbClr val="FFFF00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28" name="Picture 12" descr="PICT375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89492" y="1854878"/>
            <a:ext cx="2756017" cy="1677880"/>
          </a:xfrm>
          <a:prstGeom prst="snip2DiagRect">
            <a:avLst/>
          </a:prstGeom>
          <a:ln w="190500" cap="sq">
            <a:solidFill>
              <a:srgbClr val="FFFF00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98666" name="Picture 10" descr="DSC0110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98738" y="4188457"/>
            <a:ext cx="2757973" cy="1687837"/>
          </a:xfrm>
          <a:prstGeom prst="snip2DiagRect">
            <a:avLst/>
          </a:prstGeom>
          <a:ln w="190500" cap="sq">
            <a:solidFill>
              <a:srgbClr val="FFFF00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9701" name="Rectangle 7"/>
          <p:cNvSpPr>
            <a:spLocks noGrp="1" noChangeArrowheads="1"/>
          </p:cNvSpPr>
          <p:nvPr>
            <p:ph sz="quarter" idx="4294967295"/>
          </p:nvPr>
        </p:nvSpPr>
        <p:spPr>
          <a:xfrm>
            <a:off x="4648200" y="3962400"/>
            <a:ext cx="4038600" cy="2187575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smtClean="0"/>
              <a:t>-</a:t>
            </a:r>
            <a:r>
              <a:rPr lang="ru-RU" sz="1800" smtClean="0"/>
              <a:t>Развитие познавательной деятельности</a:t>
            </a:r>
          </a:p>
          <a:p>
            <a:pPr>
              <a:buFontTx/>
              <a:buNone/>
            </a:pPr>
            <a:r>
              <a:rPr lang="ru-RU" sz="1800" smtClean="0"/>
              <a:t>- Приобщение к соц. культурным цен. </a:t>
            </a:r>
          </a:p>
          <a:p>
            <a:pPr>
              <a:buFontTx/>
              <a:buNone/>
            </a:pPr>
            <a:r>
              <a:rPr lang="ru-RU" sz="1800" smtClean="0"/>
              <a:t>- ФЭМП </a:t>
            </a:r>
          </a:p>
          <a:p>
            <a:pPr>
              <a:buFontTx/>
              <a:buNone/>
            </a:pPr>
            <a:r>
              <a:rPr lang="ru-RU" sz="1800" smtClean="0"/>
              <a:t>- Ознакомление с миром </a:t>
            </a:r>
          </a:p>
          <a:p>
            <a:pPr>
              <a:buFontTx/>
              <a:buNone/>
            </a:pPr>
            <a:r>
              <a:rPr lang="ru-RU" sz="1800" smtClean="0"/>
              <a:t>природы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6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06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title" sz="quarter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Речевое</a:t>
            </a:r>
            <a:r>
              <a:rPr lang="ru-RU" b="1" smtClean="0">
                <a:solidFill>
                  <a:schemeClr val="accent2"/>
                </a:solidFill>
              </a:rPr>
              <a:t> </a:t>
            </a:r>
            <a:r>
              <a:rPr lang="ru-RU" smtClean="0">
                <a:solidFill>
                  <a:schemeClr val="accent2"/>
                </a:solidFill>
              </a:rPr>
              <a:t>развитие</a:t>
            </a:r>
            <a:endParaRPr lang="ru-RU" i="1" smtClean="0">
              <a:solidFill>
                <a:schemeClr val="accent2"/>
              </a:solidFill>
            </a:endParaRPr>
          </a:p>
        </p:txBody>
      </p:sp>
      <p:pic>
        <p:nvPicPr>
          <p:cNvPr id="203794" name="Picture 18" descr="PICT417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62185" y="1834783"/>
            <a:ext cx="2428630" cy="1715407"/>
          </a:xfrm>
          <a:prstGeom prst="snip2DiagRect">
            <a:avLst/>
          </a:prstGeom>
          <a:ln w="190500" cap="sq">
            <a:solidFill>
              <a:srgbClr val="FFFF00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3796" name="Picture 20" descr="IMG_101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504107" y="1820451"/>
            <a:ext cx="2325199" cy="1744385"/>
          </a:xfrm>
          <a:prstGeom prst="snip2DiagRect">
            <a:avLst/>
          </a:prstGeom>
          <a:ln w="190500" cap="sq">
            <a:solidFill>
              <a:srgbClr val="FFFF00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7895" name="динь динь детский сад.mp3">
            <a:hlinkClick r:id="" action="ppaction://media"/>
          </p:cNvPr>
          <p:cNvPicPr>
            <a:picLocks noGrp="1" noRot="1" noChangeAspect="1" noChangeArrowheads="1"/>
          </p:cNvPicPr>
          <p:nvPr>
            <p:ph sz="quarter" idx="4294967295"/>
            <a:audioFile r:link="rId1"/>
          </p:nvPr>
        </p:nvPicPr>
        <p:blipFill>
          <a:blip r:embed="rId5"/>
          <a:srcRect/>
          <a:stretch>
            <a:fillRect/>
          </a:stretch>
        </p:blipFill>
        <p:spPr>
          <a:xfrm>
            <a:off x="2324100" y="4879975"/>
            <a:ext cx="304800" cy="304800"/>
          </a:xfrm>
        </p:spPr>
      </p:pic>
      <p:sp>
        <p:nvSpPr>
          <p:cNvPr id="30725" name="Rectangle 8"/>
          <p:cNvSpPr>
            <a:spLocks noGrp="1" noChangeArrowheads="1"/>
          </p:cNvSpPr>
          <p:nvPr>
            <p:ph sz="quarter" idx="4294967295"/>
          </p:nvPr>
        </p:nvSpPr>
        <p:spPr>
          <a:xfrm>
            <a:off x="4648200" y="3962400"/>
            <a:ext cx="4038600" cy="2187575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smtClean="0"/>
              <a:t>Развитие речи</a:t>
            </a:r>
          </a:p>
          <a:p>
            <a:pPr>
              <a:buFontTx/>
              <a:buNone/>
            </a:pPr>
            <a:r>
              <a:rPr lang="ru-RU" sz="2400" smtClean="0"/>
              <a:t>- Художественная литература</a:t>
            </a:r>
          </a:p>
        </p:txBody>
      </p:sp>
      <p:pic>
        <p:nvPicPr>
          <p:cNvPr id="203791" name="Picture 15" descr="PICT009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753" y="1676400"/>
            <a:ext cx="3647722" cy="3581400"/>
          </a:xfrm>
          <a:prstGeom prst="snip2Diag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3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0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0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20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895"/>
                </p:tgtEl>
              </p:cMediaNode>
            </p:audio>
          </p:childTnLst>
        </p:cTn>
      </p:par>
    </p:tnLst>
    <p:bldLst>
      <p:bldP spid="266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title" sz="quarter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художественно-эстетическое</a:t>
            </a:r>
          </a:p>
        </p:txBody>
      </p:sp>
      <p:pic>
        <p:nvPicPr>
          <p:cNvPr id="210966" name="Picture 22" descr="Изображение 12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30166" y="1457846"/>
            <a:ext cx="3090041" cy="2014696"/>
          </a:xfrm>
          <a:prstGeom prst="snip2DiagRect">
            <a:avLst/>
          </a:prstGeom>
          <a:ln w="190500" cap="sq">
            <a:solidFill>
              <a:srgbClr val="FFFF00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1747" name="Rectangle 7"/>
          <p:cNvSpPr>
            <a:spLocks noGrp="1" noChangeArrowheads="1"/>
          </p:cNvSpPr>
          <p:nvPr>
            <p:ph sz="quarter" idx="4294967295"/>
          </p:nvPr>
        </p:nvSpPr>
        <p:spPr>
          <a:xfrm>
            <a:off x="4648200" y="1524000"/>
            <a:ext cx="4038600" cy="2185988"/>
          </a:xfrm>
        </p:spPr>
        <p:txBody>
          <a:bodyPr/>
          <a:lstStyle/>
          <a:p>
            <a:endParaRPr lang="ru-RU" sz="2400" smtClean="0"/>
          </a:p>
        </p:txBody>
      </p:sp>
      <p:sp>
        <p:nvSpPr>
          <p:cNvPr id="31748" name="Rectangle 8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endParaRPr lang="ru-RU" sz="2400" smtClean="0"/>
          </a:p>
        </p:txBody>
      </p:sp>
      <p:sp>
        <p:nvSpPr>
          <p:cNvPr id="31749" name="Rectangle 9"/>
          <p:cNvSpPr>
            <a:spLocks noGrp="1" noChangeArrowheads="1"/>
          </p:cNvSpPr>
          <p:nvPr>
            <p:ph sz="quarter" idx="4294967295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000" smtClean="0"/>
              <a:t>Приобщение к искусству</a:t>
            </a:r>
          </a:p>
          <a:p>
            <a:pPr>
              <a:buFontTx/>
              <a:buChar char="-"/>
            </a:pPr>
            <a:r>
              <a:rPr lang="ru-RU" sz="2000" smtClean="0"/>
              <a:t>Изобразительная деятельность</a:t>
            </a:r>
          </a:p>
          <a:p>
            <a:pPr>
              <a:buFontTx/>
              <a:buChar char="-"/>
            </a:pPr>
            <a:r>
              <a:rPr lang="ru-RU" sz="2000" smtClean="0"/>
              <a:t>Конструктивно-модельная</a:t>
            </a:r>
          </a:p>
          <a:p>
            <a:pPr>
              <a:buFontTx/>
              <a:buChar char="-"/>
            </a:pPr>
            <a:r>
              <a:rPr lang="ru-RU" sz="2000" smtClean="0"/>
              <a:t>Музыкально-художественная</a:t>
            </a:r>
            <a:r>
              <a:rPr lang="ru-RU" sz="2400" smtClean="0"/>
              <a:t> </a:t>
            </a:r>
          </a:p>
          <a:p>
            <a:pPr>
              <a:buFontTx/>
              <a:buChar char="-"/>
            </a:pPr>
            <a:endParaRPr lang="ru-RU" sz="2400" smtClean="0"/>
          </a:p>
        </p:txBody>
      </p:sp>
      <p:pic>
        <p:nvPicPr>
          <p:cNvPr id="210964" name="Picture 20" descr="PICT41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50" y="3800475"/>
            <a:ext cx="3821113" cy="2743200"/>
          </a:xfrm>
          <a:prstGeom prst="snip2Diag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7653" name="Picture 13" descr="DSCN02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387475"/>
            <a:ext cx="3556000" cy="2438400"/>
          </a:xfrm>
          <a:prstGeom prst="snip2Diag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1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1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sz="quarter" idx="4294967295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2"/>
                </a:solidFill>
              </a:rPr>
              <a:t>Физическое развитие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sz="quarter" idx="4294967295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400" smtClean="0"/>
              <a:t>Формирование начальных представлений о ЗОЖ</a:t>
            </a:r>
          </a:p>
          <a:p>
            <a:pPr>
              <a:buFontTx/>
              <a:buNone/>
            </a:pPr>
            <a:r>
              <a:rPr lang="ru-RU" sz="2400" smtClean="0"/>
              <a:t>- Физическая культура</a:t>
            </a:r>
          </a:p>
        </p:txBody>
      </p:sp>
      <p:pic>
        <p:nvPicPr>
          <p:cNvPr id="32775" name="Picture 12" descr="PICT401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447800"/>
            <a:ext cx="3024187" cy="2185988"/>
          </a:xfrm>
          <a:prstGeom prst="snip2DiagRect">
            <a:avLst/>
          </a:prstGeom>
          <a:solidFill>
            <a:srgbClr val="FFC000"/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2776" name="Picture 2" descr="G:\осень2012\группы\старшая\100_2335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3962400"/>
            <a:ext cx="3352800" cy="2187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2777" name="Picture 17" descr="S6302359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105400" y="3962400"/>
            <a:ext cx="2900363" cy="21875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  <p:bldP spid="68612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ru-RU" sz="3600" smtClean="0">
                <a:solidFill>
                  <a:schemeClr val="accent2"/>
                </a:solidFill>
              </a:rPr>
              <a:t>Формы работы с детьми</a:t>
            </a:r>
          </a:p>
        </p:txBody>
      </p:sp>
      <p:sp>
        <p:nvSpPr>
          <p:cNvPr id="2969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2590800"/>
          </a:xfrm>
        </p:spPr>
        <p:txBody>
          <a:bodyPr/>
          <a:lstStyle/>
          <a:p>
            <a:pPr eaLnBrk="1" hangingPunct="1"/>
            <a:r>
              <a:rPr lang="ru-RU" sz="2400" smtClean="0">
                <a:latin typeface="Times New Roman" pitchFamily="18" charset="0"/>
              </a:rPr>
              <a:t>Организованная образовательная деятельность 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Образовательная деятельность при проведении режимных моментов 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Самостоятельная деятельность детей </a:t>
            </a:r>
          </a:p>
          <a:p>
            <a:pPr eaLnBrk="1" hangingPunct="1"/>
            <a:r>
              <a:rPr lang="ru-RU" sz="2400" smtClean="0">
                <a:latin typeface="Times New Roman" pitchFamily="18" charset="0"/>
              </a:rPr>
              <a:t>Взаимодействие с семьями детей </a:t>
            </a:r>
          </a:p>
          <a:p>
            <a:pPr eaLnBrk="1" hangingPunct="1"/>
            <a:endParaRPr lang="ru-RU" sz="2400" smtClean="0">
              <a:latin typeface="Times New Roman" pitchFamily="18" charset="0"/>
            </a:endParaRPr>
          </a:p>
        </p:txBody>
      </p:sp>
      <p:pic>
        <p:nvPicPr>
          <p:cNvPr id="29699" name="Picture 8" descr="DSCN02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5676" y="3709262"/>
            <a:ext cx="3561429" cy="2779576"/>
          </a:xfrm>
          <a:prstGeom prst="snip2Diag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accent2"/>
                </a:solidFill>
              </a:rPr>
              <a:t>Проектирование воспитательно-образовательного процесса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Построение всего образовательного процесса вокруг одной центральной темы дает большие возможности для развития детей.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Тематический принцип построения образовательного процесса позволяет легко вводить региональные и культурные компоненты, учитывать специфику дошкольного учреждения.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Введение похожих тем в различных возрастных группах обеспечивает достижение единства образовательных целей и преемственности в детском развитии на протяжении всего дошкольного возраста, органичное развитие детей в соответствии с их индивидуальными возможностями.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Одной теме следует уделять не менее одной недели. Оптимальный период—2-3 недели.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>
                <a:latin typeface="Times New Roman" pitchFamily="18" charset="0"/>
              </a:rPr>
              <a:t>Тема должна быть отражена в подборе материалов, находящихся в группе, и уголках развития.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accent2"/>
                </a:solidFill>
              </a:rPr>
              <a:t>Целевой раздел</a:t>
            </a:r>
            <a:br>
              <a:rPr lang="ru-RU" sz="3600" b="1" dirty="0" smtClean="0">
                <a:solidFill>
                  <a:schemeClr val="accent2"/>
                </a:solidFill>
              </a:rPr>
            </a:br>
            <a:r>
              <a:rPr lang="ru-RU" sz="3600" b="1" dirty="0" smtClean="0">
                <a:solidFill>
                  <a:schemeClr val="accent2"/>
                </a:solidFill>
              </a:rPr>
              <a:t>Ведущие </a:t>
            </a:r>
            <a:r>
              <a:rPr lang="ru-RU" sz="3600" b="1" dirty="0" smtClean="0">
                <a:solidFill>
                  <a:schemeClr val="accent2"/>
                </a:solidFill>
              </a:rPr>
              <a:t>цели Программы</a:t>
            </a:r>
          </a:p>
        </p:txBody>
      </p:sp>
      <p:sp>
        <p:nvSpPr>
          <p:cNvPr id="17410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4724400" cy="4754563"/>
          </a:xfrm>
        </p:spPr>
        <p:txBody>
          <a:bodyPr/>
          <a:lstStyle/>
          <a:p>
            <a:pPr eaLnBrk="1" hangingPunct="1"/>
            <a:r>
              <a:rPr lang="ru-RU" sz="2400" dirty="0" smtClean="0"/>
              <a:t>создание благоприятных условий для полноценного проживания ребенком дошкольного детства;  </a:t>
            </a:r>
          </a:p>
          <a:p>
            <a:pPr eaLnBrk="1" hangingPunct="1"/>
            <a:r>
              <a:rPr lang="ru-RU" sz="2400" dirty="0" smtClean="0"/>
              <a:t>формирование основ базовой культуры личности; </a:t>
            </a:r>
          </a:p>
          <a:p>
            <a:pPr eaLnBrk="1" hangingPunct="1"/>
            <a:r>
              <a:rPr lang="ru-RU" sz="2400" dirty="0" smtClean="0"/>
              <a:t>всестороннее развитие психических и физических качеств в соответствии с возрастными и индивидуальными особенностями; </a:t>
            </a:r>
          </a:p>
          <a:p>
            <a:pPr eaLnBrk="1" hangingPunct="1"/>
            <a:endParaRPr lang="ru-RU" sz="2400" dirty="0" smtClean="0"/>
          </a:p>
          <a:p>
            <a:pPr eaLnBrk="1" hangingPunct="1"/>
            <a:endParaRPr lang="ru-RU" sz="2400" dirty="0" smtClean="0"/>
          </a:p>
        </p:txBody>
      </p:sp>
      <p:pic>
        <p:nvPicPr>
          <p:cNvPr id="17411" name="Picture 8" descr="100_345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 l="2644" t="3526" r="2644" b="3526"/>
          <a:stretch>
            <a:fillRect/>
          </a:stretch>
        </p:blipFill>
        <p:spPr>
          <a:xfrm>
            <a:off x="5041752" y="1390650"/>
            <a:ext cx="3264196" cy="2286000"/>
          </a:xfrm>
          <a:prstGeom prst="snip2DiagRect">
            <a:avLst/>
          </a:prstGeom>
          <a:solidFill>
            <a:srgbClr val="FFFF00"/>
          </a:solidFill>
          <a:ln w="190500" cap="sq">
            <a:solidFill>
              <a:schemeClr val="accent1">
                <a:lumMod val="75000"/>
              </a:schemeClr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2" name="Picture 9" descr="IMG_968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08575" y="3981450"/>
            <a:ext cx="3201988" cy="2187575"/>
          </a:xfrm>
          <a:prstGeom prst="snip2DiagRect">
            <a:avLst/>
          </a:prstGeom>
          <a:solidFill>
            <a:schemeClr val="accent2"/>
          </a:solidFill>
          <a:ln w="190500" cap="sq">
            <a:solidFill>
              <a:schemeClr val="accent1">
                <a:lumMod val="75000"/>
              </a:schemeClr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DSCN02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04800"/>
            <a:ext cx="7772400" cy="582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 flipH="1" flipV="1">
            <a:off x="9753600" y="6324600"/>
            <a:ext cx="3581400" cy="4449763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 rot="21186204">
            <a:off x="1046163" y="808038"/>
            <a:ext cx="6815137" cy="14382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4400" smtClean="0">
                <a:solidFill>
                  <a:schemeClr val="hlink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accent2"/>
                </a:solidFill>
              </a:rPr>
              <a:t>Ведущие цели Программы</a:t>
            </a:r>
          </a:p>
        </p:txBody>
      </p:sp>
      <p:sp>
        <p:nvSpPr>
          <p:cNvPr id="18434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0386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подготовка к жизни в современном обществе, к обучению в школе;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обеспечение  безопасности жизнедеятельности    дошкольника.</a:t>
            </a:r>
            <a:r>
              <a:rPr lang="ru-RU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ru-RU" sz="2400" smtClean="0"/>
          </a:p>
        </p:txBody>
      </p:sp>
      <p:pic>
        <p:nvPicPr>
          <p:cNvPr id="18435" name="Picture 8" descr="DSCN020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8575" y="1444625"/>
            <a:ext cx="3048000" cy="3886200"/>
          </a:xfrm>
          <a:prstGeom prst="snip2DiagRect">
            <a:avLst/>
          </a:prstGeom>
          <a:ln w="190500" cap="sq">
            <a:solidFill>
              <a:schemeClr val="accent1">
                <a:lumMod val="75000"/>
              </a:schemeClr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39622" name="Picture 6" descr="PICT404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7950" y="4057650"/>
            <a:ext cx="3074988" cy="2187575"/>
          </a:xfrm>
          <a:prstGeom prst="snip2DiagRect">
            <a:avLst/>
          </a:prstGeom>
          <a:ln w="190500" cap="sq">
            <a:solidFill>
              <a:srgbClr val="FFFF00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Принципы программы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основывается на комплексно-тематическом принципе построения образовательного процесса; </a:t>
            </a:r>
          </a:p>
          <a:p>
            <a:pPr eaLnBrk="1" hangingPunct="1"/>
            <a:r>
              <a:rPr lang="ru-RU" sz="2400" smtClean="0"/>
              <a:t>соответствует принципу развивающего образования, целью которого является развитие ребенка; </a:t>
            </a:r>
          </a:p>
          <a:p>
            <a:pPr eaLnBrk="1" hangingPunct="1"/>
            <a:r>
              <a:rPr lang="ru-RU" sz="2400" smtClean="0"/>
              <a:t>строится с учетом принципа интеграции образовательных областей в соответствии с возрастными возможностями и особенностями детей, спецификой и возможностями образовательных областей;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4000" smtClean="0">
                <a:solidFill>
                  <a:schemeClr val="accent2"/>
                </a:solidFill>
              </a:rPr>
              <a:t>Планируемые результаты </a:t>
            </a:r>
            <a:br>
              <a:rPr lang="ru-RU" sz="4000" smtClean="0">
                <a:solidFill>
                  <a:schemeClr val="accent2"/>
                </a:solidFill>
              </a:rPr>
            </a:br>
            <a:r>
              <a:rPr lang="ru-RU" sz="4000" smtClean="0">
                <a:solidFill>
                  <a:schemeClr val="accent2"/>
                </a:solidFill>
              </a:rPr>
              <a:t>освоения программы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mtClean="0"/>
              <a:t>Целевые ориентиры </a:t>
            </a:r>
          </a:p>
          <a:p>
            <a:pPr>
              <a:lnSpc>
                <a:spcPct val="90000"/>
              </a:lnSpc>
            </a:pPr>
            <a:r>
              <a:rPr lang="ru-RU" smtClean="0"/>
              <a:t>Целевые ориентиры образования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mtClean="0"/>
              <a:t>   в младенческом и раннем возрасте </a:t>
            </a:r>
          </a:p>
          <a:p>
            <a:pPr>
              <a:lnSpc>
                <a:spcPct val="90000"/>
              </a:lnSpc>
            </a:pPr>
            <a:r>
              <a:rPr lang="ru-RU" smtClean="0"/>
              <a:t>Целевые ориентиры на этапе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mtClean="0"/>
              <a:t>   завершения дошкольного образования </a:t>
            </a:r>
          </a:p>
          <a:p>
            <a:pPr>
              <a:lnSpc>
                <a:spcPct val="90000"/>
              </a:lnSpc>
            </a:pPr>
            <a:r>
              <a:rPr lang="ru-RU" smtClean="0"/>
              <a:t>Система оценки результатов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mtClean="0"/>
              <a:t>    освоения программы </a:t>
            </a:r>
          </a:p>
          <a:p>
            <a:pPr>
              <a:lnSpc>
                <a:spcPct val="90000"/>
              </a:lnSpc>
            </a:pPr>
            <a:r>
              <a:rPr lang="ru-RU" smtClean="0"/>
              <a:t>Педагогическая диагностика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143000"/>
          </a:xfrm>
          <a:noFill/>
          <a:ln>
            <a:noFill/>
          </a:ln>
        </p:spPr>
        <p:txBody>
          <a:bodyPr/>
          <a:lstStyle/>
          <a:p>
            <a:r>
              <a:rPr lang="ru-RU" sz="4000" dirty="0" smtClean="0">
                <a:solidFill>
                  <a:schemeClr val="accent2"/>
                </a:solidFill>
              </a:rPr>
              <a:t>Организационный </a:t>
            </a:r>
            <a:br>
              <a:rPr lang="ru-RU" sz="4000" dirty="0" smtClean="0">
                <a:solidFill>
                  <a:schemeClr val="accent2"/>
                </a:solidFill>
              </a:rPr>
            </a:br>
            <a:r>
              <a:rPr lang="ru-RU" sz="4000" dirty="0" smtClean="0">
                <a:solidFill>
                  <a:schemeClr val="accent2"/>
                </a:solidFill>
              </a:rPr>
              <a:t>раздел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00200"/>
            <a:ext cx="8839200" cy="5257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900" dirty="0" smtClean="0"/>
              <a:t>  </a:t>
            </a:r>
            <a:r>
              <a:rPr lang="ru-RU" sz="2000" dirty="0" smtClean="0">
                <a:latin typeface="Times New Roman" pitchFamily="18" charset="0"/>
              </a:rPr>
              <a:t>Организационный раздел дает представление о том, в каких условиях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  реализуется ООП ДО. В этом разделе должны быть представлены: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  • распорядок и/или режим дня;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  • традиционные для данной дошкольной образовательной </a:t>
            </a:r>
            <a:r>
              <a:rPr lang="ru-RU" sz="2000" dirty="0" err="1" smtClean="0">
                <a:latin typeface="Times New Roman" pitchFamily="18" charset="0"/>
              </a:rPr>
              <a:t>организа</a:t>
            </a:r>
            <a:r>
              <a:rPr lang="ru-RU" sz="2000" dirty="0" smtClean="0">
                <a:latin typeface="Times New Roman" pitchFamily="18" charset="0"/>
              </a:rPr>
              <a:t>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    </a:t>
            </a:r>
            <a:r>
              <a:rPr lang="ru-RU" sz="2000" dirty="0" err="1" smtClean="0">
                <a:latin typeface="Times New Roman" pitchFamily="18" charset="0"/>
              </a:rPr>
              <a:t>ции</a:t>
            </a:r>
            <a:r>
              <a:rPr lang="ru-RU" sz="2000" dirty="0" smtClean="0">
                <a:latin typeface="Times New Roman" pitchFamily="18" charset="0"/>
              </a:rPr>
              <a:t> события, праздники, мероприятия;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  • особенности организации предметно-пространственной развиваю-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    щей образовательной среды;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  • требования к материально-техническим условиям реализации ООП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   (в том числе обеспеченность методическими материалами и средствами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>
                <a:latin typeface="Times New Roman" pitchFamily="18" charset="0"/>
              </a:rPr>
              <a:t>   обучения и воспитания).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chemeClr val="accent2"/>
                </a:solidFill>
              </a:rPr>
              <a:t>Организация жизни и воспитания детей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334000"/>
          </a:xfrm>
        </p:spPr>
        <p:txBody>
          <a:bodyPr/>
          <a:lstStyle/>
          <a:p>
            <a:r>
              <a:rPr lang="ru-RU" smtClean="0"/>
              <a:t> Режим дня;</a:t>
            </a:r>
          </a:p>
          <a:p>
            <a:r>
              <a:rPr lang="ru-RU" smtClean="0"/>
              <a:t>Предметно‐развивающая образова-тельная среда;</a:t>
            </a:r>
          </a:p>
          <a:p>
            <a:r>
              <a:rPr lang="ru-RU" smtClean="0"/>
              <a:t>Интеграция образовательных областей;</a:t>
            </a:r>
          </a:p>
          <a:p>
            <a:r>
              <a:rPr lang="ru-RU" smtClean="0"/>
              <a:t> Формы работы с детьми;</a:t>
            </a:r>
          </a:p>
          <a:p>
            <a:r>
              <a:rPr lang="ru-RU" smtClean="0"/>
              <a:t>Проектирование воспитательно‐образовательного процесса;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>
                <a:solidFill>
                  <a:schemeClr val="accent2"/>
                </a:solidFill>
              </a:rPr>
              <a:t>Предметно-развивающая образовательная среда</a:t>
            </a:r>
            <a:r>
              <a:rPr lang="ru-RU" sz="3200" smtClean="0"/>
              <a:t>             </a:t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ru-RU" sz="4000" smtClean="0"/>
              <a:t>Оснащение уголков меняется в соответствии с тематическим планированием образовательного процесса.</a:t>
            </a:r>
            <a:r>
              <a:rPr lang="ru-RU" sz="3600" smtClean="0"/>
              <a:t> </a:t>
            </a:r>
          </a:p>
          <a:p>
            <a:pPr eaLnBrk="1" hangingPunct="1"/>
            <a:endParaRPr lang="ru-RU" sz="3600" smtClean="0"/>
          </a:p>
          <a:p>
            <a:pPr eaLnBrk="1" hangingPunct="1"/>
            <a:endParaRPr lang="ru-RU" sz="3600" smtClean="0"/>
          </a:p>
        </p:txBody>
      </p:sp>
      <p:pic>
        <p:nvPicPr>
          <p:cNvPr id="23555" name="Picture 5" descr="DSCN02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267200"/>
            <a:ext cx="31242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9" descr="IMG_623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0750" y="320675"/>
            <a:ext cx="2914650" cy="2414588"/>
          </a:xfrm>
          <a:prstGeom prst="snip2DiagRect">
            <a:avLst/>
          </a:prstGeom>
          <a:ln w="190500" cap="sq">
            <a:solidFill>
              <a:srgbClr val="FFFF00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0" name="Picture 28" descr="DSCN020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67325" y="323850"/>
            <a:ext cx="2840038" cy="2300288"/>
          </a:xfrm>
          <a:prstGeom prst="snip2DiagRect">
            <a:avLst/>
          </a:prstGeom>
          <a:ln w="190500" cap="sq">
            <a:solidFill>
              <a:srgbClr val="FFFF00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531" name="Picture 31" descr="IMG_62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962400"/>
            <a:ext cx="2611438" cy="2209800"/>
          </a:xfrm>
          <a:prstGeom prst="snip2Diag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53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609600" y="2438400"/>
            <a:ext cx="8229600" cy="23622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  <a:t>       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уголок природы                        уголок для игр с песком</a:t>
            </a:r>
            <a:b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</a:rPr>
              <a:t>уголок для ролевых игр</a:t>
            </a:r>
            <a: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40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400" smtClean="0">
                <a:latin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</a:rPr>
            </a:br>
            <a:r>
              <a:rPr lang="ru-RU" sz="1400" smtClean="0"/>
              <a:t>    </a:t>
            </a:r>
          </a:p>
        </p:txBody>
      </p:sp>
      <p:pic>
        <p:nvPicPr>
          <p:cNvPr id="7" name="Picture 11" descr="DSCN034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844550" y="3905250"/>
            <a:ext cx="2971800" cy="2187575"/>
          </a:xfrm>
          <a:prstGeom prst="snip2DiagRect">
            <a:avLst/>
          </a:prstGeom>
          <a:ln w="190500" cap="sq">
            <a:solidFill>
              <a:srgbClr val="FFFF00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1382</TotalTime>
  <Words>559</Words>
  <Application>Microsoft Office PowerPoint</Application>
  <PresentationFormat>Экран (4:3)</PresentationFormat>
  <Paragraphs>112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Оформление по умолчанию</vt:lpstr>
      <vt:lpstr>Презентация программы</vt:lpstr>
      <vt:lpstr>Целевой раздел Ведущие цели Программы</vt:lpstr>
      <vt:lpstr>Ведущие цели Программы</vt:lpstr>
      <vt:lpstr>Принципы программы</vt:lpstr>
      <vt:lpstr>Планируемые результаты  освоения программы</vt:lpstr>
      <vt:lpstr>Организационный  раздел </vt:lpstr>
      <vt:lpstr>Организация жизни и воспитания детей</vt:lpstr>
      <vt:lpstr> Предметно-развивающая образовательная среда              </vt:lpstr>
      <vt:lpstr>        уголок природы                        уголок для игр с песком уголок для ролевых игр      </vt:lpstr>
      <vt:lpstr>  уголки для разнообразных видов самостоятельной деятельности детей     </vt:lpstr>
      <vt:lpstr>Содержательный раздел</vt:lpstr>
      <vt:lpstr>Содержание психолого-педагогической работы.</vt:lpstr>
      <vt:lpstr>Социально - коммуникативное</vt:lpstr>
      <vt:lpstr>Познавательное развитие</vt:lpstr>
      <vt:lpstr>Речевое развитие</vt:lpstr>
      <vt:lpstr>художественно-эстетическое</vt:lpstr>
      <vt:lpstr>Физическое развитие</vt:lpstr>
      <vt:lpstr>Формы работы с детьми</vt:lpstr>
      <vt:lpstr>Проектирование воспитательно-образовательного процесса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пользователь</cp:lastModifiedBy>
  <cp:revision>53</cp:revision>
  <cp:lastPrinted>1601-01-01T00:00:00Z</cp:lastPrinted>
  <dcterms:created xsi:type="dcterms:W3CDTF">2008-08-27T21:46:11Z</dcterms:created>
  <dcterms:modified xsi:type="dcterms:W3CDTF">2014-09-04T01:55:59Z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