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06" r:id="rId3"/>
    <p:sldId id="307" r:id="rId4"/>
    <p:sldId id="308" r:id="rId5"/>
    <p:sldId id="309" r:id="rId6"/>
    <p:sldId id="310" r:id="rId7"/>
    <p:sldId id="291" r:id="rId8"/>
    <p:sldId id="288" r:id="rId9"/>
    <p:sldId id="275" r:id="rId10"/>
    <p:sldId id="286" r:id="rId11"/>
    <p:sldId id="281" r:id="rId12"/>
    <p:sldId id="289" r:id="rId13"/>
    <p:sldId id="305" r:id="rId14"/>
    <p:sldId id="290" r:id="rId15"/>
    <p:sldId id="311" r:id="rId16"/>
    <p:sldId id="312" r:id="rId17"/>
    <p:sldId id="313" r:id="rId18"/>
    <p:sldId id="276" r:id="rId19"/>
    <p:sldId id="277" r:id="rId20"/>
    <p:sldId id="287" r:id="rId21"/>
    <p:sldId id="278" r:id="rId22"/>
    <p:sldId id="285" r:id="rId23"/>
    <p:sldId id="279" r:id="rId24"/>
    <p:sldId id="280" r:id="rId25"/>
    <p:sldId id="294" r:id="rId26"/>
    <p:sldId id="295" r:id="rId27"/>
    <p:sldId id="298" r:id="rId28"/>
    <p:sldId id="299" r:id="rId29"/>
    <p:sldId id="297" r:id="rId30"/>
    <p:sldId id="301" r:id="rId31"/>
    <p:sldId id="302" r:id="rId32"/>
    <p:sldId id="303" r:id="rId33"/>
    <p:sldId id="304" r:id="rId34"/>
    <p:sldId id="284" r:id="rId35"/>
    <p:sldId id="282" r:id="rId36"/>
    <p:sldId id="300" r:id="rId37"/>
    <p:sldId id="314" r:id="rId38"/>
    <p:sldId id="31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27B8B-B796-4AEF-ADCC-025B680EC697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77497-45F4-45F4-8A76-15C389E55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«Особенности   духовно-нравственного   воспитания   младших   школьников»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                  </a:t>
            </a:r>
            <a:r>
              <a:rPr lang="ru-RU" sz="3200" b="1" dirty="0" smtClean="0"/>
              <a:t>Усачёва Инна Геннадьевна,</a:t>
            </a:r>
            <a:br>
              <a:rPr lang="ru-RU" sz="3200" b="1" dirty="0" smtClean="0"/>
            </a:br>
            <a:r>
              <a:rPr lang="ru-RU" sz="3200" b="1" dirty="0" smtClean="0"/>
              <a:t>                                    учитель начальных классов</a:t>
            </a:r>
            <a:br>
              <a:rPr lang="ru-RU" sz="3200" b="1" dirty="0" smtClean="0"/>
            </a:br>
            <a:r>
              <a:rPr lang="ru-RU" sz="3200" b="1" dirty="0" smtClean="0"/>
              <a:t>              МКОУ «</a:t>
            </a:r>
            <a:r>
              <a:rPr lang="ru-RU" sz="3200" b="1" dirty="0" err="1" smtClean="0"/>
              <a:t>Шварцевский</a:t>
            </a:r>
            <a:r>
              <a:rPr lang="ru-RU" sz="3200" b="1" dirty="0" smtClean="0"/>
              <a:t> центр образования»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1203348"/>
          </a:xfr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Беседы, экскурсии, просмотр кинофильмов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3679057" cy="4905408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14488"/>
            <a:ext cx="3643338" cy="485778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Сюжетно-ролевые игры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834235" cy="51256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Театрализованные представления</a:t>
            </a:r>
            <a:endParaRPr lang="ru-RU" b="1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2928958" cy="5072098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500174"/>
            <a:ext cx="3708806" cy="5016512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Участие в социальных проектах</a:t>
            </a:r>
            <a:endParaRPr lang="ru-RU" b="1" dirty="0"/>
          </a:p>
        </p:txBody>
      </p:sp>
      <p:pic>
        <p:nvPicPr>
          <p:cNvPr id="26626" name="Picture 2" descr="https://ds04.infourok.ru/uploads/ex/11ab/0008761a-05a714bc/1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14488"/>
            <a:ext cx="6429388" cy="4822042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Воспитание нравственных чувств и этического сознания .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chemeClr val="tx2"/>
                </a:solidFill>
              </a:rPr>
              <a:t>Формы деятельности: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Проведение открытых семейных праздников</a:t>
            </a:r>
            <a:endParaRPr lang="ru-RU" b="1" dirty="0"/>
          </a:p>
        </p:txBody>
      </p:sp>
      <p:pic>
        <p:nvPicPr>
          <p:cNvPr id="2050" name="Picture 2" descr="https://grandgames.net/puzzle/source/den_rozhdeni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785926"/>
            <a:ext cx="6381741" cy="478630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Проведение мероприятий, раскрывающих историю семьи</a:t>
            </a:r>
            <a:endParaRPr lang="ru-RU" b="1" dirty="0"/>
          </a:p>
        </p:txBody>
      </p:sp>
      <p:pic>
        <p:nvPicPr>
          <p:cNvPr id="1032" name="Picture 8" descr="https://ds04.infourok.ru/uploads/ex/0125/0006def4-1d071253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14488"/>
            <a:ext cx="6500858" cy="487564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Воспитание трудолюбия, творческого отношения к учению,  труду,  жизни.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chemeClr val="tx2"/>
                </a:solidFill>
              </a:rPr>
              <a:t>Формы деятельности: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1214422"/>
          </a:xfr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Праздники труда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732636" cy="497684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00174"/>
            <a:ext cx="3589760" cy="500066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«Родной край, его история – основа, на которой только и может осуществляться рост  духовной культуры всего общества».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Д.С. Лихачёв</a:t>
            </a:r>
            <a:endParaRPr lang="ru-RU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Конкурсы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50"/>
            <a:ext cx="6572296" cy="492922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203348"/>
          </a:xfr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Презентация творческих достижений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714488"/>
            <a:ext cx="3804074" cy="4881597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3693671" cy="4929222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1203348"/>
          </a:xfr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Презентация учебных достижений</a:t>
            </a:r>
            <a:endParaRPr lang="ru-RU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3643338" cy="4857784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85926"/>
            <a:ext cx="3643338" cy="4857784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1203348"/>
          </a:xfr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Участие в разработке и реализации различных проектов 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8429652" cy="507207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/>
              <a:t>Проект </a:t>
            </a:r>
            <a:br>
              <a:rPr lang="ru-RU" sz="2800" b="1" dirty="0" smtClean="0"/>
            </a:br>
            <a:r>
              <a:rPr lang="ru-RU" sz="2800" b="1" dirty="0" smtClean="0"/>
              <a:t>«Предметы традиционного русского быта»</a:t>
            </a:r>
            <a:endParaRPr lang="ru-RU" sz="2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3357586" cy="490538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714488"/>
            <a:ext cx="3390316" cy="492922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Проект «</a:t>
            </a:r>
            <a:r>
              <a:rPr lang="ru-RU" b="1" dirty="0" err="1" smtClean="0"/>
              <a:t>Видеооткрытка</a:t>
            </a:r>
            <a:r>
              <a:rPr lang="ru-RU" b="1" dirty="0" smtClean="0"/>
              <a:t> к 8 марта»</a:t>
            </a: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814393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857520" cy="1571636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357562"/>
            <a:ext cx="2857520" cy="1571636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785926"/>
            <a:ext cx="2833686" cy="1558527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929198"/>
            <a:ext cx="2857520" cy="1604962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Проект «Новогодняя сказка»</a:t>
            </a:r>
            <a:endParaRPr lang="ru-RU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3357586" cy="251818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357298"/>
            <a:ext cx="3357586" cy="251818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3357585" cy="2482471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143380"/>
            <a:ext cx="3357586" cy="250033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714620"/>
            <a:ext cx="3357586" cy="250037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Проект «Окна Победы»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44620"/>
            <a:ext cx="3792161" cy="505621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428736"/>
            <a:ext cx="3714776" cy="507209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ru-RU" dirty="0" smtClean="0"/>
              <a:t>	</a:t>
            </a:r>
            <a:r>
              <a:rPr lang="ru-RU" b="1" dirty="0" smtClean="0"/>
              <a:t>Основным содержанием духовно-нравственного развития, воспитания и социализации являются базовые национальные ценности.  </a:t>
            </a:r>
            <a:endParaRPr lang="ru-RU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Воспитание ценностного отношения к природе, окружающей среде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2"/>
                </a:solidFill>
              </a:rPr>
              <a:t> Формы деятельности: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Туристические походы, путешествия по родному краю</a:t>
            </a:r>
            <a:endParaRPr lang="ru-RU" b="1" dirty="0"/>
          </a:p>
        </p:txBody>
      </p:sp>
      <p:pic>
        <p:nvPicPr>
          <p:cNvPr id="9218" name="Picture 2" descr="https://all.culture.ru/uploads/41363e385955a46b77c2d4712d4d4a1d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357430"/>
            <a:ext cx="7848600" cy="4000501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928694"/>
          </a:xfr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Экологические акции, десанты</a:t>
            </a:r>
            <a:endParaRPr lang="ru-RU" b="1" dirty="0"/>
          </a:p>
        </p:txBody>
      </p:sp>
      <p:pic>
        <p:nvPicPr>
          <p:cNvPr id="8196" name="Picture 4" descr="https://prikolist.club/wp-content/uploads/2019/11/kartinki_po_ekologii_dlya_detey_doshkolnogo_vozrasta_2_081803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072330" cy="5304248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/>
              <a:t>Расширение опыта общения с природой (при поддержке родителей)</a:t>
            </a:r>
            <a:endParaRPr lang="ru-RU" sz="3200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000240"/>
            <a:ext cx="6314636" cy="4588882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4" name="Прямоугольник 3"/>
          <p:cNvSpPr/>
          <p:nvPr/>
        </p:nvSpPr>
        <p:spPr>
          <a:xfrm>
            <a:off x="6643702" y="5929330"/>
            <a:ext cx="1357322" cy="42862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Воспитание ценностного отношения к прекрасному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2"/>
                </a:solidFill>
              </a:rPr>
              <a:t>Формы деятельности: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54098"/>
          </a:xfr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Посещение художественных мастерских, тематических выставок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3857652" cy="500066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643050"/>
            <a:ext cx="3714776" cy="500066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203348"/>
          </a:xfr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>Участие вместе с родителями в проведении выставок семейного художественного творчества </a:t>
            </a:r>
            <a:endParaRPr lang="ru-RU" sz="28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3643338" cy="257176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571612"/>
            <a:ext cx="3690963" cy="257176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214770"/>
            <a:ext cx="3714776" cy="264323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По мнению В.А. Сухомлинского, «духовно-нравственное воспитание – это постепенное обогащение ребёнка знаниями, умениями, опытом, это развитие ума и формирование отношения к добру и злу, подготовка к борьбе против всего, что идёт вразрез с принятыми в обществе моральными устоями».</a:t>
            </a:r>
            <a:endParaRPr lang="ru-RU" sz="3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Задача духовно-нравственного воспитания состоит в том, чтобы социально необходимые требования общества педагоги превратили во </a:t>
            </a:r>
            <a:r>
              <a:rPr lang="ru-RU" sz="3600" u="sng" dirty="0" smtClean="0"/>
              <a:t>внутренние стимулы </a:t>
            </a:r>
            <a:r>
              <a:rPr lang="ru-RU" sz="3600" dirty="0" smtClean="0"/>
              <a:t>личности и </a:t>
            </a:r>
            <a:r>
              <a:rPr lang="ru-RU" sz="3600" u="sng" dirty="0" smtClean="0"/>
              <a:t>каждого ребёнка</a:t>
            </a:r>
            <a:r>
              <a:rPr lang="ru-RU" sz="3600" dirty="0" smtClean="0"/>
              <a:t>, такие как </a:t>
            </a:r>
            <a:r>
              <a:rPr lang="ru-RU" sz="3600" b="1" u="sng" dirty="0" smtClean="0"/>
              <a:t>долг, честь, совесть, достоинство.</a:t>
            </a:r>
            <a:endParaRPr lang="ru-RU" sz="3600" b="1" u="sng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2800" dirty="0" smtClean="0"/>
              <a:t>-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патриотизм</a:t>
            </a:r>
            <a:r>
              <a:rPr lang="ru-RU" sz="2800" dirty="0" smtClean="0"/>
              <a:t> – любовь к своей малой родине, своему народу, к России, служение Отечеству;</a:t>
            </a:r>
            <a:br>
              <a:rPr lang="ru-RU" sz="2800" dirty="0" smtClean="0"/>
            </a:br>
            <a:r>
              <a:rPr lang="ru-RU" sz="2800" dirty="0" smtClean="0"/>
              <a:t>-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гражданственность </a:t>
            </a:r>
            <a:r>
              <a:rPr lang="ru-RU" sz="2800" b="1" dirty="0" smtClean="0"/>
              <a:t>– </a:t>
            </a:r>
            <a:r>
              <a:rPr lang="ru-RU" sz="2800" dirty="0" smtClean="0"/>
              <a:t>закон и порядок,  свобода совести и вероисповедания, правовое государство;</a:t>
            </a:r>
            <a:br>
              <a:rPr lang="ru-RU" sz="2800" dirty="0" smtClean="0"/>
            </a:br>
            <a:r>
              <a:rPr lang="ru-RU" sz="2800" dirty="0" smtClean="0"/>
              <a:t>-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социальная солидарность </a:t>
            </a:r>
            <a:r>
              <a:rPr lang="ru-RU" sz="2800" dirty="0" smtClean="0"/>
              <a:t>– свобода личная и национальная, доверие к людям, институтам государства и гражданского общества, справедливость, милосердие, честь, достоинство;</a:t>
            </a:r>
            <a:br>
              <a:rPr lang="ru-RU" sz="2800" dirty="0" smtClean="0"/>
            </a:br>
            <a:r>
              <a:rPr lang="ru-RU" sz="2800" dirty="0" smtClean="0"/>
              <a:t>-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человечество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u-RU" sz="2800" dirty="0" smtClean="0"/>
              <a:t> мир во всём мире, многообразие культур и народов, прогресс человечества, международное сотрудничество;</a:t>
            </a:r>
            <a:br>
              <a:rPr lang="ru-RU" sz="2800" dirty="0" smtClean="0"/>
            </a:br>
            <a:r>
              <a:rPr lang="ru-RU" sz="2800" dirty="0" smtClean="0"/>
              <a:t>-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наука</a:t>
            </a:r>
            <a:r>
              <a:rPr lang="ru-RU" sz="2800" dirty="0" smtClean="0"/>
              <a:t> – ценность знания, стремление к истине, научная картина мира;</a:t>
            </a:r>
            <a:endParaRPr lang="ru-RU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емья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800" dirty="0" smtClean="0"/>
              <a:t>любовь и верность, здоровье, достаток, уважение к родителям, забота о старших и младших;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труд и творчество </a:t>
            </a:r>
            <a:r>
              <a:rPr lang="ru-RU" sz="2800" dirty="0" smtClean="0"/>
              <a:t>– уважение к труду, творчество и созидание, целеустремлённость и настойчивость;</a:t>
            </a:r>
            <a:br>
              <a:rPr lang="ru-RU" sz="2800" dirty="0" smtClean="0"/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- традиционные российские религии </a:t>
            </a:r>
            <a:r>
              <a:rPr lang="ru-RU" sz="2800" dirty="0" smtClean="0"/>
              <a:t>– представление о вере, духовности, религиозной жизни человека, толерантности;</a:t>
            </a:r>
            <a:br>
              <a:rPr lang="ru-RU" sz="2800" dirty="0" smtClean="0"/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- искусство и литература </a:t>
            </a:r>
            <a:r>
              <a:rPr lang="ru-RU" sz="2800" dirty="0" smtClean="0"/>
              <a:t>– красота, гармония, духовный мир человека, нравственный выбор, смысл жизни, эстетическое и этическое развитие;</a:t>
            </a:r>
            <a:br>
              <a:rPr lang="ru-RU" sz="2800" dirty="0" smtClean="0"/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- природа </a:t>
            </a:r>
            <a:r>
              <a:rPr lang="ru-RU" sz="2800" dirty="0" smtClean="0"/>
              <a:t>– эволюция, родная земля, заповедная природа, планета Земля, экологическое сознание.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Духовно-нравственное  воспитание должно осуществляться в единстве </a:t>
            </a:r>
            <a:r>
              <a:rPr lang="ru-RU" sz="3200" u="sng" dirty="0" smtClean="0"/>
              <a:t>урочной,</a:t>
            </a:r>
            <a:r>
              <a:rPr lang="ru-RU" sz="3200" dirty="0" smtClean="0"/>
              <a:t> </a:t>
            </a:r>
            <a:r>
              <a:rPr lang="ru-RU" sz="3200" u="sng" dirty="0" smtClean="0"/>
              <a:t>внеурочной</a:t>
            </a:r>
            <a:r>
              <a:rPr lang="ru-RU" sz="3200" dirty="0" smtClean="0"/>
              <a:t>, </a:t>
            </a:r>
            <a:r>
              <a:rPr lang="ru-RU" sz="3200" u="sng" dirty="0" smtClean="0"/>
              <a:t>внешкольной деятельности</a:t>
            </a:r>
            <a:r>
              <a:rPr lang="ru-RU" sz="3200" dirty="0" smtClean="0"/>
              <a:t>, в совместной педагогической работе образовательного учреждения, семьи и других институтов общества.</a:t>
            </a:r>
            <a:endParaRPr lang="ru-RU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Воспитание гражданственности, патриотизма, уважения к правам и свободам человека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2"/>
                </a:solidFill>
              </a:rPr>
              <a:t> Формы деятельности: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Использование плакатов, картин в процессе бесед, чтения книг </a:t>
            </a:r>
            <a:endParaRPr 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714488"/>
            <a:ext cx="3768355" cy="492922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3857652" cy="492922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Путешествие по историческим и памятным местам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78769"/>
            <a:ext cx="6524671" cy="489350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326</Words>
  <Application>Microsoft Office PowerPoint</Application>
  <PresentationFormat>Экран (4:3)</PresentationFormat>
  <Paragraphs>35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«Особенности   духовно-нравственного   воспитания   младших   школьников»                            Усачёва Инна Геннадьевна,                                     учитель начальных классов               МКОУ «Шварцевский центр образования» </vt:lpstr>
      <vt:lpstr>«Родной край, его история – основа, на которой только и может осуществляться рост  духовной культуры всего общества».  Д.С. Лихачёв</vt:lpstr>
      <vt:lpstr> Основным содержанием духовно-нравственного развития, воспитания и социализации являются базовые национальные ценности.  </vt:lpstr>
      <vt:lpstr>- патриотизм – любовь к своей малой родине, своему народу, к России, служение Отечеству; - гражданственность – закон и порядок,  свобода совести и вероисповедания, правовое государство; - социальная солидарность – свобода личная и национальная, доверие к людям, институтам государства и гражданского общества, справедливость, милосердие, честь, достоинство; - человечество- мир во всём мире, многообразие культур и народов, прогресс человечества, международное сотрудничество; - наука – ценность знания, стремление к истине, научная картина мира;</vt:lpstr>
      <vt:lpstr>- семья - любовь и верность, здоровье, достаток, уважение к родителям, забота о старших и младших; -  труд и творчество – уважение к труду, творчество и созидание, целеустремлённость и настойчивость; - традиционные российские религии – представление о вере, духовности, религиозной жизни человека, толерантности; - искусство и литература – красота, гармония, духовный мир человека, нравственный выбор, смысл жизни, эстетическое и этическое развитие; - природа – эволюция, родная земля, заповедная природа, планета Земля, экологическое сознание. </vt:lpstr>
      <vt:lpstr>Духовно-нравственное  воспитание должно осуществляться в единстве урочной, внеурочной, внешкольной деятельности, в совместной педагогической работе образовательного учреждения, семьи и других институтов общества.</vt:lpstr>
      <vt:lpstr>Воспитание гражданственности, патриотизма, уважения к правам и свободам человека      Формы деятельности:   </vt:lpstr>
      <vt:lpstr>Использование плакатов, картин в процессе бесед, чтения книг </vt:lpstr>
      <vt:lpstr>Путешествие по историческим и памятным местам</vt:lpstr>
      <vt:lpstr>Слайд 10</vt:lpstr>
      <vt:lpstr>Беседы, экскурсии, просмотр кинофильмов </vt:lpstr>
      <vt:lpstr>Сюжетно-ролевые игры</vt:lpstr>
      <vt:lpstr>Театрализованные представления</vt:lpstr>
      <vt:lpstr>Участие в социальных проектах</vt:lpstr>
      <vt:lpstr>Воспитание нравственных чувств и этического сознания .     Формы деятельности:</vt:lpstr>
      <vt:lpstr>Проведение открытых семейных праздников</vt:lpstr>
      <vt:lpstr>Проведение мероприятий, раскрывающих историю семьи</vt:lpstr>
      <vt:lpstr>Воспитание трудолюбия, творческого отношения к учению,  труду,  жизни.    Формы деятельности:</vt:lpstr>
      <vt:lpstr>Праздники труда</vt:lpstr>
      <vt:lpstr>Конкурсы</vt:lpstr>
      <vt:lpstr>Презентация творческих достижений</vt:lpstr>
      <vt:lpstr>Презентация учебных достижений</vt:lpstr>
      <vt:lpstr>Участие в разработке и реализации различных проектов </vt:lpstr>
      <vt:lpstr>Слайд 24</vt:lpstr>
      <vt:lpstr>Проект  «Предметы традиционного русского быта»</vt:lpstr>
      <vt:lpstr>Проект «Видеооткрытка к 8 марта»</vt:lpstr>
      <vt:lpstr>Слайд 27</vt:lpstr>
      <vt:lpstr>Проект «Новогодняя сказка»</vt:lpstr>
      <vt:lpstr>Проект «Окна Победы»</vt:lpstr>
      <vt:lpstr>Воспитание ценностного отношения к природе, окружающей среде    Формы деятельности:  </vt:lpstr>
      <vt:lpstr>Туристические походы, путешествия по родному краю</vt:lpstr>
      <vt:lpstr>Экологические акции, десанты</vt:lpstr>
      <vt:lpstr>Расширение опыта общения с природой (при поддержке родителей)</vt:lpstr>
      <vt:lpstr>Воспитание ценностного отношения к прекрасному   Формы деятельности:</vt:lpstr>
      <vt:lpstr>Посещение художественных мастерских, тематических выставок</vt:lpstr>
      <vt:lpstr>Участие вместе с родителями в проведении выставок семейного художественного творчества </vt:lpstr>
      <vt:lpstr>По мнению В.А. Сухомлинского, «духовно-нравственное воспитание – это постепенное обогащение ребёнка знаниями, умениями, опытом, это развитие ума и формирование отношения к добру и злу, подготовка к борьбе против всего, что идёт вразрез с принятыми в обществе моральными устоями».</vt:lpstr>
      <vt:lpstr>Задача духовно-нравственного воспитания состоит в том, чтобы социально необходимые требования общества педагоги превратили во внутренние стимулы личности и каждого ребёнка, такие как долг, честь, совесть, достоинство.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делл</dc:creator>
  <cp:lastModifiedBy>делл</cp:lastModifiedBy>
  <cp:revision>44</cp:revision>
  <dcterms:created xsi:type="dcterms:W3CDTF">2018-02-19T15:21:19Z</dcterms:created>
  <dcterms:modified xsi:type="dcterms:W3CDTF">2020-05-24T10:41:06Z</dcterms:modified>
</cp:coreProperties>
</file>