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0" r:id="rId1"/>
    <p:sldMasterId id="2147484547" r:id="rId2"/>
    <p:sldMasterId id="2147484583" r:id="rId3"/>
    <p:sldMasterId id="2147484601" r:id="rId4"/>
    <p:sldMasterId id="2147484619" r:id="rId5"/>
  </p:sldMasterIdLst>
  <p:notesMasterIdLst>
    <p:notesMasterId r:id="rId17"/>
  </p:notesMasterIdLst>
  <p:sldIdLst>
    <p:sldId id="267" r:id="rId6"/>
    <p:sldId id="256" r:id="rId7"/>
    <p:sldId id="257" r:id="rId8"/>
    <p:sldId id="258" r:id="rId9"/>
    <p:sldId id="260" r:id="rId10"/>
    <p:sldId id="259" r:id="rId11"/>
    <p:sldId id="261" r:id="rId12"/>
    <p:sldId id="262" r:id="rId13"/>
    <p:sldId id="266" r:id="rId14"/>
    <p:sldId id="264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127E8-CD5D-4BF6-8ECE-2619B15E368B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FEF51-A826-47C9-B899-D3A8DF59A7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1539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FEF51-A826-47C9-B899-D3A8DF59A76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4821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FEF51-A826-47C9-B899-D3A8DF59A76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273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FEF51-A826-47C9-B899-D3A8DF59A766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105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635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909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75208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0252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12229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0077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1831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2434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8863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1223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7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694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1769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4154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8131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6033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6605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1336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4709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838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9904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873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3577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1281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8942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5720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93177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9654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97026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1630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81456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36105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628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92246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31321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94352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27693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19240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42997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93929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72575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66056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13166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653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98704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96949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9670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18261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7399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85171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047463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63657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14911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99916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128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38346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51733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80402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81726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01206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19326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80503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95618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41509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01592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240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56011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69152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77638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68245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60674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84606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05693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24948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4284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87594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275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85377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82916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06835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3922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07603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77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156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6119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  <p:sldLayoutId id="2147484512" r:id="rId12"/>
    <p:sldLayoutId id="2147484513" r:id="rId13"/>
    <p:sldLayoutId id="2147484514" r:id="rId14"/>
    <p:sldLayoutId id="2147484515" r:id="rId15"/>
    <p:sldLayoutId id="21474845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33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  <p:sldLayoutId id="2147484559" r:id="rId12"/>
    <p:sldLayoutId id="2147484560" r:id="rId13"/>
    <p:sldLayoutId id="2147484561" r:id="rId14"/>
    <p:sldLayoutId id="2147484562" r:id="rId15"/>
    <p:sldLayoutId id="2147484563" r:id="rId16"/>
    <p:sldLayoutId id="214748456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16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85" r:id="rId2"/>
    <p:sldLayoutId id="2147484586" r:id="rId3"/>
    <p:sldLayoutId id="2147484587" r:id="rId4"/>
    <p:sldLayoutId id="2147484588" r:id="rId5"/>
    <p:sldLayoutId id="2147484589" r:id="rId6"/>
    <p:sldLayoutId id="2147484590" r:id="rId7"/>
    <p:sldLayoutId id="2147484591" r:id="rId8"/>
    <p:sldLayoutId id="2147484592" r:id="rId9"/>
    <p:sldLayoutId id="2147484593" r:id="rId10"/>
    <p:sldLayoutId id="2147484594" r:id="rId11"/>
    <p:sldLayoutId id="2147484595" r:id="rId12"/>
    <p:sldLayoutId id="2147484596" r:id="rId13"/>
    <p:sldLayoutId id="2147484597" r:id="rId14"/>
    <p:sldLayoutId id="2147484598" r:id="rId15"/>
    <p:sldLayoutId id="2147484599" r:id="rId16"/>
    <p:sldLayoutId id="214748460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223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2" r:id="rId1"/>
    <p:sldLayoutId id="2147484603" r:id="rId2"/>
    <p:sldLayoutId id="2147484604" r:id="rId3"/>
    <p:sldLayoutId id="2147484605" r:id="rId4"/>
    <p:sldLayoutId id="2147484606" r:id="rId5"/>
    <p:sldLayoutId id="2147484607" r:id="rId6"/>
    <p:sldLayoutId id="2147484608" r:id="rId7"/>
    <p:sldLayoutId id="2147484609" r:id="rId8"/>
    <p:sldLayoutId id="2147484610" r:id="rId9"/>
    <p:sldLayoutId id="2147484611" r:id="rId10"/>
    <p:sldLayoutId id="2147484612" r:id="rId11"/>
    <p:sldLayoutId id="2147484613" r:id="rId12"/>
    <p:sldLayoutId id="2147484614" r:id="rId13"/>
    <p:sldLayoutId id="2147484615" r:id="rId14"/>
    <p:sldLayoutId id="2147484616" r:id="rId15"/>
    <p:sldLayoutId id="2147484617" r:id="rId16"/>
    <p:sldLayoutId id="21474846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91B00FA-C1B4-4177-A547-2FFCF70578A1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08F2205-CF38-4EC7-9AC5-52241EEDA0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639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  <p:sldLayoutId id="2147484631" r:id="rId12"/>
    <p:sldLayoutId id="2147484632" r:id="rId13"/>
    <p:sldLayoutId id="2147484633" r:id="rId14"/>
    <p:sldLayoutId id="2147484634" r:id="rId15"/>
    <p:sldLayoutId id="2147484635" r:id="rId16"/>
    <p:sldLayoutId id="21474846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9427" y="408094"/>
            <a:ext cx="7766936" cy="2472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3440" y="853440"/>
            <a:ext cx="8420563" cy="5394959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Тещина Лилия Васильевна</a:t>
            </a:r>
          </a:p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МКОУ Орловская СОШ им. И.Ф. </a:t>
            </a:r>
            <a:r>
              <a:rPr lang="ru-RU" sz="2400" b="1" dirty="0" err="1" smtClean="0">
                <a:solidFill>
                  <a:schemeClr val="bg1"/>
                </a:solidFill>
              </a:rPr>
              <a:t>Жужукина</a:t>
            </a:r>
            <a:r>
              <a:rPr lang="ru-RU" sz="2400" b="1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Учитель английского языка.</a:t>
            </a:r>
          </a:p>
          <a:p>
            <a:pPr algn="l"/>
            <a:endParaRPr lang="ru-RU" sz="2400" b="1" dirty="0" smtClean="0">
              <a:solidFill>
                <a:schemeClr val="bg1"/>
              </a:solidFill>
            </a:endParaRPr>
          </a:p>
          <a:p>
            <a:pPr algn="l"/>
            <a:endParaRPr lang="ru-RU" sz="2400" b="1" dirty="0" smtClean="0">
              <a:solidFill>
                <a:schemeClr val="bg1"/>
              </a:solidFill>
            </a:endParaRPr>
          </a:p>
          <a:p>
            <a:pPr algn="l"/>
            <a:r>
              <a:rPr lang="ru-RU" sz="3600" b="1" smtClean="0">
                <a:solidFill>
                  <a:schemeClr val="bg1"/>
                </a:solidFill>
              </a:rPr>
              <a:t>          Презентация </a:t>
            </a:r>
            <a:r>
              <a:rPr lang="ru-RU" sz="3600" b="1" dirty="0" smtClean="0">
                <a:solidFill>
                  <a:schemeClr val="bg1"/>
                </a:solidFill>
              </a:rPr>
              <a:t>к уроку</a:t>
            </a:r>
          </a:p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«В воскресенье был «День матери»».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algn="l"/>
            <a:endParaRPr lang="ru-RU" sz="2400" b="1" dirty="0" smtClean="0">
              <a:solidFill>
                <a:schemeClr val="bg1"/>
              </a:solidFill>
            </a:endParaRPr>
          </a:p>
          <a:p>
            <a:pPr algn="l"/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What did you do last weekend?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Last weekend.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On Friday evening I … .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On Saturday afternoon I … .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On Sunday </a:t>
            </a:r>
            <a:r>
              <a:rPr lang="en-US" sz="3200" b="1" smtClean="0">
                <a:solidFill>
                  <a:schemeClr val="tx1"/>
                </a:solidFill>
              </a:rPr>
              <a:t>morning I … 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It was great/interesting/exciting.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7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7672" y="1830173"/>
            <a:ext cx="11218459" cy="5027827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21" descr="70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6960" y="4000500"/>
            <a:ext cx="1809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5412396" y="1352172"/>
            <a:ext cx="3960813" cy="3095625"/>
          </a:xfrm>
          <a:prstGeom prst="cloudCallout">
            <a:avLst>
              <a:gd name="adj1" fmla="val -113088"/>
              <a:gd name="adj2" fmla="val 42769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2000" b="1" dirty="0">
              <a:solidFill>
                <a:srgbClr val="0000FF"/>
              </a:solidFill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Good job!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99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000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09433"/>
            <a:ext cx="8596668" cy="607325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Название учреждения: </a:t>
            </a:r>
            <a:r>
              <a:rPr lang="ru-RU" sz="2400" dirty="0">
                <a:solidFill>
                  <a:schemeClr val="bg1"/>
                </a:solidFill>
              </a:rPr>
              <a:t>МКОУ Орловская СОШ им. И.Ф. </a:t>
            </a:r>
            <a:r>
              <a:rPr lang="ru-RU" sz="2400" dirty="0" err="1">
                <a:solidFill>
                  <a:schemeClr val="bg1"/>
                </a:solidFill>
              </a:rPr>
              <a:t>Жужукина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Ф.И.О. педагога: </a:t>
            </a:r>
            <a:r>
              <a:rPr lang="ru-RU" sz="2400" dirty="0">
                <a:solidFill>
                  <a:schemeClr val="bg1"/>
                </a:solidFill>
              </a:rPr>
              <a:t>Тещина Лилия Васильевна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Презентация к уроку по учебному предмету «Английский язык» в </a:t>
            </a:r>
            <a:r>
              <a:rPr lang="ru-RU" sz="2400" dirty="0" smtClean="0">
                <a:solidFill>
                  <a:schemeClr val="bg1"/>
                </a:solidFill>
              </a:rPr>
              <a:t>3-ем </a:t>
            </a:r>
            <a:r>
              <a:rPr lang="ru-RU" sz="2400" dirty="0">
                <a:solidFill>
                  <a:schemeClr val="bg1"/>
                </a:solidFill>
              </a:rPr>
              <a:t>классе УМК «</a:t>
            </a:r>
            <a:r>
              <a:rPr lang="en-US" sz="2400" dirty="0">
                <a:solidFill>
                  <a:schemeClr val="bg1"/>
                </a:solidFill>
              </a:rPr>
              <a:t>English</a:t>
            </a:r>
            <a:r>
              <a:rPr lang="ru-RU" sz="2400" dirty="0">
                <a:solidFill>
                  <a:schemeClr val="bg1"/>
                </a:solidFill>
              </a:rPr>
              <a:t>» В.П </a:t>
            </a:r>
            <a:r>
              <a:rPr lang="ru-RU" sz="2400" dirty="0" err="1">
                <a:solidFill>
                  <a:schemeClr val="bg1"/>
                </a:solidFill>
              </a:rPr>
              <a:t>Кузовлев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smtClean="0">
                <a:solidFill>
                  <a:schemeClr val="bg1"/>
                </a:solidFill>
              </a:rPr>
              <a:t>Э.Ш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Перегудова</a:t>
            </a:r>
            <a:r>
              <a:rPr lang="ru-RU" sz="2400" dirty="0">
                <a:solidFill>
                  <a:schemeClr val="bg1"/>
                </a:solidFill>
              </a:rPr>
              <a:t>, С.А. Пастухова, О.В. Стрельникова на тему </a:t>
            </a:r>
            <a:r>
              <a:rPr lang="ru-RU" sz="2400" dirty="0" smtClean="0">
                <a:solidFill>
                  <a:schemeClr val="bg1"/>
                </a:solidFill>
              </a:rPr>
              <a:t>«В воскресенье был «День матери»».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Тип урока: </a:t>
            </a:r>
            <a:r>
              <a:rPr lang="ru-RU" sz="2400" dirty="0">
                <a:solidFill>
                  <a:schemeClr val="bg1"/>
                </a:solidFill>
              </a:rPr>
              <a:t>комбинированный.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Материально-технические средства</a:t>
            </a:r>
            <a:r>
              <a:rPr lang="ru-RU" sz="2400" b="1" dirty="0" smtClean="0">
                <a:solidFill>
                  <a:schemeClr val="bg1"/>
                </a:solidFill>
              </a:rPr>
              <a:t>:</a:t>
            </a:r>
            <a:r>
              <a:rPr lang="ru-RU" sz="2400" dirty="0" smtClean="0">
                <a:solidFill>
                  <a:schemeClr val="bg1"/>
                </a:solidFill>
              </a:rPr>
              <a:t> карточки со словами; презентация.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Образ. ресурс: </a:t>
            </a:r>
            <a:r>
              <a:rPr lang="ru-RU" sz="2400" dirty="0">
                <a:solidFill>
                  <a:schemeClr val="bg1"/>
                </a:solidFill>
              </a:rPr>
              <a:t>интернет-­сайт http://prosv.ru/umk/</a:t>
            </a:r>
            <a:r>
              <a:rPr lang="en-US" sz="2400" dirty="0">
                <a:solidFill>
                  <a:schemeClr val="bg1"/>
                </a:solidFill>
              </a:rPr>
              <a:t>we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8536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8364"/>
            <a:ext cx="8596668" cy="49132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Цели: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05218"/>
            <a:ext cx="8596668" cy="571841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л</a:t>
            </a:r>
            <a:r>
              <a:rPr lang="ru-RU" sz="2000" b="1" dirty="0" smtClean="0">
                <a:solidFill>
                  <a:schemeClr val="bg1"/>
                </a:solidFill>
              </a:rPr>
              <a:t>ичностные: </a:t>
            </a:r>
            <a:r>
              <a:rPr lang="ru-RU" sz="2000" dirty="0" smtClean="0">
                <a:solidFill>
                  <a:schemeClr val="bg1"/>
                </a:solidFill>
              </a:rPr>
              <a:t>дать начальные представления о моральных нормах и правилах нравственного поведения, в том числе об этических нормах взаимоотношений в семье между поколениями, уважительное отношение к старшим, заботливое отношение к младшим, знание традиций и бережное отношение к ним;</a:t>
            </a:r>
          </a:p>
          <a:p>
            <a:r>
              <a:rPr lang="ru-RU" sz="2000" b="1" dirty="0" err="1">
                <a:solidFill>
                  <a:schemeClr val="bg1"/>
                </a:solidFill>
              </a:rPr>
              <a:t>м</a:t>
            </a:r>
            <a:r>
              <a:rPr lang="ru-RU" sz="2000" b="1" dirty="0" err="1" smtClean="0">
                <a:solidFill>
                  <a:schemeClr val="bg1"/>
                </a:solidFill>
              </a:rPr>
              <a:t>етапредметные</a:t>
            </a:r>
            <a:r>
              <a:rPr lang="ru-RU" sz="2000" b="1" dirty="0" smtClean="0">
                <a:solidFill>
                  <a:schemeClr val="bg1"/>
                </a:solidFill>
              </a:rPr>
              <a:t>: </a:t>
            </a:r>
            <a:r>
              <a:rPr lang="ru-RU" sz="2000" dirty="0" smtClean="0">
                <a:solidFill>
                  <a:schemeClr val="bg1"/>
                </a:solidFill>
              </a:rPr>
              <a:t>развитие произвольного внимания, логического мышления, умения работать со справочной литературой;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п</a:t>
            </a:r>
            <a:r>
              <a:rPr lang="ru-RU" sz="2000" b="1" dirty="0" smtClean="0">
                <a:solidFill>
                  <a:schemeClr val="bg1"/>
                </a:solidFill>
              </a:rPr>
              <a:t>редметные: </a:t>
            </a:r>
            <a:r>
              <a:rPr lang="ru-RU" sz="2000" dirty="0" smtClean="0">
                <a:solidFill>
                  <a:schemeClr val="bg1"/>
                </a:solidFill>
              </a:rPr>
              <a:t>формирование грамматических навыков говорения на основе </a:t>
            </a:r>
            <a:r>
              <a:rPr lang="en-US" sz="2000" dirty="0" smtClean="0">
                <a:solidFill>
                  <a:schemeClr val="bg1"/>
                </a:solidFill>
              </a:rPr>
              <a:t>Past Simple </a:t>
            </a:r>
            <a:r>
              <a:rPr lang="ru-RU" sz="2000" dirty="0" smtClean="0">
                <a:solidFill>
                  <a:schemeClr val="bg1"/>
                </a:solidFill>
              </a:rPr>
              <a:t>неправильных глаголов (утвердительная форма), развитие умения читать с целью извлечения конкретной информации;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с</a:t>
            </a:r>
            <a:r>
              <a:rPr lang="ru-RU" sz="2000" b="1" dirty="0" smtClean="0">
                <a:solidFill>
                  <a:schemeClr val="bg1"/>
                </a:solidFill>
              </a:rPr>
              <a:t>оциокультурный аспект: </a:t>
            </a:r>
            <a:r>
              <a:rPr lang="ru-RU" sz="2000" dirty="0" smtClean="0">
                <a:solidFill>
                  <a:schemeClr val="bg1"/>
                </a:solidFill>
              </a:rPr>
              <a:t>знакомство с одним из праздников Великобритании – «Днём матери», содержанием стихотворения Кена </a:t>
            </a:r>
            <a:r>
              <a:rPr lang="ru-RU" sz="2000" dirty="0" err="1" smtClean="0">
                <a:solidFill>
                  <a:schemeClr val="bg1"/>
                </a:solidFill>
              </a:rPr>
              <a:t>Несбита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“I Taught My Cat to Clean My Room”.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34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641445"/>
            <a:ext cx="8825659" cy="1093780"/>
          </a:xfrm>
        </p:spPr>
        <p:txBody>
          <a:bodyPr/>
          <a:lstStyle/>
          <a:p>
            <a:pPr algn="ctr"/>
            <a:r>
              <a:rPr lang="en-US" sz="4800" b="1" dirty="0" smtClean="0"/>
              <a:t>What did you do yesterday?</a:t>
            </a:r>
            <a:endParaRPr lang="ru-RU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41"/>
          <a:stretch/>
        </p:blipFill>
        <p:spPr>
          <a:xfrm>
            <a:off x="307466" y="2444908"/>
            <a:ext cx="3216218" cy="20315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8180" y="2313250"/>
            <a:ext cx="2438400" cy="2142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8126" y="2852508"/>
            <a:ext cx="2640172" cy="34938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62" r="25001"/>
          <a:stretch/>
        </p:blipFill>
        <p:spPr>
          <a:xfrm>
            <a:off x="3583737" y="4599422"/>
            <a:ext cx="2217369" cy="21560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24" t="-335" r="16119" b="335"/>
          <a:stretch/>
        </p:blipFill>
        <p:spPr>
          <a:xfrm>
            <a:off x="4042975" y="2506216"/>
            <a:ext cx="2209432" cy="17568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41" t="46072" r="44131" b="5431"/>
          <a:stretch/>
        </p:blipFill>
        <p:spPr>
          <a:xfrm>
            <a:off x="6163077" y="4435265"/>
            <a:ext cx="3079276" cy="24020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51" t="215" r="19289" b="27056"/>
          <a:stretch/>
        </p:blipFill>
        <p:spPr>
          <a:xfrm>
            <a:off x="307466" y="4558223"/>
            <a:ext cx="2914301" cy="225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15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641445"/>
            <a:ext cx="8761413" cy="1039187"/>
          </a:xfrm>
        </p:spPr>
        <p:txBody>
          <a:bodyPr/>
          <a:lstStyle/>
          <a:p>
            <a:pPr algn="ctr"/>
            <a:r>
              <a:rPr lang="en-US" sz="4800" b="1" dirty="0" smtClean="0"/>
              <a:t>Read the sentences.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6478" y="2265528"/>
            <a:ext cx="5843633" cy="459247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Snow White and Red Rose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dust </a:t>
            </a:r>
            <a:r>
              <a:rPr lang="en-US" sz="2400" b="1" dirty="0" smtClean="0">
                <a:solidFill>
                  <a:schemeClr val="tx1"/>
                </a:solidFill>
              </a:rPr>
              <a:t>the furniture </a:t>
            </a:r>
            <a:r>
              <a:rPr lang="en-US" sz="2400" b="1" u="sng" dirty="0" smtClean="0">
                <a:solidFill>
                  <a:schemeClr val="tx1"/>
                </a:solidFill>
              </a:rPr>
              <a:t>every day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Snow White and Red </a:t>
            </a:r>
            <a:r>
              <a:rPr lang="en-US" sz="2400" b="1" dirty="0" smtClean="0">
                <a:solidFill>
                  <a:schemeClr val="tx1"/>
                </a:solidFill>
              </a:rPr>
              <a:t>Rose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cook</a:t>
            </a:r>
            <a:r>
              <a:rPr lang="en-US" sz="2400" b="1" dirty="0" smtClean="0">
                <a:solidFill>
                  <a:schemeClr val="tx1"/>
                </a:solidFill>
              </a:rPr>
              <a:t> meals </a:t>
            </a:r>
            <a:r>
              <a:rPr lang="en-US" sz="2400" b="1" u="sng" dirty="0">
                <a:solidFill>
                  <a:schemeClr val="tx1"/>
                </a:solidFill>
              </a:rPr>
              <a:t>every day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Snow White and Red </a:t>
            </a:r>
            <a:r>
              <a:rPr lang="en-US" sz="2400" b="1" dirty="0" smtClean="0">
                <a:solidFill>
                  <a:schemeClr val="tx1"/>
                </a:solidFill>
              </a:rPr>
              <a:t>Rose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clean</a:t>
            </a:r>
            <a:r>
              <a:rPr lang="en-US" sz="2400" b="1" dirty="0" smtClean="0">
                <a:solidFill>
                  <a:schemeClr val="tx1"/>
                </a:solidFill>
              </a:rPr>
              <a:t> the house </a:t>
            </a:r>
            <a:r>
              <a:rPr lang="en-US" sz="2400" b="1" u="sng" dirty="0" smtClean="0">
                <a:solidFill>
                  <a:schemeClr val="tx1"/>
                </a:solidFill>
              </a:rPr>
              <a:t>every day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Snow White and Red Rose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gather</a:t>
            </a:r>
            <a:r>
              <a:rPr lang="en-US" sz="2400" b="1" dirty="0" smtClean="0">
                <a:solidFill>
                  <a:schemeClr val="tx1"/>
                </a:solidFill>
              </a:rPr>
              <a:t> vegetables </a:t>
            </a:r>
            <a:r>
              <a:rPr lang="en-US" sz="2400" b="1" u="sng" dirty="0">
                <a:solidFill>
                  <a:schemeClr val="tx1"/>
                </a:solidFill>
              </a:rPr>
              <a:t>every day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Snow </a:t>
            </a:r>
            <a:r>
              <a:rPr lang="en-US" sz="2400" b="1" dirty="0">
                <a:solidFill>
                  <a:schemeClr val="tx1"/>
                </a:solidFill>
              </a:rPr>
              <a:t>White and Red </a:t>
            </a:r>
            <a:r>
              <a:rPr lang="en-US" sz="2400" b="1" dirty="0" smtClean="0">
                <a:solidFill>
                  <a:schemeClr val="tx1"/>
                </a:solidFill>
              </a:rPr>
              <a:t>Rose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work</a:t>
            </a:r>
            <a:r>
              <a:rPr lang="en-US" sz="2400" b="1" dirty="0" smtClean="0">
                <a:solidFill>
                  <a:schemeClr val="tx1"/>
                </a:solidFill>
              </a:rPr>
              <a:t> in the garden </a:t>
            </a:r>
            <a:r>
              <a:rPr lang="en-US" sz="2400" b="1" u="sng" dirty="0">
                <a:solidFill>
                  <a:schemeClr val="tx1"/>
                </a:solidFill>
              </a:rPr>
              <a:t>every day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09465" y="2265528"/>
            <a:ext cx="4914213" cy="459247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They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dust</a:t>
            </a:r>
            <a:r>
              <a:rPr lang="en-US" sz="2400" b="1" dirty="0" smtClean="0">
                <a:solidFill>
                  <a:srgbClr val="FF0000"/>
                </a:solidFill>
              </a:rPr>
              <a:t>ed</a:t>
            </a:r>
            <a:r>
              <a:rPr lang="en-US" sz="2400" b="1" dirty="0" smtClean="0">
                <a:solidFill>
                  <a:schemeClr val="tx1"/>
                </a:solidFill>
              </a:rPr>
              <a:t> the furniture </a:t>
            </a:r>
            <a:r>
              <a:rPr lang="en-US" sz="2400" b="1" u="sng" dirty="0" smtClean="0">
                <a:solidFill>
                  <a:schemeClr val="tx1"/>
                </a:solidFill>
              </a:rPr>
              <a:t>yesterday</a:t>
            </a:r>
            <a:r>
              <a:rPr lang="en-US" sz="2400" b="1" dirty="0" smtClean="0">
                <a:solidFill>
                  <a:schemeClr val="tx1"/>
                </a:solidFill>
              </a:rPr>
              <a:t>, too.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They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cook</a:t>
            </a:r>
            <a:r>
              <a:rPr lang="en-US" sz="2400" b="1" dirty="0" smtClean="0">
                <a:solidFill>
                  <a:srgbClr val="FF0000"/>
                </a:solidFill>
              </a:rPr>
              <a:t>ed</a:t>
            </a:r>
            <a:r>
              <a:rPr lang="en-US" sz="2400" b="1" dirty="0" smtClean="0">
                <a:solidFill>
                  <a:schemeClr val="tx1"/>
                </a:solidFill>
              </a:rPr>
              <a:t> meals </a:t>
            </a:r>
            <a:r>
              <a:rPr lang="en-US" sz="2400" b="1" u="sng" dirty="0">
                <a:solidFill>
                  <a:schemeClr val="tx1"/>
                </a:solidFill>
              </a:rPr>
              <a:t>yesterday</a:t>
            </a:r>
            <a:r>
              <a:rPr lang="en-US" sz="2400" b="1" dirty="0">
                <a:solidFill>
                  <a:schemeClr val="tx1"/>
                </a:solidFill>
              </a:rPr>
              <a:t>, too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They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clean</a:t>
            </a:r>
            <a:r>
              <a:rPr lang="en-US" sz="2400" b="1" dirty="0" smtClean="0">
                <a:solidFill>
                  <a:srgbClr val="FF0000"/>
                </a:solidFill>
              </a:rPr>
              <a:t>ed</a:t>
            </a:r>
            <a:r>
              <a:rPr lang="en-US" sz="2400" b="1" dirty="0" smtClean="0">
                <a:solidFill>
                  <a:schemeClr val="tx1"/>
                </a:solidFill>
              </a:rPr>
              <a:t> the house </a:t>
            </a:r>
            <a:r>
              <a:rPr lang="en-US" sz="2400" b="1" u="sng" dirty="0">
                <a:solidFill>
                  <a:schemeClr val="tx1"/>
                </a:solidFill>
              </a:rPr>
              <a:t>yesterday</a:t>
            </a:r>
            <a:r>
              <a:rPr lang="en-US" sz="2400" b="1" dirty="0">
                <a:solidFill>
                  <a:schemeClr val="tx1"/>
                </a:solidFill>
              </a:rPr>
              <a:t>, too.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They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gather</a:t>
            </a:r>
            <a:r>
              <a:rPr lang="en-US" sz="2400" b="1" dirty="0" smtClean="0">
                <a:solidFill>
                  <a:srgbClr val="FF0000"/>
                </a:solidFill>
              </a:rPr>
              <a:t>ed</a:t>
            </a:r>
            <a:r>
              <a:rPr lang="en-US" sz="2400" b="1" dirty="0" smtClean="0">
                <a:solidFill>
                  <a:schemeClr val="tx1"/>
                </a:solidFill>
              </a:rPr>
              <a:t> vegetables </a:t>
            </a:r>
            <a:r>
              <a:rPr lang="en-US" sz="2400" b="1" u="sng" dirty="0">
                <a:solidFill>
                  <a:schemeClr val="tx1"/>
                </a:solidFill>
              </a:rPr>
              <a:t>yesterday</a:t>
            </a:r>
            <a:r>
              <a:rPr lang="en-US" sz="2400" b="1" dirty="0">
                <a:solidFill>
                  <a:schemeClr val="tx1"/>
                </a:solidFill>
              </a:rPr>
              <a:t>, too.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They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work</a:t>
            </a:r>
            <a:r>
              <a:rPr lang="en-US" sz="2400" b="1" dirty="0" smtClean="0">
                <a:solidFill>
                  <a:srgbClr val="FF0000"/>
                </a:solidFill>
              </a:rPr>
              <a:t>ed</a:t>
            </a:r>
            <a:r>
              <a:rPr lang="en-US" sz="2400" b="1" dirty="0" smtClean="0">
                <a:solidFill>
                  <a:schemeClr val="tx1"/>
                </a:solidFill>
              </a:rPr>
              <a:t> in the garden </a:t>
            </a:r>
            <a:r>
              <a:rPr lang="en-US" sz="2400" b="1" u="sng" dirty="0">
                <a:solidFill>
                  <a:schemeClr val="tx1"/>
                </a:solidFill>
              </a:rPr>
              <a:t>yesterday</a:t>
            </a:r>
            <a:r>
              <a:rPr lang="en-US" sz="2400" b="1" dirty="0">
                <a:solidFill>
                  <a:schemeClr val="tx1"/>
                </a:solidFill>
              </a:rPr>
              <a:t>, too.</a:t>
            </a:r>
            <a:endParaRPr lang="ru-RU" sz="2400" b="1" dirty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786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627797"/>
            <a:ext cx="8761413" cy="1052835"/>
          </a:xfrm>
        </p:spPr>
        <p:txBody>
          <a:bodyPr/>
          <a:lstStyle/>
          <a:p>
            <a:r>
              <a:rPr lang="en-US" sz="4800" b="1" dirty="0" smtClean="0"/>
              <a:t>Today we’ll speak about … .</a:t>
            </a:r>
            <a:endParaRPr lang="ru-RU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639" y="2753625"/>
            <a:ext cx="4966705" cy="35925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51"/>
          <a:stretch/>
        </p:blipFill>
        <p:spPr>
          <a:xfrm>
            <a:off x="6774975" y="2753625"/>
            <a:ext cx="4973925" cy="359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39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586854"/>
            <a:ext cx="8761413" cy="1093778"/>
          </a:xfrm>
        </p:spPr>
        <p:txBody>
          <a:bodyPr/>
          <a:lstStyle/>
          <a:p>
            <a:r>
              <a:rPr lang="en-US" sz="4800" b="1" dirty="0" smtClean="0"/>
              <a:t>Find the 2d form of the verb.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54954" y="2006221"/>
            <a:ext cx="1601894" cy="485177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</a:rPr>
              <a:t>ake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</a:rPr>
              <a:t>weep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</a:rPr>
              <a:t>eed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</a:rPr>
              <a:t>ave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</a:rPr>
              <a:t>et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</a:rPr>
              <a:t>ive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s</a:t>
            </a:r>
            <a:r>
              <a:rPr lang="en-US" sz="2400" b="1" dirty="0">
                <a:solidFill>
                  <a:schemeClr val="tx1"/>
                </a:solidFill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</a:rPr>
              <a:t>ng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</a:rPr>
              <a:t>o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</a:rPr>
              <a:t>at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write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02758" y="2006221"/>
            <a:ext cx="7744761" cy="4797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had                          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fed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swept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set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made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wrote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went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sang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gave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ate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15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94 0.003 L -0.15729 -0.28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38 0.00324 L -0.15325 -0.070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38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7 0.00162 L -0.14427 0.069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55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-0.14258 0.2134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5 0.00717 L -0.14049 0.0708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42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62 0.00601 L -0.14701 -0.2148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38" y="-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28 0.00416 L -0.15273 -0.0715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7" y="-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8 0.01643 L -0.15377 0.0722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7 0.00787 L -0.16016 -0.0717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8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03 0.00856 L -0.15599 0.2851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7" y="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376" y="573206"/>
            <a:ext cx="11245755" cy="1487606"/>
          </a:xfrm>
        </p:spPr>
        <p:txBody>
          <a:bodyPr/>
          <a:lstStyle/>
          <a:p>
            <a:r>
              <a:rPr lang="en-US" b="1" dirty="0" smtClean="0"/>
              <a:t>Divide sentences into two stories and read them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3899" y="2265528"/>
            <a:ext cx="5666213" cy="459247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We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set</a:t>
            </a:r>
            <a:r>
              <a:rPr lang="en-US" sz="2800" b="1" dirty="0" smtClean="0">
                <a:solidFill>
                  <a:schemeClr val="tx1"/>
                </a:solidFill>
              </a:rPr>
              <a:t> the table.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We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have</a:t>
            </a:r>
            <a:r>
              <a:rPr lang="en-US" sz="2800" b="1" dirty="0" smtClean="0">
                <a:solidFill>
                  <a:schemeClr val="tx1"/>
                </a:solidFill>
              </a:rPr>
              <a:t> a fantastic dinner.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We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give</a:t>
            </a:r>
            <a:r>
              <a:rPr lang="en-US" sz="2800" b="1" dirty="0" smtClean="0">
                <a:solidFill>
                  <a:schemeClr val="tx1"/>
                </a:solidFill>
              </a:rPr>
              <a:t> gifts to our Mum.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We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sing</a:t>
            </a:r>
            <a:r>
              <a:rPr lang="en-US" sz="2800" b="1" dirty="0" smtClean="0">
                <a:solidFill>
                  <a:schemeClr val="tx1"/>
                </a:solidFill>
              </a:rPr>
              <a:t> merry songs for her.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We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paint</a:t>
            </a:r>
            <a:r>
              <a:rPr lang="en-US" sz="2800" b="1" dirty="0" smtClean="0">
                <a:solidFill>
                  <a:schemeClr val="tx1"/>
                </a:solidFill>
              </a:rPr>
              <a:t> beautiful pictures for her.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Our mother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is</a:t>
            </a:r>
            <a:r>
              <a:rPr lang="en-US" sz="2800" b="1" dirty="0" smtClean="0">
                <a:solidFill>
                  <a:schemeClr val="tx1"/>
                </a:solidFill>
              </a:rPr>
              <a:t> happy.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99781" y="2265528"/>
            <a:ext cx="5582953" cy="459247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My sister </a:t>
            </a:r>
            <a:r>
              <a:rPr lang="en-US" sz="2800" b="1" dirty="0" smtClean="0">
                <a:solidFill>
                  <a:srgbClr val="FF0000"/>
                </a:solidFill>
              </a:rPr>
              <a:t>set</a:t>
            </a:r>
            <a:r>
              <a:rPr lang="en-US" sz="2800" b="1" dirty="0" smtClean="0">
                <a:solidFill>
                  <a:schemeClr val="tx1"/>
                </a:solidFill>
              </a:rPr>
              <a:t> the table.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We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cook</a:t>
            </a:r>
            <a:r>
              <a:rPr lang="en-US" sz="2800" b="1" dirty="0" smtClean="0">
                <a:solidFill>
                  <a:srgbClr val="FF0000"/>
                </a:solidFill>
              </a:rPr>
              <a:t>ed</a:t>
            </a:r>
            <a:r>
              <a:rPr lang="en-US" sz="2800" b="1" dirty="0" smtClean="0">
                <a:solidFill>
                  <a:schemeClr val="tx1"/>
                </a:solidFill>
              </a:rPr>
              <a:t> a wonderful dinner.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We </a:t>
            </a:r>
            <a:r>
              <a:rPr lang="en-US" sz="2800" b="1" dirty="0" smtClean="0">
                <a:solidFill>
                  <a:srgbClr val="FF0000"/>
                </a:solidFill>
              </a:rPr>
              <a:t>ate</a:t>
            </a:r>
            <a:r>
              <a:rPr lang="en-US" sz="2800" b="1" dirty="0" smtClean="0">
                <a:solidFill>
                  <a:schemeClr val="tx1"/>
                </a:solidFill>
              </a:rPr>
              <a:t> tasty vegetables.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We </a:t>
            </a:r>
            <a:r>
              <a:rPr lang="en-US" sz="2800" b="1" dirty="0" smtClean="0">
                <a:solidFill>
                  <a:srgbClr val="FF0000"/>
                </a:solidFill>
              </a:rPr>
              <a:t>gave</a:t>
            </a:r>
            <a:r>
              <a:rPr lang="en-US" sz="2800" b="1" dirty="0" smtClean="0">
                <a:solidFill>
                  <a:schemeClr val="tx1"/>
                </a:solidFill>
              </a:rPr>
              <a:t> gifts to our Mum.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We </a:t>
            </a:r>
            <a:r>
              <a:rPr lang="en-US" sz="2800" b="1" dirty="0" smtClean="0">
                <a:solidFill>
                  <a:srgbClr val="FF0000"/>
                </a:solidFill>
              </a:rPr>
              <a:t>sang</a:t>
            </a:r>
            <a:r>
              <a:rPr lang="en-US" sz="2800" b="1" dirty="0" smtClean="0">
                <a:solidFill>
                  <a:schemeClr val="tx1"/>
                </a:solidFill>
              </a:rPr>
              <a:t> a song for her.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We </a:t>
            </a:r>
            <a:r>
              <a:rPr lang="en-US" sz="2800" b="1" dirty="0" smtClean="0">
                <a:solidFill>
                  <a:srgbClr val="FF0000"/>
                </a:solidFill>
              </a:rPr>
              <a:t>wrote</a:t>
            </a:r>
            <a:r>
              <a:rPr lang="en-US" sz="2800" b="1" dirty="0" smtClean="0">
                <a:solidFill>
                  <a:schemeClr val="tx1"/>
                </a:solidFill>
              </a:rPr>
              <a:t> a poem for her.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We </a:t>
            </a:r>
            <a:r>
              <a:rPr lang="en-US" sz="2800" b="1" dirty="0" smtClean="0">
                <a:solidFill>
                  <a:srgbClr val="FF0000"/>
                </a:solidFill>
              </a:rPr>
              <a:t>were</a:t>
            </a:r>
            <a:r>
              <a:rPr lang="en-US" sz="2800" b="1" dirty="0" smtClean="0">
                <a:solidFill>
                  <a:schemeClr val="tx1"/>
                </a:solidFill>
              </a:rPr>
              <a:t> happy.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50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176401" cy="841484"/>
          </a:xfrm>
        </p:spPr>
        <p:txBody>
          <a:bodyPr/>
          <a:lstStyle/>
          <a:p>
            <a:r>
              <a:rPr lang="en-US" sz="4800" b="1" dirty="0"/>
              <a:t>Put the verbs in the 2d form.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12692" y="2316897"/>
            <a:ext cx="1667419" cy="454110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</a:t>
            </a:r>
            <a:r>
              <a:rPr lang="en-US" b="1" dirty="0" smtClean="0">
                <a:solidFill>
                  <a:schemeClr val="tx1"/>
                </a:solidFill>
              </a:rPr>
              <a:t>lean</a:t>
            </a:r>
          </a:p>
          <a:p>
            <a:r>
              <a:rPr lang="en-US" b="1" dirty="0">
                <a:solidFill>
                  <a:schemeClr val="tx1"/>
                </a:solidFill>
              </a:rPr>
              <a:t>s</a:t>
            </a:r>
            <a:r>
              <a:rPr lang="en-US" b="1" dirty="0" smtClean="0">
                <a:solidFill>
                  <a:schemeClr val="tx1"/>
                </a:solidFill>
              </a:rPr>
              <a:t>weep</a:t>
            </a:r>
          </a:p>
          <a:p>
            <a:r>
              <a:rPr lang="en-US" b="1" dirty="0">
                <a:solidFill>
                  <a:schemeClr val="tx1"/>
                </a:solidFill>
              </a:rPr>
              <a:t>h</a:t>
            </a:r>
            <a:r>
              <a:rPr lang="en-US" b="1" dirty="0" smtClean="0">
                <a:solidFill>
                  <a:schemeClr val="tx1"/>
                </a:solidFill>
              </a:rPr>
              <a:t>ave</a:t>
            </a:r>
          </a:p>
          <a:p>
            <a:r>
              <a:rPr lang="en-US" b="1" dirty="0">
                <a:solidFill>
                  <a:schemeClr val="tx1"/>
                </a:solidFill>
              </a:rPr>
              <a:t>g</a:t>
            </a:r>
            <a:r>
              <a:rPr lang="en-US" b="1" dirty="0" smtClean="0">
                <a:solidFill>
                  <a:schemeClr val="tx1"/>
                </a:solidFill>
              </a:rPr>
              <a:t>o</a:t>
            </a:r>
          </a:p>
          <a:p>
            <a:r>
              <a:rPr lang="en-US" b="1" dirty="0">
                <a:solidFill>
                  <a:schemeClr val="tx1"/>
                </a:solidFill>
              </a:rPr>
              <a:t>a</a:t>
            </a:r>
            <a:r>
              <a:rPr lang="en-US" b="1" dirty="0" smtClean="0">
                <a:solidFill>
                  <a:schemeClr val="tx1"/>
                </a:solidFill>
              </a:rPr>
              <a:t>m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feed</a:t>
            </a:r>
          </a:p>
          <a:p>
            <a:r>
              <a:rPr lang="en-US" b="1" dirty="0">
                <a:solidFill>
                  <a:schemeClr val="tx1"/>
                </a:solidFill>
              </a:rPr>
              <a:t>g</a:t>
            </a:r>
            <a:r>
              <a:rPr lang="en-US" b="1" dirty="0" smtClean="0">
                <a:solidFill>
                  <a:schemeClr val="tx1"/>
                </a:solidFill>
              </a:rPr>
              <a:t>ive</a:t>
            </a:r>
          </a:p>
          <a:p>
            <a:r>
              <a:rPr lang="en-US" b="1" dirty="0">
                <a:solidFill>
                  <a:schemeClr val="tx1"/>
                </a:solidFill>
              </a:rPr>
              <a:t>a</a:t>
            </a:r>
            <a:r>
              <a:rPr lang="en-US" b="1" dirty="0" smtClean="0">
                <a:solidFill>
                  <a:schemeClr val="tx1"/>
                </a:solidFill>
              </a:rPr>
              <a:t>re</a:t>
            </a:r>
          </a:p>
          <a:p>
            <a:r>
              <a:rPr lang="en-US" b="1" dirty="0">
                <a:solidFill>
                  <a:schemeClr val="tx1"/>
                </a:solidFill>
              </a:rPr>
              <a:t>w</a:t>
            </a:r>
            <a:r>
              <a:rPr lang="en-US" b="1" dirty="0" smtClean="0">
                <a:solidFill>
                  <a:schemeClr val="tx1"/>
                </a:solidFill>
              </a:rPr>
              <a:t>atch</a:t>
            </a:r>
          </a:p>
          <a:p>
            <a:r>
              <a:rPr lang="en-US" b="1" dirty="0">
                <a:solidFill>
                  <a:schemeClr val="tx1"/>
                </a:solidFill>
              </a:rPr>
              <a:t>v</a:t>
            </a:r>
            <a:r>
              <a:rPr lang="en-US" b="1" dirty="0" smtClean="0">
                <a:solidFill>
                  <a:schemeClr val="tx1"/>
                </a:solidFill>
              </a:rPr>
              <a:t>isit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have</a:t>
            </a:r>
          </a:p>
          <a:p>
            <a:r>
              <a:rPr lang="en-US" b="1" dirty="0">
                <a:solidFill>
                  <a:schemeClr val="tx1"/>
                </a:solidFill>
              </a:rPr>
              <a:t>e</a:t>
            </a:r>
            <a:r>
              <a:rPr lang="en-US" b="1" dirty="0" smtClean="0">
                <a:solidFill>
                  <a:schemeClr val="tx1"/>
                </a:solidFill>
              </a:rPr>
              <a:t>at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play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8713" y="2316897"/>
            <a:ext cx="2225604" cy="454110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</a:t>
            </a:r>
            <a:r>
              <a:rPr lang="en-US" b="1" dirty="0" smtClean="0">
                <a:solidFill>
                  <a:schemeClr val="tx1"/>
                </a:solidFill>
              </a:rPr>
              <a:t>lean</a:t>
            </a:r>
            <a:r>
              <a:rPr lang="en-US" b="1" dirty="0" smtClean="0">
                <a:solidFill>
                  <a:srgbClr val="FF0000"/>
                </a:solidFill>
              </a:rPr>
              <a:t>ed</a:t>
            </a:r>
          </a:p>
          <a:p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wept</a:t>
            </a:r>
          </a:p>
          <a:p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ad</a:t>
            </a:r>
          </a:p>
          <a:p>
            <a:r>
              <a:rPr lang="en-US" b="1" dirty="0">
                <a:solidFill>
                  <a:srgbClr val="FF0000"/>
                </a:solidFill>
              </a:rPr>
              <a:t>w</a:t>
            </a:r>
            <a:r>
              <a:rPr lang="en-US" b="1" dirty="0" smtClean="0">
                <a:solidFill>
                  <a:srgbClr val="FF0000"/>
                </a:solidFill>
              </a:rPr>
              <a:t>ent</a:t>
            </a:r>
          </a:p>
          <a:p>
            <a:r>
              <a:rPr lang="en-US" b="1" dirty="0">
                <a:solidFill>
                  <a:srgbClr val="FF0000"/>
                </a:solidFill>
              </a:rPr>
              <a:t>w</a:t>
            </a:r>
            <a:r>
              <a:rPr lang="en-US" b="1" dirty="0" smtClean="0">
                <a:solidFill>
                  <a:srgbClr val="FF0000"/>
                </a:solidFill>
              </a:rPr>
              <a:t>as</a:t>
            </a:r>
          </a:p>
          <a:p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ed</a:t>
            </a:r>
          </a:p>
          <a:p>
            <a:r>
              <a:rPr lang="en-US" b="1" dirty="0">
                <a:solidFill>
                  <a:srgbClr val="FF0000"/>
                </a:solidFill>
              </a:rPr>
              <a:t>g</a:t>
            </a:r>
            <a:r>
              <a:rPr lang="en-US" b="1" dirty="0" smtClean="0">
                <a:solidFill>
                  <a:srgbClr val="FF0000"/>
                </a:solidFill>
              </a:rPr>
              <a:t>ave</a:t>
            </a:r>
          </a:p>
          <a:p>
            <a:r>
              <a:rPr lang="en-US" b="1" dirty="0">
                <a:solidFill>
                  <a:srgbClr val="FF0000"/>
                </a:solidFill>
              </a:rPr>
              <a:t>w</a:t>
            </a:r>
            <a:r>
              <a:rPr lang="en-US" b="1" dirty="0" smtClean="0">
                <a:solidFill>
                  <a:srgbClr val="FF0000"/>
                </a:solidFill>
              </a:rPr>
              <a:t>ere</a:t>
            </a:r>
          </a:p>
          <a:p>
            <a:r>
              <a:rPr lang="en-US" b="1" dirty="0">
                <a:solidFill>
                  <a:schemeClr val="tx1"/>
                </a:solidFill>
              </a:rPr>
              <a:t>w</a:t>
            </a:r>
            <a:r>
              <a:rPr lang="en-US" b="1" dirty="0" smtClean="0">
                <a:solidFill>
                  <a:schemeClr val="tx1"/>
                </a:solidFill>
              </a:rPr>
              <a:t>atch</a:t>
            </a:r>
            <a:r>
              <a:rPr lang="en-US" b="1" dirty="0" smtClean="0">
                <a:solidFill>
                  <a:srgbClr val="FF0000"/>
                </a:solidFill>
              </a:rPr>
              <a:t>ed</a:t>
            </a:r>
          </a:p>
          <a:p>
            <a:r>
              <a:rPr lang="en-US" b="1" dirty="0">
                <a:solidFill>
                  <a:schemeClr val="tx1"/>
                </a:solidFill>
              </a:rPr>
              <a:t>v</a:t>
            </a:r>
            <a:r>
              <a:rPr lang="en-US" b="1" dirty="0" smtClean="0">
                <a:solidFill>
                  <a:schemeClr val="tx1"/>
                </a:solidFill>
              </a:rPr>
              <a:t>isit</a:t>
            </a:r>
            <a:r>
              <a:rPr lang="en-US" b="1" dirty="0" smtClean="0">
                <a:solidFill>
                  <a:srgbClr val="FF0000"/>
                </a:solidFill>
              </a:rPr>
              <a:t>ed</a:t>
            </a:r>
          </a:p>
          <a:p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ad</a:t>
            </a:r>
          </a:p>
          <a:p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te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play</a:t>
            </a:r>
            <a:r>
              <a:rPr lang="en-US" b="1" dirty="0" smtClean="0">
                <a:solidFill>
                  <a:srgbClr val="FF0000"/>
                </a:solidFill>
              </a:rPr>
              <a:t>ed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111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EC7F02AD-9687-440F-A9DF-FAA6F22270D7}"/>
    </a:ext>
  </a:extLst>
</a:theme>
</file>

<file path=ppt/theme/theme3.xml><?xml version="1.0" encoding="utf-8"?>
<a:theme xmlns:a="http://schemas.openxmlformats.org/drawingml/2006/main" name="1_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F1C4790-FE3C-4020-8CA7-00621DA7BBBC}"/>
    </a:ext>
  </a:extLst>
</a:theme>
</file>

<file path=ppt/theme/theme4.xml><?xml version="1.0" encoding="utf-8"?>
<a:theme xmlns:a="http://schemas.openxmlformats.org/drawingml/2006/main" name="2_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5.xml><?xml version="1.0" encoding="utf-8"?>
<a:theme xmlns:a="http://schemas.openxmlformats.org/drawingml/2006/main" name="3_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268</TotalTime>
  <Words>534</Words>
  <Application>Microsoft Office PowerPoint</Application>
  <PresentationFormat>Произвольный</PresentationFormat>
  <Paragraphs>106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Грань</vt:lpstr>
      <vt:lpstr>Ион (конференц-зал)</vt:lpstr>
      <vt:lpstr>1_Ион (конференц-зал)</vt:lpstr>
      <vt:lpstr>2_Ион (конференц-зал)</vt:lpstr>
      <vt:lpstr>3_Ион (конференц-зал)</vt:lpstr>
      <vt:lpstr>Слайд 1</vt:lpstr>
      <vt:lpstr>Слайд 2</vt:lpstr>
      <vt:lpstr>Цели:</vt:lpstr>
      <vt:lpstr>What did you do yesterday?</vt:lpstr>
      <vt:lpstr>Read the sentences.</vt:lpstr>
      <vt:lpstr>Today we’ll speak about … .</vt:lpstr>
      <vt:lpstr>Find the 2d form of the verb.</vt:lpstr>
      <vt:lpstr>Divide sentences into two stories and read them.</vt:lpstr>
      <vt:lpstr>Put the verbs in the 2d form.</vt:lpstr>
      <vt:lpstr>What did you do last weekend?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Dorothea</dc:creator>
  <cp:lastModifiedBy>Галина</cp:lastModifiedBy>
  <cp:revision>30</cp:revision>
  <dcterms:created xsi:type="dcterms:W3CDTF">2017-08-09T11:38:43Z</dcterms:created>
  <dcterms:modified xsi:type="dcterms:W3CDTF">2017-08-30T06:36:00Z</dcterms:modified>
</cp:coreProperties>
</file>