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sldIdLst>
    <p:sldId id="267" r:id="rId2"/>
    <p:sldId id="272" r:id="rId3"/>
    <p:sldId id="269" r:id="rId4"/>
    <p:sldId id="271" r:id="rId5"/>
    <p:sldId id="276" r:id="rId6"/>
    <p:sldId id="264" r:id="rId7"/>
    <p:sldId id="257" r:id="rId8"/>
    <p:sldId id="259" r:id="rId9"/>
    <p:sldId id="260" r:id="rId10"/>
    <p:sldId id="266" r:id="rId11"/>
    <p:sldId id="263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6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633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80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618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8954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207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237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78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492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22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96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01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884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46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99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3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291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37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807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  <p:sldLayoutId id="2147484225" r:id="rId13"/>
    <p:sldLayoutId id="2147484226" r:id="rId14"/>
    <p:sldLayoutId id="2147484227" r:id="rId15"/>
    <p:sldLayoutId id="2147484228" r:id="rId16"/>
    <p:sldLayoutId id="214748422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933056"/>
            <a:ext cx="8686800" cy="1368152"/>
          </a:xfrm>
        </p:spPr>
        <p:txBody>
          <a:bodyPr/>
          <a:lstStyle/>
          <a:p>
            <a:pPr algn="ctr"/>
            <a:r>
              <a:rPr lang="ru-RU" b="1" dirty="0">
                <a:latin typeface="Calibri" pitchFamily="34" charset="0"/>
              </a:rPr>
              <a:t>Чем увлечены современные дети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5661248"/>
            <a:ext cx="3699520" cy="1080120"/>
          </a:xfrm>
        </p:spPr>
        <p:txBody>
          <a:bodyPr>
            <a:normAutofit fontScale="92500"/>
          </a:bodyPr>
          <a:lstStyle/>
          <a:p>
            <a:r>
              <a:rPr lang="ru-RU" dirty="0"/>
              <a:t>Никитин А.Л.</a:t>
            </a:r>
          </a:p>
          <a:p>
            <a:r>
              <a:rPr lang="ru-RU" dirty="0"/>
              <a:t>МОУ «</a:t>
            </a:r>
            <a:r>
              <a:rPr lang="ru-RU" dirty="0" err="1"/>
              <a:t>Лазурненская</a:t>
            </a:r>
            <a:r>
              <a:rPr lang="ru-RU" dirty="0"/>
              <a:t> СОШ»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260648"/>
            <a:ext cx="4131568" cy="6408712"/>
          </a:xfrm>
        </p:spPr>
        <p:txBody>
          <a:bodyPr>
            <a:normAutofit fontScale="77500" lnSpcReduction="20000"/>
          </a:bodyPr>
          <a:lstStyle/>
          <a:p>
            <a:pPr marL="0" algn="just">
              <a:buNone/>
            </a:pPr>
            <a:r>
              <a:rPr lang="ru-RU" b="1" i="1" u="sng" dirty="0">
                <a:solidFill>
                  <a:schemeClr val="tx1"/>
                </a:solidFill>
                <a:latin typeface="Calibri" pitchFamily="34" charset="0"/>
              </a:rPr>
              <a:t>БАНДЖИ-ДЖАМПИНГ</a:t>
            </a:r>
            <a:r>
              <a:rPr lang="ru-RU" dirty="0">
                <a:solidFill>
                  <a:schemeClr val="tx1"/>
                </a:solidFill>
              </a:rPr>
              <a:t> И </a:t>
            </a:r>
            <a:r>
              <a:rPr lang="ru-RU" sz="3100" b="1" i="1" u="sng" dirty="0">
                <a:solidFill>
                  <a:schemeClr val="tx1"/>
                </a:solidFill>
                <a:latin typeface="Calibri" pitchFamily="34" charset="0"/>
              </a:rPr>
              <a:t>РОУП-ДЖАМПИНГ.</a:t>
            </a:r>
            <a:r>
              <a:rPr lang="ru-RU" sz="3100" dirty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marL="0" algn="just">
              <a:buNone/>
            </a:pPr>
            <a:r>
              <a:rPr lang="ru-RU" b="1" i="1" dirty="0">
                <a:solidFill>
                  <a:schemeClr val="tx1"/>
                </a:solidFill>
                <a:latin typeface="Calibri" pitchFamily="34" charset="0"/>
              </a:rPr>
              <a:t>Банджи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 - это прыжок вниз головой с привязанным к ногам специальным резиновым тросом. При таком прыжке резинка растягивается и охотника за адреналином подбрасывает вверх-вниз. </a:t>
            </a:r>
          </a:p>
          <a:p>
            <a:pPr marL="0" algn="just">
              <a:buNone/>
            </a:pP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При </a:t>
            </a:r>
            <a:r>
              <a:rPr lang="ru-RU" b="1" i="1" u="sng" dirty="0">
                <a:solidFill>
                  <a:schemeClr val="tx1"/>
                </a:solidFill>
                <a:latin typeface="Calibri" pitchFamily="34" charset="0"/>
              </a:rPr>
              <a:t>роуп-джампинге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 прыгун использует альпинистскую систему страховки (беседку и грудную обвязку), прыгает с двумя веревками (основная прыжковая и страховочная), закрепленными у него на поясе. Отличительной особенностью роуп-джампинга является то, что прыжок оканчивается выходом на маятник, то есть джампер раскачивается из стороны в сторону.</a:t>
            </a:r>
          </a:p>
        </p:txBody>
      </p:sp>
      <p:pic>
        <p:nvPicPr>
          <p:cNvPr id="22530" name="Picture 2" descr="G:\Опасные увлечения подростков\22183_1_rapttea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3600000" cy="2603077"/>
          </a:xfrm>
          <a:prstGeom prst="rect">
            <a:avLst/>
          </a:prstGeom>
          <a:noFill/>
        </p:spPr>
      </p:pic>
      <p:pic>
        <p:nvPicPr>
          <p:cNvPr id="22531" name="Picture 3" descr="G:\Опасные увлечения подростков\1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73016"/>
            <a:ext cx="3600000" cy="2397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332656"/>
            <a:ext cx="4320480" cy="2664296"/>
          </a:xfrm>
        </p:spPr>
        <p:txBody>
          <a:bodyPr>
            <a:normAutofit lnSpcReduction="10000"/>
          </a:bodyPr>
          <a:lstStyle/>
          <a:p>
            <a:pPr marL="0">
              <a:buNone/>
            </a:pPr>
            <a:r>
              <a:rPr lang="ru-RU" sz="2800" b="1" i="1" u="sng" dirty="0">
                <a:solidFill>
                  <a:schemeClr val="tx1"/>
                </a:solidFill>
                <a:latin typeface="Calibri" pitchFamily="34" charset="0"/>
              </a:rPr>
              <a:t>«Собачий кайф» </a:t>
            </a:r>
            <a:r>
              <a:rPr lang="ru-RU" sz="2800" dirty="0">
                <a:solidFill>
                  <a:schemeClr val="tx1"/>
                </a:solidFill>
                <a:latin typeface="Calibri" pitchFamily="34" charset="0"/>
              </a:rPr>
              <a:t>- </a:t>
            </a:r>
            <a:r>
              <a:rPr lang="ru-RU" sz="2200" dirty="0">
                <a:solidFill>
                  <a:schemeClr val="tx1"/>
                </a:solidFill>
                <a:latin typeface="Calibri" pitchFamily="34" charset="0"/>
              </a:rPr>
              <a:t>намеренное перекрытие доступа кислорода к мозгу для получения «кайфа». </a:t>
            </a:r>
          </a:p>
          <a:p>
            <a:pPr marL="0">
              <a:buNone/>
            </a:pPr>
            <a:r>
              <a:rPr lang="ru-RU" sz="2200" dirty="0">
                <a:solidFill>
                  <a:schemeClr val="tx1"/>
                </a:solidFill>
                <a:latin typeface="Calibri" pitchFamily="34" charset="0"/>
              </a:rPr>
              <a:t>Игра на грани жизни и смерти. Средний возраст - от 12 до 19 лет.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20482" name="Picture 2" descr="G:\Опасные увлечения подростков\_jeu_foulard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392488" cy="27363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16017" y="3356992"/>
            <a:ext cx="4248471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u="sng" dirty="0">
                <a:latin typeface="PT Sans"/>
                <a:ea typeface="Times New Roman" pitchFamily="18" charset="0"/>
                <a:cs typeface="Times New Roman" pitchFamily="18" charset="0"/>
              </a:rPr>
              <a:t>Компьютерные игры </a:t>
            </a:r>
            <a:r>
              <a:rPr lang="ru-RU" sz="2000" b="1" dirty="0">
                <a:latin typeface="PT Sans"/>
                <a:ea typeface="Times New Roman" pitchFamily="18" charset="0"/>
                <a:cs typeface="Times New Roman" pitchFamily="18" charset="0"/>
              </a:rPr>
              <a:t>–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Calibri" pitchFamily="34" charset="0"/>
              </a:rPr>
              <a:t>формируют особый стиль мышления, жестокость, агрессию, вседозволенность</a:t>
            </a:r>
            <a:r>
              <a:rPr lang="ru-RU" sz="1400" dirty="0"/>
              <a:t>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Calibri" pitchFamily="34" charset="0"/>
              </a:rPr>
              <a:t>Нахождение ребенка в сети Интернет без родительского контроля, может привести к вовлечению его в игры </a:t>
            </a:r>
            <a:r>
              <a:rPr lang="ru-RU" sz="2000" b="1" dirty="0">
                <a:latin typeface="Calibri" pitchFamily="34" charset="0"/>
              </a:rPr>
              <a:t>суицидального, экстремистского и сексуального характера.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300" b="1" dirty="0">
              <a:solidFill>
                <a:srgbClr val="FE8637"/>
              </a:solidFill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eti-i-kompyut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439248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ru-RU" sz="2800" b="1" u="sng" dirty="0">
                <a:latin typeface="Calibri" pitchFamily="34" charset="0"/>
              </a:rPr>
              <a:t>Ответ один: </a:t>
            </a:r>
            <a:r>
              <a:rPr lang="ru-RU" sz="2800" b="1" dirty="0">
                <a:solidFill>
                  <a:schemeClr val="tx1"/>
                </a:solidFill>
                <a:latin typeface="Calibri" pitchFamily="34" charset="0"/>
              </a:rPr>
              <a:t>устранить причины, их вызывающие. </a:t>
            </a:r>
          </a:p>
          <a:p>
            <a:pPr marL="0" algn="just">
              <a:buNone/>
            </a:pPr>
            <a:r>
              <a:rPr lang="ru-RU" sz="2800" b="1" dirty="0">
                <a:solidFill>
                  <a:srgbClr val="00A44A"/>
                </a:solidFill>
                <a:latin typeface="+mj-lt"/>
              </a:rPr>
              <a:t>Постараться понять подростка.</a:t>
            </a:r>
          </a:p>
          <a:p>
            <a:pPr marL="0" algn="just">
              <a:buNone/>
            </a:pPr>
            <a:r>
              <a:rPr lang="ru-RU" sz="2800" b="1" dirty="0">
                <a:solidFill>
                  <a:srgbClr val="7030A0"/>
                </a:solidFill>
                <a:latin typeface="+mj-lt"/>
              </a:rPr>
              <a:t>Вселить в него уверенность в собственных силах. </a:t>
            </a:r>
            <a:r>
              <a:rPr lang="ru-RU" sz="2800" dirty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+mj-lt"/>
              </a:rPr>
              <a:t>Сделать так, чтобы он никогда не чувствовал себя одиноким</a:t>
            </a:r>
            <a:r>
              <a:rPr lang="ru-RU" sz="2400" dirty="0">
                <a:solidFill>
                  <a:srgbClr val="C00000"/>
                </a:solidFill>
                <a:latin typeface="+mj-lt"/>
              </a:rPr>
              <a:t>.</a:t>
            </a:r>
          </a:p>
          <a:p>
            <a:pPr marL="0" algn="just">
              <a:buNone/>
            </a:pP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1"/>
            <a:ext cx="70202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Calibri" pitchFamily="34" charset="0"/>
              </a:rPr>
              <a:t>КАК ИЗБЕЖАТЬ ОПАСНЫХ УВЛЕЧЕНИЙ ПОДРОСТКОВ? </a:t>
            </a:r>
          </a:p>
          <a:p>
            <a:endParaRPr lang="ru-RU" sz="2400" b="1" dirty="0">
              <a:latin typeface="Calibri" pitchFamily="34" charset="0"/>
            </a:endParaRPr>
          </a:p>
          <a:p>
            <a:endParaRPr lang="ru-RU" sz="2400" b="1" dirty="0">
              <a:latin typeface="Calibri" pitchFamily="34" charset="0"/>
            </a:endParaRPr>
          </a:p>
          <a:p>
            <a:endParaRPr lang="ru-RU" sz="2400" b="1" dirty="0"/>
          </a:p>
        </p:txBody>
      </p:sp>
      <p:pic>
        <p:nvPicPr>
          <p:cNvPr id="23554" name="Picture 2" descr="G:\Опасные увлечения подростков\vjhrjs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1720" cy="1412776"/>
          </a:xfrm>
          <a:prstGeom prst="rect">
            <a:avLst/>
          </a:prstGeom>
          <a:noFill/>
        </p:spPr>
      </p:pic>
      <p:pic>
        <p:nvPicPr>
          <p:cNvPr id="23555" name="Picture 3" descr="G:\Опасные увлечения подростков\thumb.21252-551565304896048-798416647-n.jpg.r700x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8640960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292080" y="3861048"/>
            <a:ext cx="3851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latin typeface="Calibri" pitchFamily="34" charset="0"/>
              </a:rPr>
              <a:t>Велотриа</a:t>
            </a:r>
            <a:r>
              <a:rPr lang="ru-RU" sz="2400" b="1" u="sng" dirty="0">
                <a:latin typeface="Calibri" pitchFamily="34" charset="0"/>
              </a:rPr>
              <a:t>л, </a:t>
            </a:r>
            <a:r>
              <a:rPr lang="ru-RU" sz="2000" dirty="0">
                <a:latin typeface="Calibri" pitchFamily="34" charset="0"/>
              </a:rPr>
              <a:t>или как в народе его называют – </a:t>
            </a:r>
            <a:r>
              <a:rPr lang="ru-RU" sz="2000" b="1" dirty="0">
                <a:latin typeface="Calibri" pitchFamily="34" charset="0"/>
              </a:rPr>
              <a:t>паркур</a:t>
            </a:r>
            <a:r>
              <a:rPr lang="ru-RU" sz="2000" dirty="0">
                <a:latin typeface="Calibri" pitchFamily="34" charset="0"/>
              </a:rPr>
              <a:t> на велосипедах.</a:t>
            </a:r>
          </a:p>
        </p:txBody>
      </p:sp>
      <p:pic>
        <p:nvPicPr>
          <p:cNvPr id="14344" name="Picture 8" descr="https://i1.ytimg.com/vi/I4x2GRlkJo0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4"/>
            <a:ext cx="3672408" cy="2336784"/>
          </a:xfrm>
          <a:prstGeom prst="rect">
            <a:avLst/>
          </a:prstGeom>
          <a:noFill/>
        </p:spPr>
      </p:pic>
      <p:pic>
        <p:nvPicPr>
          <p:cNvPr id="5" name="Picture 2" descr="G:\Опасные увлечения подростков\43237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4664"/>
            <a:ext cx="3424039" cy="216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148064" y="188640"/>
            <a:ext cx="38164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latin typeface="Calibri" pitchFamily="34" charset="0"/>
              </a:rPr>
              <a:t>Паркур – </a:t>
            </a:r>
          </a:p>
          <a:p>
            <a:pPr algn="just"/>
            <a:r>
              <a:rPr lang="ru-RU" sz="2000" dirty="0">
                <a:latin typeface="Calibri" pitchFamily="34" charset="0"/>
              </a:rPr>
              <a:t>«рациональное» перемещение и преодоление попадающихся на пути препятствий (стен, лестниц и так далее). Сочетает в себе множество довольно сложных и опасных трюков: кувырки, прыжки с опорой на руки</a:t>
            </a:r>
            <a:r>
              <a:rPr lang="ru-RU" sz="2000" b="1" i="1" dirty="0">
                <a:latin typeface="Calibri" pitchFamily="34" charset="0"/>
              </a:rPr>
              <a:t>. </a:t>
            </a:r>
            <a:r>
              <a:rPr lang="ru-RU" sz="2000" b="1" i="1" u="sng" dirty="0" err="1">
                <a:latin typeface="Calibri" pitchFamily="34" charset="0"/>
              </a:rPr>
              <a:t>Трейсеры</a:t>
            </a:r>
            <a:r>
              <a:rPr lang="ru-RU" sz="2000" b="1" i="1" u="sng" dirty="0">
                <a:latin typeface="Calibri" pitchFamily="34" charset="0"/>
              </a:rPr>
              <a:t>-</a:t>
            </a:r>
            <a:r>
              <a:rPr lang="ru-RU" sz="2000" b="1" i="1" dirty="0"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(люди, занимающиеся </a:t>
            </a:r>
            <a:r>
              <a:rPr lang="ru-RU" sz="2000" dirty="0" err="1">
                <a:latin typeface="Calibri" pitchFamily="34" charset="0"/>
              </a:rPr>
              <a:t>паркуром</a:t>
            </a:r>
            <a:r>
              <a:rPr lang="ru-RU" sz="2000" dirty="0">
                <a:latin typeface="Calibri" pitchFamily="34" charset="0"/>
              </a:rPr>
              <a:t>)</a:t>
            </a:r>
          </a:p>
          <a:p>
            <a:pPr algn="just"/>
            <a:r>
              <a:rPr lang="ru-RU" sz="2000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860032" y="3898921"/>
            <a:ext cx="4104456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Акрострит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уличная акробатика, предполагающая выполнение довольно сложных и опасных трюков: стойка на голове, прыжки с возвышенностей, сальто.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G:\Опасные увлечения подростков\v800_front_fl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4135385" cy="2520000"/>
          </a:xfrm>
          <a:prstGeom prst="rect">
            <a:avLst/>
          </a:prstGeom>
          <a:noFill/>
        </p:spPr>
      </p:pic>
      <p:pic>
        <p:nvPicPr>
          <p:cNvPr id="1026" name="Picture 2" descr="G:\Современные увлечения подростков\890479d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8640"/>
            <a:ext cx="3665455" cy="252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932040" y="0"/>
            <a:ext cx="421196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latin typeface="Calibri" pitchFamily="34" charset="0"/>
              </a:rPr>
              <a:t>Боль</a:t>
            </a:r>
            <a:r>
              <a:rPr lang="ru-RU" sz="2200" dirty="0">
                <a:latin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</a:rPr>
              <a:t>–не единственная опасность, предостерегающая подростка, который решил сделать </a:t>
            </a:r>
            <a:r>
              <a:rPr lang="ru-RU" sz="2200" b="1" u="sng" dirty="0">
                <a:latin typeface="Calibri" pitchFamily="34" charset="0"/>
              </a:rPr>
              <a:t>тату и пирсинг</a:t>
            </a:r>
            <a:r>
              <a:rPr lang="ru-RU" sz="2000" b="1" dirty="0">
                <a:latin typeface="Calibri" pitchFamily="34" charset="0"/>
              </a:rPr>
              <a:t>. </a:t>
            </a:r>
          </a:p>
          <a:p>
            <a:pPr algn="just"/>
            <a:r>
              <a:rPr lang="ru-RU" sz="2000" dirty="0">
                <a:latin typeface="Calibri" pitchFamily="34" charset="0"/>
              </a:rPr>
              <a:t>А </a:t>
            </a:r>
            <a:r>
              <a:rPr lang="ru-RU" sz="2000" b="1" i="1" u="sng" dirty="0">
                <a:latin typeface="Calibri" pitchFamily="34" charset="0"/>
              </a:rPr>
              <a:t>яркий и эпатажный образ </a:t>
            </a:r>
            <a:r>
              <a:rPr lang="ru-RU" sz="2000" dirty="0">
                <a:latin typeface="Calibri" pitchFamily="34" charset="0"/>
              </a:rPr>
              <a:t>без сомнения привлечет внимание окружающих, когда подростку хочется выделиться из толпы, найти своего кумира, пусть и не вписывающегося в общие социальные стандарты, и быть походим на него.</a:t>
            </a:r>
          </a:p>
          <a:p>
            <a:endParaRPr lang="ru-RU" sz="2000" b="1" dirty="0">
              <a:latin typeface="Calibri" pitchFamily="34" charset="0"/>
            </a:endParaRPr>
          </a:p>
          <a:p>
            <a:endParaRPr lang="ru-RU" sz="20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5076056" y="3526942"/>
            <a:ext cx="3888432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Сталкерство</a:t>
            </a:r>
            <a:r>
              <a:rPr kumimoji="0" lang="ru-RU" sz="2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посещение и изучение заброшенных мест.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Сталкерам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как и диггерам, также близка «романтика» заброшенных мест, но, в отличие от диггеров, они посещают еще и наземные локации: недостроенные здания, глухие деревни, неработающие заводы.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5220072" y="663023"/>
            <a:ext cx="37444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Диггерство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спуск и изучение подземных коммуникаций (шахты метро, бомбоубежища и так далее).</a:t>
            </a:r>
            <a:endParaRPr kumimoji="0" lang="ru-RU" sz="2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3" name="Picture 3" descr="G:\Опасные увлечения подростков\box_1285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01008"/>
            <a:ext cx="4288476" cy="2880000"/>
          </a:xfrm>
          <a:prstGeom prst="rect">
            <a:avLst/>
          </a:prstGeom>
          <a:noFill/>
        </p:spPr>
      </p:pic>
      <p:pic>
        <p:nvPicPr>
          <p:cNvPr id="3074" name="Picture 2" descr="G:\Опасные увлечения подростков\L2NvbnRlbnQvdXBsb2FkL2FydGljbGVfaW1hZ2VfZ3JPaWc4LmpwZw==_576_384_c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221469" cy="25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304800" y="1844824"/>
            <a:ext cx="8686800" cy="5013176"/>
          </a:xfrm>
        </p:spPr>
        <p:txBody>
          <a:bodyPr>
            <a:normAutofit fontScale="92500" lnSpcReduction="10000"/>
          </a:bodyPr>
          <a:lstStyle/>
          <a:p>
            <a:pPr marL="0" algn="just">
              <a:buNone/>
            </a:pPr>
            <a:r>
              <a:rPr lang="ru-RU" sz="2800" i="1" dirty="0">
                <a:latin typeface="Calibri" pitchFamily="34" charset="0"/>
              </a:rPr>
              <a:t>	</a:t>
            </a:r>
          </a:p>
          <a:p>
            <a:pPr marL="0" algn="just">
              <a:buNone/>
            </a:pPr>
            <a:r>
              <a:rPr lang="ru-RU" sz="2400" i="1" dirty="0">
                <a:latin typeface="Calibri" pitchFamily="34" charset="0"/>
              </a:rPr>
              <a:t>	</a:t>
            </a:r>
            <a:r>
              <a:rPr lang="ru-RU" sz="2400" i="1" dirty="0">
                <a:solidFill>
                  <a:schemeClr val="tx1"/>
                </a:solidFill>
                <a:latin typeface="Calibri" pitchFamily="34" charset="0"/>
              </a:rPr>
              <a:t>Дети</a:t>
            </a:r>
            <a:r>
              <a:rPr lang="ru-RU" sz="2800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Calibri" pitchFamily="34" charset="0"/>
              </a:rPr>
              <a:t>подросткового возраста проходят несколько этапов становления личности. </a:t>
            </a:r>
          </a:p>
          <a:p>
            <a:pPr marL="0" algn="just">
              <a:buNone/>
            </a:pPr>
            <a:r>
              <a:rPr lang="ru-RU" sz="2400" i="1" dirty="0">
                <a:solidFill>
                  <a:schemeClr val="tx1"/>
                </a:solidFill>
                <a:latin typeface="Calibri" pitchFamily="34" charset="0"/>
              </a:rPr>
              <a:t>	В это время ребенок ищет свое место в мире, заводит друзей, у него появляются кумиры. Подростка переполняет энергия и интерес к жизни, поэтому он стремится попробовать разные занятия. Некоторые проявляют свои таланты, занимаясь музыкой, танцами, спортом. Другие же находят самовыражение через потенциально опасные увлечения, в том числе экстремальные. </a:t>
            </a:r>
          </a:p>
          <a:p>
            <a:pPr marL="0" algn="just">
              <a:buNone/>
            </a:pPr>
            <a:r>
              <a:rPr lang="ru-RU" sz="2400" i="1" dirty="0">
                <a:solidFill>
                  <a:schemeClr val="tx1"/>
                </a:solidFill>
                <a:latin typeface="Calibri" pitchFamily="34" charset="0"/>
              </a:rPr>
              <a:t>	</a:t>
            </a:r>
            <a:r>
              <a:rPr lang="ru-RU" sz="2400" b="1" i="1" dirty="0">
                <a:solidFill>
                  <a:schemeClr val="tx1"/>
                </a:solidFill>
                <a:latin typeface="Calibri" pitchFamily="34" charset="0"/>
              </a:rPr>
              <a:t>Если такие хобби не контролировать, ребенок может пострадать!</a:t>
            </a:r>
            <a:endParaRPr lang="ru-RU" sz="2400" b="1" dirty="0">
              <a:solidFill>
                <a:schemeClr val="tx1"/>
              </a:solidFill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2050" name="Picture 2" descr="G:\Опасные увлечения подростков\i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464496" cy="2276872"/>
          </a:xfrm>
          <a:prstGeom prst="rect">
            <a:avLst/>
          </a:prstGeom>
          <a:noFill/>
        </p:spPr>
      </p:pic>
      <p:pic>
        <p:nvPicPr>
          <p:cNvPr id="2051" name="Picture 3" descr="G:\Опасные увлечения подростков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8640"/>
            <a:ext cx="4104456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076056" y="0"/>
            <a:ext cx="3880048" cy="2852936"/>
          </a:xfrm>
        </p:spPr>
        <p:txBody>
          <a:bodyPr>
            <a:normAutofit fontScale="85000" lnSpcReduction="10000"/>
          </a:bodyPr>
          <a:lstStyle/>
          <a:p>
            <a:pPr marL="0" algn="just">
              <a:buNone/>
            </a:pPr>
            <a:r>
              <a:rPr lang="ru-RU" sz="2600" dirty="0">
                <a:solidFill>
                  <a:schemeClr val="tx1"/>
                </a:solidFill>
                <a:latin typeface="Calibri" pitchFamily="34" charset="0"/>
              </a:rPr>
              <a:t>Увлечение</a:t>
            </a:r>
            <a:r>
              <a:rPr lang="ru-RU" sz="2800" dirty="0">
                <a:solidFill>
                  <a:schemeClr val="tx1"/>
                </a:solidFill>
                <a:latin typeface="Calibri" pitchFamily="34" charset="0"/>
              </a:rPr>
              <a:t> опасными </a:t>
            </a:r>
            <a:r>
              <a:rPr lang="ru-RU" sz="2800" b="1" i="1" u="sng" dirty="0">
                <a:solidFill>
                  <a:schemeClr val="tx1"/>
                </a:solidFill>
                <a:latin typeface="Calibri" pitchFamily="34" charset="0"/>
              </a:rPr>
              <a:t>селфи.</a:t>
            </a:r>
          </a:p>
          <a:p>
            <a:pPr marL="0" algn="just">
              <a:buNone/>
            </a:pPr>
            <a:r>
              <a:rPr lang="ru-RU" sz="2200" dirty="0">
                <a:solidFill>
                  <a:schemeClr val="tx1"/>
                </a:solidFill>
                <a:latin typeface="Calibri" pitchFamily="34" charset="0"/>
              </a:rPr>
              <a:t>Главная привлекательность подобных селфи для подростков —возможность продемонстрировать свою удаль и бесшабашность миллионам сверстников и получить их признание и уважение. </a:t>
            </a:r>
          </a:p>
        </p:txBody>
      </p:sp>
      <p:pic>
        <p:nvPicPr>
          <p:cNvPr id="21507" name="Picture 3" descr="G:\Опасные увлечения подростков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824536" cy="2808312"/>
          </a:xfrm>
          <a:prstGeom prst="rect">
            <a:avLst/>
          </a:prstGeom>
          <a:noFill/>
        </p:spPr>
      </p:pic>
      <p:pic>
        <p:nvPicPr>
          <p:cNvPr id="21511" name="Picture 7" descr="hello_html_34a29ee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573016"/>
            <a:ext cx="6950235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Опасные увлечения подростков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4320000" cy="221837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580112" y="188641"/>
            <a:ext cx="3290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/>
              <a:t>Руфинг</a:t>
            </a:r>
            <a:r>
              <a:rPr lang="ru-RU" sz="2400" b="1" u="sng" dirty="0"/>
              <a:t> </a:t>
            </a:r>
            <a:r>
              <a:rPr lang="ru-RU" sz="2400" u="sng" dirty="0"/>
              <a:t>–</a:t>
            </a:r>
          </a:p>
          <a:p>
            <a:r>
              <a:rPr lang="ru-RU" sz="2400" dirty="0"/>
              <a:t> </a:t>
            </a:r>
            <a:r>
              <a:rPr lang="ru-RU" sz="2000" b="1" dirty="0"/>
              <a:t>прогулки по крышам.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08104" y="1052736"/>
            <a:ext cx="3635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Вооружившись фотоаппаратом или обычным телефоном с камерой, </a:t>
            </a:r>
            <a:r>
              <a:rPr lang="ru-RU" sz="1600" b="1" dirty="0"/>
              <a:t>руферы</a:t>
            </a:r>
            <a:r>
              <a:rPr lang="ru-RU" sz="1600" dirty="0"/>
              <a:t> готовы сутками бродить по чердакам и крышам городских многоэтажек и снимать виды, открывающиеся с высоты.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5301208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alibri" pitchFamily="34" charset="0"/>
              </a:rPr>
              <a:t>Скайуокеры</a:t>
            </a:r>
            <a:r>
              <a:rPr lang="ru-RU" dirty="0">
                <a:latin typeface="Calibri" pitchFamily="34" charset="0"/>
              </a:rPr>
              <a:t> забираются на самые высокие объекты: крыши небоскребов, башни, мосты, забираются туда только для того, чтобы сделать «крутые» фотографии. На снимках можно увидеть как они балансируют перед объективом, а на самом деле висят на высоте сотен метров от земли, где малейшая ошибка может стоить им жизни.</a:t>
            </a:r>
          </a:p>
        </p:txBody>
      </p:sp>
      <p:pic>
        <p:nvPicPr>
          <p:cNvPr id="1030" name="Picture 6" descr="G:\Опасные увлечения подростков\899713_foto-s-neboskreba-vni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140968"/>
            <a:ext cx="4320000" cy="20882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08104" y="3068961"/>
            <a:ext cx="36358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i="1" u="sng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Скайуокинг</a:t>
            </a:r>
            <a:r>
              <a:rPr lang="ru-RU" b="1" u="sng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</a:t>
            </a:r>
            <a:r>
              <a:rPr lang="ru-RU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покорение самых высоких точек в городе без специального снаряжения.</a:t>
            </a:r>
            <a:r>
              <a:rPr lang="ru-RU" b="1" i="1" dirty="0">
                <a:latin typeface="Calibri" pitchFamily="34" charset="0"/>
              </a:rPr>
              <a:t> Скайуокеры</a:t>
            </a:r>
            <a:r>
              <a:rPr lang="ru-RU" dirty="0">
                <a:latin typeface="Calibri" pitchFamily="34" charset="0"/>
              </a:rPr>
              <a:t>, как и </a:t>
            </a:r>
            <a:r>
              <a:rPr lang="ru-RU" b="1" i="1" dirty="0">
                <a:latin typeface="Calibri" pitchFamily="34" charset="0"/>
              </a:rPr>
              <a:t>руферы</a:t>
            </a:r>
            <a:r>
              <a:rPr lang="ru-RU" dirty="0">
                <a:latin typeface="Calibri" pitchFamily="34" charset="0"/>
              </a:rPr>
              <a:t>, любят высоту. Даже само название этого увлечения дословно переводится </a:t>
            </a:r>
            <a:r>
              <a:rPr lang="ru-RU" b="1" dirty="0">
                <a:latin typeface="Calibri" pitchFamily="34" charset="0"/>
              </a:rPr>
              <a:t>как «хождение по небу». 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0527" descr="https://img03.rl0.ru/pgc/-x-i/5829950a-75c4-5c30-75c4-5c7ed80b4944.photo.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36000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188640"/>
            <a:ext cx="45720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u="sng" dirty="0">
                <a:latin typeface="Calibri" pitchFamily="34" charset="0"/>
              </a:rPr>
              <a:t>Зацепинг</a:t>
            </a:r>
            <a:r>
              <a:rPr lang="ru-RU" b="1" u="sng" dirty="0">
                <a:latin typeface="Calibri" pitchFamily="34" charset="0"/>
              </a:rPr>
              <a:t> </a:t>
            </a:r>
            <a:r>
              <a:rPr lang="ru-RU" b="1" dirty="0">
                <a:latin typeface="Calibri" pitchFamily="34" charset="0"/>
              </a:rPr>
              <a:t>– </a:t>
            </a:r>
            <a:r>
              <a:rPr lang="ru-RU" sz="2000" b="1" dirty="0">
                <a:latin typeface="Calibri" pitchFamily="34" charset="0"/>
              </a:rPr>
              <a:t>проезд вне салона электрички или трамвая (на крыше, на подножке).</a:t>
            </a:r>
            <a:r>
              <a:rPr lang="ru-RU" sz="2000" dirty="0"/>
              <a:t> </a:t>
            </a:r>
          </a:p>
          <a:p>
            <a:r>
              <a:rPr lang="ru-RU" dirty="0">
                <a:latin typeface="Calibri" pitchFamily="34" charset="0"/>
              </a:rPr>
              <a:t>Основная опасность, которая подстерегает </a:t>
            </a:r>
            <a:r>
              <a:rPr lang="ru-RU" b="1" i="1" dirty="0">
                <a:latin typeface="Calibri" pitchFamily="34" charset="0"/>
              </a:rPr>
              <a:t>зацеперов,</a:t>
            </a:r>
            <a:r>
              <a:rPr lang="ru-RU" dirty="0">
                <a:latin typeface="Calibri" pitchFamily="34" charset="0"/>
              </a:rPr>
              <a:t> это, конечно, падение на рельсы под колеса движущегося составу.</a:t>
            </a:r>
            <a:r>
              <a:rPr lang="ru-RU" dirty="0"/>
              <a:t> </a:t>
            </a:r>
            <a:r>
              <a:rPr lang="ru-RU" dirty="0">
                <a:latin typeface="Calibri" pitchFamily="34" charset="0"/>
              </a:rPr>
              <a:t>Также беспечные подростки гибнут от удара током. В основном эта участь ожидает тех, кто любит ездить на крыше. </a:t>
            </a:r>
          </a:p>
          <a:p>
            <a:r>
              <a:rPr lang="ru-RU" dirty="0">
                <a:latin typeface="Calibri" pitchFamily="34" charset="0"/>
              </a:rPr>
              <a:t>В год на железных дорогах страны гибнет несколько сотен подростков.</a:t>
            </a:r>
          </a:p>
          <a:p>
            <a:r>
              <a:rPr lang="ru-RU" sz="2000" dirty="0">
                <a:latin typeface="Calibri" pitchFamily="34" charset="0"/>
              </a:rPr>
              <a:t>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44008" y="3789039"/>
            <a:ext cx="4347592" cy="2736305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ru-RU" sz="2400" b="1" i="1" u="sng" dirty="0">
                <a:solidFill>
                  <a:schemeClr val="tx1"/>
                </a:solidFill>
                <a:latin typeface="Calibri" pitchFamily="34" charset="0"/>
              </a:rPr>
              <a:t>Планкинг</a:t>
            </a:r>
            <a:r>
              <a:rPr lang="ru-RU" sz="24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</a:rPr>
              <a:t>– 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</a:rPr>
              <a:t>это модный флеш-моб, который прельщает своей доступностью. Его суть заключается в том, чтобы лечь в необычном месте лицом вниз и заснять это на фото или видео.</a:t>
            </a:r>
          </a:p>
          <a:p>
            <a:endParaRPr lang="ru-RU" dirty="0"/>
          </a:p>
        </p:txBody>
      </p:sp>
      <p:pic>
        <p:nvPicPr>
          <p:cNvPr id="53250" name="Picture 2" descr="G:\Опасные увлечения подростков\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3744416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404665"/>
            <a:ext cx="3707904" cy="2664296"/>
          </a:xfrm>
        </p:spPr>
        <p:txBody>
          <a:bodyPr>
            <a:normAutofit fontScale="92500" lnSpcReduction="20000"/>
          </a:bodyPr>
          <a:lstStyle/>
          <a:p>
            <a:pPr marL="0">
              <a:buNone/>
            </a:pPr>
            <a:r>
              <a:rPr lang="ru-RU" sz="2600" b="1" i="1" u="sng" dirty="0">
                <a:solidFill>
                  <a:schemeClr val="tx1"/>
                </a:solidFill>
                <a:latin typeface="Calibri" pitchFamily="34" charset="0"/>
              </a:rPr>
              <a:t>Бейскламбинг</a:t>
            </a:r>
            <a:r>
              <a:rPr lang="ru-RU" sz="2600" b="1" i="1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2800" b="1" i="1" dirty="0">
                <a:solidFill>
                  <a:schemeClr val="tx1"/>
                </a:solidFill>
                <a:latin typeface="Calibri" pitchFamily="34" charset="0"/>
              </a:rPr>
              <a:t>– 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подъем на большую высоту без страховки. </a:t>
            </a:r>
          </a:p>
          <a:p>
            <a:pPr marL="0">
              <a:buNone/>
            </a:pP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Хобби </a:t>
            </a:r>
            <a:r>
              <a:rPr lang="ru-RU" sz="2400" b="1" dirty="0" err="1">
                <a:solidFill>
                  <a:schemeClr val="tx1"/>
                </a:solidFill>
                <a:latin typeface="Calibri" pitchFamily="34" charset="0"/>
              </a:rPr>
              <a:t>б</a:t>
            </a:r>
            <a:r>
              <a:rPr lang="ru-RU" sz="2400" b="1" i="1" dirty="0" err="1">
                <a:solidFill>
                  <a:schemeClr val="tx1"/>
                </a:solidFill>
                <a:latin typeface="Calibri" pitchFamily="34" charset="0"/>
              </a:rPr>
              <a:t>ейскламберов</a:t>
            </a:r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 - лазать без страховки по отвесным стенам и мостам.</a:t>
            </a:r>
            <a:br>
              <a:rPr lang="ru-RU" dirty="0">
                <a:solidFill>
                  <a:schemeClr val="tx1"/>
                </a:solidFill>
                <a:latin typeface="Calibri" pitchFamily="34" charset="0"/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Опасные увлечения подростков\paratroopers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501008"/>
            <a:ext cx="3240000" cy="205428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8104" y="3501008"/>
            <a:ext cx="33843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latin typeface="Calibri" pitchFamily="34" charset="0"/>
              </a:rPr>
              <a:t>Бейсджампинг </a:t>
            </a:r>
            <a:r>
              <a:rPr lang="ru-RU" sz="2000" b="1" dirty="0">
                <a:latin typeface="Calibri" pitchFamily="34" charset="0"/>
              </a:rPr>
              <a:t>– </a:t>
            </a:r>
            <a:r>
              <a:rPr lang="ru-RU" sz="2000" dirty="0">
                <a:latin typeface="Calibri" pitchFamily="34" charset="0"/>
              </a:rPr>
              <a:t>прыжки с высоты в несколько сотен метров с отвесных скал и других возвышенностей со специальным парашютом</a:t>
            </a:r>
            <a:r>
              <a:rPr lang="ru-RU" dirty="0">
                <a:latin typeface="Calibri" pitchFamily="34" charset="0"/>
              </a:rPr>
              <a:t>.</a:t>
            </a:r>
            <a:endParaRPr lang="ru-RU" dirty="0"/>
          </a:p>
        </p:txBody>
      </p:sp>
      <p:pic>
        <p:nvPicPr>
          <p:cNvPr id="1027" name="Picture 3" descr="G:\Опасные увлечения подростков\1240580_article-53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620688"/>
            <a:ext cx="3240000" cy="2082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434</TotalTime>
  <Words>772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PT Sans</vt:lpstr>
      <vt:lpstr>Times New Roman</vt:lpstr>
      <vt:lpstr>Trebuchet MS</vt:lpstr>
      <vt:lpstr>Tw Cen MT</vt:lpstr>
      <vt:lpstr>Контур</vt:lpstr>
      <vt:lpstr>Чем увлечены современные дети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Опасные увлечения подростков</dc:title>
  <dc:creator>Солнышко Ясное</dc:creator>
  <cp:lastModifiedBy>Максимова Людмила Аркадьевна</cp:lastModifiedBy>
  <cp:revision>67</cp:revision>
  <dcterms:created xsi:type="dcterms:W3CDTF">2017-03-20T10:02:11Z</dcterms:created>
  <dcterms:modified xsi:type="dcterms:W3CDTF">2022-12-02T16:09:26Z</dcterms:modified>
</cp:coreProperties>
</file>