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4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110" d="100"/>
          <a:sy n="110" d="100"/>
        </p:scale>
        <p:origin x="16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EAF8B-9FA2-4850-A2BB-168F1E224203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FAE23-46F0-4DAF-B3FB-38BE583BB2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516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FAE23-46F0-4DAF-B3FB-38BE583BB20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497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FAE23-46F0-4DAF-B3FB-38BE583BB20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062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FAE23-46F0-4DAF-B3FB-38BE583BB20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539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FAE23-46F0-4DAF-B3FB-38BE583BB20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349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ACDDE9D-683D-45BB-BFB1-C0E41CA73C70}" type="datetimeFigureOut">
              <a:rPr lang="ru-RU" smtClean="0"/>
              <a:pPr/>
              <a:t>21.09.2015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C88F7D0-50A9-4010-BC17-306FF888D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CDDE9D-683D-45BB-BFB1-C0E41CA73C70}" type="datetimeFigureOut">
              <a:rPr lang="ru-RU" smtClean="0"/>
              <a:pPr/>
              <a:t>21.09.2015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8F7D0-50A9-4010-BC17-306FF888D1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CDDE9D-683D-45BB-BFB1-C0E41CA73C70}" type="datetimeFigureOut">
              <a:rPr lang="ru-RU" smtClean="0"/>
              <a:pPr/>
              <a:t>21.09.2015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8F7D0-50A9-4010-BC17-306FF888D1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CDDE9D-683D-45BB-BFB1-C0E41CA73C70}" type="datetimeFigureOut">
              <a:rPr lang="ru-RU" smtClean="0"/>
              <a:pPr/>
              <a:t>21.09.2015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8F7D0-50A9-4010-BC17-306FF888D1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ACDDE9D-683D-45BB-BFB1-C0E41CA73C70}" type="datetimeFigureOut">
              <a:rPr lang="ru-RU" smtClean="0"/>
              <a:pPr/>
              <a:t>21.09.2015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C88F7D0-50A9-4010-BC17-306FF888D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CDDE9D-683D-45BB-BFB1-C0E41CA73C70}" type="datetimeFigureOut">
              <a:rPr lang="ru-RU" smtClean="0"/>
              <a:pPr/>
              <a:t>21.09.2015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88F7D0-50A9-4010-BC17-306FF888D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CDDE9D-683D-45BB-BFB1-C0E41CA73C70}" type="datetimeFigureOut">
              <a:rPr lang="ru-RU" smtClean="0"/>
              <a:pPr/>
              <a:t>21.09.2015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88F7D0-50A9-4010-BC17-306FF888D1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CDDE9D-683D-45BB-BFB1-C0E41CA73C70}" type="datetimeFigureOut">
              <a:rPr lang="ru-RU" smtClean="0"/>
              <a:pPr/>
              <a:t>21.09.2015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8F7D0-50A9-4010-BC17-306FF888D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CDDE9D-683D-45BB-BFB1-C0E41CA73C70}" type="datetimeFigureOut">
              <a:rPr lang="ru-RU" smtClean="0"/>
              <a:pPr/>
              <a:t>21.09.2015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8F7D0-50A9-4010-BC17-306FF888D1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ACDDE9D-683D-45BB-BFB1-C0E41CA73C70}" type="datetimeFigureOut">
              <a:rPr lang="ru-RU" smtClean="0"/>
              <a:pPr/>
              <a:t>21.09.2015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C88F7D0-50A9-4010-BC17-306FF888D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ACDDE9D-683D-45BB-BFB1-C0E41CA73C70}" type="datetimeFigureOut">
              <a:rPr lang="ru-RU" smtClean="0"/>
              <a:pPr/>
              <a:t>21.09.2015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C88F7D0-50A9-4010-BC17-306FF888D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ACDDE9D-683D-45BB-BFB1-C0E41CA73C70}" type="datetimeFigureOut">
              <a:rPr lang="ru-RU" smtClean="0"/>
              <a:pPr/>
              <a:t>21.09.2015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C88F7D0-50A9-4010-BC17-306FF888D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PicsDesktop.net_1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7356" y="214290"/>
            <a:ext cx="50720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/>
              <a:t>Экология в школьном курсе биологии</a:t>
            </a:r>
            <a:endParaRPr lang="ru-RU" sz="4400" b="1" i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582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                        9 класс (Основы общей биологии)    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785794"/>
          <a:ext cx="8572560" cy="5786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191"/>
                <a:gridCol w="6103369"/>
              </a:tblGrid>
              <a:tr h="5737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Основы общей биологии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Многообразие форм живых организмов. Типы взаимоотношений среди живых организмов.</a:t>
                      </a:r>
                      <a:endParaRPr lang="ru-RU" sz="1400" dirty="0"/>
                    </a:p>
                  </a:txBody>
                  <a:tcPr/>
                </a:tc>
              </a:tr>
              <a:tr h="35860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Основы учения о клетке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Отличие растительных и животных клеток</a:t>
                      </a:r>
                      <a:endParaRPr lang="ru-RU" sz="1400" dirty="0"/>
                    </a:p>
                  </a:txBody>
                  <a:tcPr/>
                </a:tc>
              </a:tr>
              <a:tr h="7344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Размножение и индивидуальное развитие организмов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Повышенная чувствительность к факторам окружающей среды на определенных стадиях развития.</a:t>
                      </a:r>
                      <a:endParaRPr lang="ru-RU" sz="1400" dirty="0"/>
                    </a:p>
                  </a:txBody>
                  <a:tcPr/>
                </a:tc>
              </a:tr>
              <a:tr h="7344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Основы учения о наследственности и изменчивости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Наследственность и окружающая среда.</a:t>
                      </a:r>
                      <a:endParaRPr lang="ru-RU" sz="1400" dirty="0"/>
                    </a:p>
                  </a:txBody>
                  <a:tcPr/>
                </a:tc>
              </a:tr>
              <a:tr h="5393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Основы селекции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Генетические основы селекции; селекция растений</a:t>
                      </a:r>
                      <a:r>
                        <a:rPr lang="ru-RU" sz="1400" baseline="0" dirty="0" smtClean="0"/>
                        <a:t> и животных в ходе «зеленой революции».</a:t>
                      </a:r>
                      <a:endParaRPr lang="ru-RU" sz="1400" dirty="0"/>
                    </a:p>
                  </a:txBody>
                  <a:tcPr/>
                </a:tc>
              </a:tr>
              <a:tr h="7344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Происхождение жизни и развитие органического мира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Роль живых организмов в преобразовании оболочек планеты (атмосферы, литосферы, гидросферы); биологический круговорот веществ; жизнь в различных средах.</a:t>
                      </a:r>
                      <a:endParaRPr lang="ru-RU" sz="1400" dirty="0"/>
                    </a:p>
                  </a:txBody>
                  <a:tcPr/>
                </a:tc>
              </a:tr>
              <a:tr h="52021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Учение об эволюции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Микроэволюция и макроэволюция; направления эволюционного процесса.</a:t>
                      </a:r>
                      <a:endParaRPr lang="ru-RU" sz="1400" dirty="0"/>
                    </a:p>
                  </a:txBody>
                  <a:tcPr/>
                </a:tc>
              </a:tr>
              <a:tr h="159125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Основы экологии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Экологические факторы; влияние факторов окружающей среды на организмы; пространственная структура популяций; динамическая характеристика популяций, экосистемы и их развитие (сукцессии); трофические цепи; поток энергии в экосистемах; красные книги;</a:t>
                      </a:r>
                      <a:r>
                        <a:rPr lang="ru-RU" sz="1400" baseline="0" dirty="0" smtClean="0"/>
                        <a:t> охраняемые природные территории; экономико-правовые основы природопользования; международное сотрудничество в области охраны окружающей среды.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4740594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	     		         10 класс (Общая биология)</a:t>
            </a:r>
            <a:endParaRPr lang="ru-RU" sz="18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642918"/>
          <a:ext cx="8429684" cy="146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0637"/>
                <a:gridCol w="5409047"/>
              </a:tblGrid>
              <a:tr h="5375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Возникновение жизни на Земле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Прокариоты и их роль в биосфере</a:t>
                      </a:r>
                      <a:endParaRPr lang="ru-RU" sz="1400" dirty="0"/>
                    </a:p>
                  </a:txBody>
                  <a:tcPr/>
                </a:tc>
              </a:tr>
              <a:tr h="39116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Учение о клетке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Химический состав клеток. Фотосинтез и хемосинтез.</a:t>
                      </a:r>
                      <a:endParaRPr lang="ru-RU" sz="1400" dirty="0"/>
                    </a:p>
                  </a:txBody>
                  <a:tcPr/>
                </a:tc>
              </a:tr>
              <a:tr h="5375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Размножение и развитие организмов (генетика, селекция)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Роль мутаций (химических и радиационных) у живых организмов;</a:t>
                      </a:r>
                      <a:r>
                        <a:rPr lang="ru-RU" sz="1400" baseline="0" dirty="0" smtClean="0"/>
                        <a:t> биоинженерные аспекты (трансгенные растения).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86050" y="2143116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11 класс (Общая биология)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2643180"/>
          <a:ext cx="8429684" cy="3628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34"/>
                <a:gridCol w="5357850"/>
              </a:tblGrid>
              <a:tr h="7020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Учение об эволюции органического мира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Экологические основы эволюции – экологические взаимодействия как причина естественного отбора; межвидовая конкуренция; внутривидовая конкуренция.</a:t>
                      </a:r>
                      <a:endParaRPr lang="ru-RU" sz="1400" dirty="0"/>
                    </a:p>
                  </a:txBody>
                  <a:tcPr/>
                </a:tc>
              </a:tr>
              <a:tr h="49382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Биосфера, ее структура и функции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Учение о биосфере В.И. Вернадского; компоненты биосферы; границы и функции биосферы.  </a:t>
                      </a:r>
                      <a:endParaRPr lang="ru-RU" sz="1400" dirty="0"/>
                    </a:p>
                  </a:txBody>
                  <a:tcPr/>
                </a:tc>
              </a:tr>
              <a:tr h="7020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Жизнь в сообществах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Законы и следствия пищевых отношений; законы конкурентных отношений</a:t>
                      </a:r>
                      <a:r>
                        <a:rPr lang="ru-RU" sz="1400" baseline="0" dirty="0" smtClean="0"/>
                        <a:t> в природе; устойчивость в сообществах и экосистемах.</a:t>
                      </a:r>
                      <a:endParaRPr lang="ru-RU" sz="1400" dirty="0"/>
                    </a:p>
                  </a:txBody>
                  <a:tcPr/>
                </a:tc>
              </a:tr>
              <a:tr h="90050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Человек и биосфера. Антропогенные воздействия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Экологические аспекты урбанизации;</a:t>
                      </a:r>
                      <a:r>
                        <a:rPr lang="ru-RU" sz="1400" baseline="0" dirty="0" smtClean="0"/>
                        <a:t> загрязнение окружающей среды – химическое, физическое, биологическое; агроэкология; отходы производства и потребления; охрана водных и почвенных ресурсов; методы рекультивации.</a:t>
                      </a:r>
                      <a:endParaRPr lang="ru-RU" sz="1400" dirty="0"/>
                    </a:p>
                  </a:txBody>
                  <a:tcPr/>
                </a:tc>
              </a:tr>
              <a:tr h="7020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Ноосфера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Ноосфера В.И. Вернадского; техносфера; коэволюция человека и природы (Н.Н. Моисеев); устойчивое развитие человечества.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olzhsko-kamskiy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57224" y="4214818"/>
            <a:ext cx="74295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/>
              <a:t>Биологические задачи экологического содержания</a:t>
            </a:r>
            <a:endParaRPr lang="ru-RU" sz="4400" b="1" i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003468_large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214810" y="5000636"/>
            <a:ext cx="49291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Бабочки березовой пяденицы, имеющие в большинстве своем белые крылья, в прошлом веке в Англии приобрели темную окраску. Объясните, почему это произошло?</a:t>
            </a:r>
            <a:endParaRPr lang="ru-RU" sz="2000" b="1" i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xminaev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214810" y="3571876"/>
            <a:ext cx="47863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 Стеклянный сом – это рыба, предпочитающая жить на небольших глубинах при достаточно ярком солнечном освещении. Объясните, почему этих рыб не пугает большое количество хищников, обитающих здесь же?</a:t>
            </a:r>
            <a:endParaRPr lang="ru-RU" sz="2400" b="1" i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f6b0fd99a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8" name="TextBox 7"/>
          <p:cNvSpPr txBox="1"/>
          <p:nvPr/>
        </p:nvSpPr>
        <p:spPr>
          <a:xfrm>
            <a:off x="3500430" y="4572008"/>
            <a:ext cx="5500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Летучие мыши не реагируют на свет, однако  </a:t>
            </a:r>
          </a:p>
          <a:p>
            <a:pPr algn="ctr"/>
            <a:r>
              <a:rPr lang="ru-RU" sz="2000" b="1" i="1" dirty="0" smtClean="0"/>
              <a:t>часто залетают в освещенные помещения, на открытые веранды, где находятся люди и горит свет.  Объясните, причину такого поведения животных.</a:t>
            </a:r>
            <a:endParaRPr lang="ru-RU" sz="2000" b="1" i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muha_tsets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86908" cy="6858000"/>
          </a:xfrm>
        </p:spPr>
      </p:pic>
      <p:sp>
        <p:nvSpPr>
          <p:cNvPr id="10" name="TextBox 9"/>
          <p:cNvSpPr txBox="1"/>
          <p:nvPr/>
        </p:nvSpPr>
        <p:spPr>
          <a:xfrm>
            <a:off x="4857720" y="3786190"/>
            <a:ext cx="4286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Среди паразитов человека известна трипаносома, относящаяся к классу жгутиконосцев и являющаяся возбудителем  опасной болезни – сонной лихорадки. Объясните, почему это заболевание встречается в основном в Африке?</a:t>
            </a:r>
            <a:endParaRPr lang="ru-RU" sz="2000" b="1" i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_4f12_7f41c0fb_X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6" name="TextBox 5"/>
          <p:cNvSpPr txBox="1"/>
          <p:nvPr/>
        </p:nvSpPr>
        <p:spPr>
          <a:xfrm>
            <a:off x="142844" y="4714884"/>
            <a:ext cx="5143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Рыба гольян – настоящий каннибал. Взрослые особи иногда пожирают свое потомство.  В чем биологический смысл этого явления?</a:t>
            </a:r>
            <a:endParaRPr lang="ru-RU" sz="2400" b="1" i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_1909c_16384af2_XL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571472" y="1142984"/>
            <a:ext cx="48577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Решение задач происходит в процессе творческого поиска, логического рассуждения, предложения разных вариантов ответа. В результате такой работы происходит развитие творческой самостоятельности, познавательной активности учащихся, что в целом улучшает качество экологических знаний.</a:t>
            </a:r>
            <a:endParaRPr lang="ru-RU" sz="2400" i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741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57356" y="1214422"/>
            <a:ext cx="571504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    Литература:</a:t>
            </a:r>
          </a:p>
          <a:p>
            <a:endParaRPr lang="ru-RU" dirty="0" smtClean="0"/>
          </a:p>
          <a:p>
            <a:r>
              <a:rPr lang="ru-RU" sz="2000" dirty="0" smtClean="0"/>
              <a:t>Коробкин В.И., Передельский Л.В. Экология в вопросах и ответах.- Ростов </a:t>
            </a:r>
            <a:r>
              <a:rPr lang="ru-RU" sz="2000" dirty="0" err="1" smtClean="0"/>
              <a:t>н</a:t>
            </a:r>
            <a:r>
              <a:rPr lang="ru-RU" sz="2000" dirty="0" smtClean="0"/>
              <a:t>/Д: Феникс, 2002г.</a:t>
            </a:r>
          </a:p>
          <a:p>
            <a:endParaRPr lang="ru-RU" sz="2000" dirty="0" smtClean="0"/>
          </a:p>
          <a:p>
            <a:r>
              <a:rPr lang="ru-RU" sz="2000" dirty="0" smtClean="0"/>
              <a:t>Реймерс Н.Ф. Природопользование. Словарь-справочник. – М.: Мысль, 1990 г.</a:t>
            </a:r>
          </a:p>
          <a:p>
            <a:endParaRPr lang="ru-RU" sz="2000" dirty="0" smtClean="0"/>
          </a:p>
          <a:p>
            <a:r>
              <a:rPr lang="ru-RU" sz="2000" dirty="0" smtClean="0"/>
              <a:t>Попова Л.В. Экологическая составляющая в школьном курсе биологии. – МГУ, 2006 г.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8_09_2009_0198278001253259125_dmitrij-kustanovic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00166" y="1714488"/>
            <a:ext cx="664373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Земля – планета растений и животных не в меньшей степени, чем планета людей. И все, что мы делаем на Земле, затрагивает прямо или  косвенно всю планетарную систему жизни. Систему, за счет которой мы существуем и главным врагом которой являемся.</a:t>
            </a:r>
            <a:endParaRPr lang="ru-RU" sz="3200" b="1" i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658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2908" y="0"/>
            <a:ext cx="9286908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28728" y="857232"/>
            <a:ext cx="62151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Работу выполнила Морозова Л.Г., </a:t>
            </a:r>
          </a:p>
          <a:p>
            <a:pPr algn="ctr"/>
            <a:r>
              <a:rPr lang="ru-RU" sz="2000" b="1" i="1" dirty="0" smtClean="0"/>
              <a:t>учитель биологии </a:t>
            </a:r>
          </a:p>
          <a:p>
            <a:pPr algn="ctr"/>
            <a:r>
              <a:rPr lang="ru-RU" sz="2000" b="1" i="1" dirty="0" smtClean="0"/>
              <a:t>МБОУ «Школа-</a:t>
            </a:r>
            <a:r>
              <a:rPr lang="ru-RU" sz="2000" b="1" i="1" dirty="0" smtClean="0"/>
              <a:t> гимназии»</a:t>
            </a:r>
            <a:endParaRPr lang="ru-RU" sz="2000" b="1" i="1" dirty="0" smtClean="0"/>
          </a:p>
          <a:p>
            <a:pPr algn="ctr"/>
            <a:r>
              <a:rPr lang="ru-RU" sz="2000" b="1" i="1" dirty="0" smtClean="0"/>
              <a:t> г. </a:t>
            </a:r>
            <a:r>
              <a:rPr lang="ru-RU" sz="2000" b="1" i="1" dirty="0" smtClean="0"/>
              <a:t>Ярцева Смоленской области</a:t>
            </a:r>
            <a:endParaRPr lang="ru-RU" sz="2000" b="1" i="1" dirty="0" smtClean="0"/>
          </a:p>
          <a:p>
            <a:pPr algn="ctr"/>
            <a:endParaRPr lang="ru-RU" sz="2000" b="1" i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г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14414" y="928670"/>
            <a:ext cx="6929486" cy="497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Основная задача экологического образования в школе сформировать у учащихся целостное представление о месте человечества в биосфере, о взаимной связи абиотических, биотических и антропогенных процессов на планете, об исключительной роли экологической политики и личном участии в обеспечении экологической безопасности.</a:t>
            </a:r>
            <a:endParaRPr lang="ru-RU" sz="28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Содержимое 14" descr="1638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85728"/>
            <a:ext cx="9144000" cy="7072290"/>
          </a:xfrm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142976" y="1142984"/>
            <a:ext cx="742955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решении этой задачи важная роль отводится дисциплине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биологии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 нескольким причинам: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биологические основы функционирования экосистем универсальны, и основные законы жизни имеют всеобщее значение;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живые организмы участвуют в преобразовании всех оболочек планеты – гидросферы, литосферы, атмосферы;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 устойчивости биосферы зависит будущее человечества;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только знание биологических основ позволяет грамотно рассматривать прикладные экологические проблемы.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Модели экологического образования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43050"/>
            <a:ext cx="8229600" cy="4526280"/>
          </a:xfrm>
        </p:spPr>
        <p:txBody>
          <a:bodyPr>
            <a:normAutofit fontScale="77500" lnSpcReduction="20000"/>
          </a:bodyPr>
          <a:lstStyle/>
          <a:p>
            <a:r>
              <a:rPr lang="ru-RU" i="1" u="sng" dirty="0" smtClean="0"/>
              <a:t>Однопредметная</a:t>
            </a:r>
            <a:r>
              <a:rPr lang="ru-RU" dirty="0" smtClean="0"/>
              <a:t> модель рекомендует экологическое образование сконцентрировать на одной учебной дисциплине – экологии</a:t>
            </a:r>
          </a:p>
          <a:p>
            <a:endParaRPr lang="ru-RU" dirty="0" smtClean="0"/>
          </a:p>
          <a:p>
            <a:r>
              <a:rPr lang="ru-RU" i="1" u="sng" dirty="0" smtClean="0"/>
              <a:t>Многопредметная</a:t>
            </a:r>
            <a:r>
              <a:rPr lang="ru-RU" dirty="0" smtClean="0"/>
              <a:t> модель предполагает изучение всех экологических закономерностей и проблем в рамках традиционно преподаваемых в средней школе естественных дисциплин</a:t>
            </a:r>
          </a:p>
          <a:p>
            <a:endParaRPr lang="ru-RU" dirty="0" smtClean="0"/>
          </a:p>
          <a:p>
            <a:r>
              <a:rPr lang="ru-RU" i="1" u="sng" dirty="0" smtClean="0"/>
              <a:t>Смешанная</a:t>
            </a:r>
            <a:r>
              <a:rPr lang="en-US" i="1" dirty="0" smtClean="0"/>
              <a:t> </a:t>
            </a:r>
            <a:r>
              <a:rPr lang="ru-RU" dirty="0" smtClean="0"/>
              <a:t>модель предполагает получение  учащимися экологических знаний , как в традиционных учебных дисциплинах, таких как биология, география, химия и физика, так и в самостоятельном курсе экологии</a:t>
            </a:r>
            <a:endParaRPr lang="ru-RU" dirty="0"/>
          </a:p>
        </p:txBody>
      </p:sp>
      <p:pic>
        <p:nvPicPr>
          <p:cNvPr id="8" name="Рисунок 7" descr="20b36a7bdf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285728"/>
            <a:ext cx="928694" cy="885813"/>
          </a:xfrm>
          <a:prstGeom prst="rect">
            <a:avLst/>
          </a:prstGeom>
        </p:spPr>
      </p:pic>
      <p:pic>
        <p:nvPicPr>
          <p:cNvPr id="7" name="Рисунок 6" descr="da3d020170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57167"/>
            <a:ext cx="928694" cy="85725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943c5fb8475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4346" y="1"/>
            <a:ext cx="9358346" cy="6857999"/>
          </a:xfr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85918" y="857232"/>
            <a:ext cx="5429256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ряде регионов страны экология в средних школах не изучается, так как данная дисциплина не введена в базовый федеральный компонент. Поэтому особенно актуальной остается проблема экологизации естественных школьных дисциплин (или экологически ориентированного обучения).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Экологические компоненты в содержании курса биологии в средней школе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285860"/>
          <a:ext cx="8286808" cy="516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6768"/>
                <a:gridCol w="6190040"/>
              </a:tblGrid>
              <a:tr h="6256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Тематические разделы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Экологические компоненты в содержании</a:t>
                      </a:r>
                      <a:endParaRPr lang="ru-RU" sz="1400" dirty="0"/>
                    </a:p>
                  </a:txBody>
                  <a:tcPr/>
                </a:tc>
              </a:tr>
              <a:tr h="362670">
                <a:tc gridSpan="2">
                  <a:txBody>
                    <a:bodyPr/>
                    <a:lstStyle/>
                    <a:p>
                      <a:r>
                        <a:rPr lang="ru-RU" sz="1400" dirty="0" smtClean="0"/>
                        <a:t>                                                                              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800" b="1" dirty="0" smtClean="0"/>
                        <a:t>6</a:t>
                      </a:r>
                      <a:r>
                        <a:rPr lang="ru-RU" sz="1800" b="1" baseline="0" dirty="0" smtClean="0"/>
                        <a:t> класс (Ботаника)</a:t>
                      </a:r>
                      <a:endParaRPr lang="ru-RU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67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Общее знакомство с растениями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Среды жизни растений; влияние факторов среды на растения (абиотические и биотические)</a:t>
                      </a:r>
                      <a:endParaRPr lang="ru-RU" sz="1400" dirty="0"/>
                    </a:p>
                  </a:txBody>
                  <a:tcPr/>
                </a:tc>
              </a:tr>
              <a:tr h="5067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Органы цветкового растения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Роль беспозвоночных и других животных в опылении растений; многообразие и значение плодов.</a:t>
                      </a:r>
                      <a:endParaRPr lang="ru-RU" sz="1400" dirty="0"/>
                    </a:p>
                  </a:txBody>
                  <a:tcPr/>
                </a:tc>
              </a:tr>
              <a:tr h="5067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Питание и размножение растений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Роль минерального питания для растений; проблемы химизации сельского хозяйства (минеральные удобрения, пестициды)</a:t>
                      </a:r>
                    </a:p>
                  </a:txBody>
                  <a:tcPr/>
                </a:tc>
              </a:tr>
              <a:tr h="5067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Основные отделы царства растений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Биологическое разнообразие царства растений и его функциональное</a:t>
                      </a:r>
                      <a:r>
                        <a:rPr lang="ru-RU" sz="1400" baseline="0" dirty="0" smtClean="0"/>
                        <a:t> значение; происхождение культурных растений.</a:t>
                      </a:r>
                      <a:endParaRPr lang="ru-RU" sz="1400" dirty="0"/>
                    </a:p>
                  </a:txBody>
                  <a:tcPr/>
                </a:tc>
              </a:tr>
              <a:tr h="5067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Царство бактерий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Роль прокариот в формировании современной атмосферы и в биологическом круговороте веществ; санитарная микробиология.</a:t>
                      </a:r>
                      <a:endParaRPr lang="ru-RU" sz="1400" dirty="0"/>
                    </a:p>
                  </a:txBody>
                  <a:tcPr/>
                </a:tc>
              </a:tr>
              <a:tr h="155004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Царство грибов</a:t>
                      </a:r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Природные</a:t>
                      </a:r>
                      <a:r>
                        <a:rPr lang="ru-RU" sz="1400" baseline="0" dirty="0" smtClean="0"/>
                        <a:t> сообщества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Основные деструкторы растительного опада; типы взаимоотношений грибов с растениями.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Понятие о сообществе и экосистеме; устойчивость экосистем; приспособленность организмов к жизни в сообществе; охрана редких видов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7215214"/>
          <a:ext cx="8429684" cy="1285884"/>
        </p:xfrm>
        <a:graphic>
          <a:graphicData uri="http://schemas.openxmlformats.org/drawingml/2006/table">
            <a:tbl>
              <a:tblPr/>
              <a:tblGrid>
                <a:gridCol w="8429684"/>
              </a:tblGrid>
              <a:tr h="12858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1071546"/>
          <a:ext cx="8143932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6"/>
                <a:gridCol w="5500726"/>
              </a:tblGrid>
              <a:tr h="1074642">
                <a:tc>
                  <a:txBody>
                    <a:bodyPr/>
                    <a:lstStyle/>
                    <a:p>
                      <a:r>
                        <a:rPr lang="ru-RU" dirty="0" smtClean="0"/>
                        <a:t>Многообразие животных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Среды</a:t>
                      </a:r>
                      <a:r>
                        <a:rPr lang="ru-RU" baseline="0" dirty="0" smtClean="0"/>
                        <a:t> жизни и места обитания, типы взаимоотношений животных, трофические цепи и уровни.</a:t>
                      </a:r>
                    </a:p>
                    <a:p>
                      <a:r>
                        <a:rPr lang="ru-RU" i="1" baseline="0" dirty="0" smtClean="0"/>
                        <a:t>Для каждого класса животных</a:t>
                      </a:r>
                      <a:r>
                        <a:rPr lang="ru-RU" baseline="0" dirty="0" smtClean="0"/>
                        <a:t>: строение, размножение, условия жизни, влияние факторов среды, значение этих животных для человека.</a:t>
                      </a:r>
                      <a:endParaRPr lang="ru-RU" dirty="0"/>
                    </a:p>
                  </a:txBody>
                  <a:tcPr/>
                </a:tc>
              </a:tr>
              <a:tr h="1074642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и закономерности размещения животных на планете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Причины эволюции животного мира; многообразие видов, как результат эволюции; ареалы обитания; методы изучения популяций.</a:t>
                      </a:r>
                      <a:endParaRPr lang="ru-RU" dirty="0"/>
                    </a:p>
                  </a:txBody>
                  <a:tcPr/>
                </a:tc>
              </a:tr>
              <a:tr h="1074642">
                <a:tc>
                  <a:txBody>
                    <a:bodyPr/>
                    <a:lstStyle/>
                    <a:p>
                      <a:r>
                        <a:rPr lang="ru-RU" dirty="0" smtClean="0"/>
                        <a:t>Животный мир и хозяйственная деятельность человека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Одомашнивание животных. Закон РФ «Об охране животного мира». Биологические отрасли природопользования: рыбное и охотничье хозяйства. Биологическое разнообразие животных и их вымирание. Красная</a:t>
                      </a:r>
                      <a:r>
                        <a:rPr lang="ru-RU" baseline="0" dirty="0" smtClean="0"/>
                        <a:t> книга РФ том «Животные».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43306" y="500042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7 класс (Зоология)</a:t>
            </a:r>
            <a:endParaRPr lang="ru-RU" sz="20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582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                                        8 класс (Человек)</a:t>
            </a:r>
          </a:p>
          <a:p>
            <a:pPr>
              <a:buNone/>
            </a:pPr>
            <a:endParaRPr lang="ru-RU" sz="2400" b="1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714357"/>
          <a:ext cx="8572560" cy="5804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823"/>
                <a:gridCol w="6447737"/>
              </a:tblGrid>
              <a:tr h="5411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Происхождение человека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Место человека в системе органического мира; роль социальных и биологических факторов на разных этапах развития человека.</a:t>
                      </a:r>
                      <a:endParaRPr lang="ru-RU" sz="1400" dirty="0"/>
                    </a:p>
                  </a:txBody>
                  <a:tcPr/>
                </a:tc>
              </a:tr>
              <a:tr h="5411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Организм человека и его строение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Организм человека как единая</a:t>
                      </a:r>
                      <a:r>
                        <a:rPr lang="ru-RU" sz="1400" baseline="0" dirty="0" smtClean="0"/>
                        <a:t> целостная система; типы тканей и их свойства; взаимоизменение тканей под влиянием ряда факторов.</a:t>
                      </a:r>
                      <a:endParaRPr lang="ru-RU" sz="1400" dirty="0"/>
                    </a:p>
                  </a:txBody>
                  <a:tcPr/>
                </a:tc>
              </a:tr>
              <a:tr h="76392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Нервно-гуморальная регуляция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физиологи-ческих функций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Строение нервной системы; болезни нервной системы и их взаимосвязь с состоянием</a:t>
                      </a:r>
                      <a:r>
                        <a:rPr lang="ru-RU" sz="1400" baseline="0" dirty="0" smtClean="0"/>
                        <a:t> окружающей среды и социальными процессами.</a:t>
                      </a:r>
                      <a:endParaRPr lang="ru-RU" sz="1400" dirty="0"/>
                    </a:p>
                  </a:txBody>
                  <a:tcPr/>
                </a:tc>
              </a:tr>
              <a:tr h="5411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Система опоры и движения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Различные виды травм системы опоры и движения; первая доврачебная помощь; роль физических упражнений в укреплении двигательной системы</a:t>
                      </a:r>
                      <a:endParaRPr lang="ru-RU" sz="1400" dirty="0"/>
                    </a:p>
                  </a:txBody>
                  <a:tcPr/>
                </a:tc>
              </a:tr>
              <a:tr h="53537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Внутренняя среда организма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Болезни крови и органов кровообращения; иммунитет; инфекционные болезни и их профилактика.</a:t>
                      </a:r>
                      <a:endParaRPr lang="ru-RU" sz="1400" dirty="0"/>
                    </a:p>
                  </a:txBody>
                  <a:tcPr/>
                </a:tc>
              </a:tr>
              <a:tr h="53537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Дыхание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Болезни органов дыхания и их взаимосвязь с загрязнением атмосферы.</a:t>
                      </a:r>
                      <a:endParaRPr lang="ru-RU" sz="1400" dirty="0"/>
                    </a:p>
                  </a:txBody>
                  <a:tcPr/>
                </a:tc>
              </a:tr>
              <a:tr h="53537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Пищеварение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Пищевые продукты и их качество; пищевые рационы различных народов; гигиена питания.</a:t>
                      </a:r>
                      <a:endParaRPr lang="ru-RU" sz="1400" dirty="0"/>
                    </a:p>
                  </a:txBody>
                  <a:tcPr/>
                </a:tc>
              </a:tr>
              <a:tr h="53537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Обмен веществ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Заболевания при нарушении обмена веществ; витамины в плодах и овощах; нормы питания людей.</a:t>
                      </a:r>
                      <a:endParaRPr lang="ru-RU" sz="1400" dirty="0"/>
                    </a:p>
                  </a:txBody>
                  <a:tcPr/>
                </a:tc>
              </a:tr>
              <a:tr h="74063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Основы учения о высшей нервной деятельности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Взаимосвязь психики</a:t>
                      </a:r>
                      <a:r>
                        <a:rPr lang="ru-RU" sz="1400" baseline="0" dirty="0" smtClean="0"/>
                        <a:t> людей и их поведения с состоянием окружающей среды; нарушения биологических ритмов человека.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53537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Индивидуальное раз-</a:t>
                      </a:r>
                    </a:p>
                    <a:p>
                      <a:r>
                        <a:rPr lang="ru-RU" sz="1400" dirty="0" smtClean="0"/>
                        <a:t>витие человека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Влияние факторов среды на внутриутробное развитие ребенка и на его развитие в первый год жизни.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390</TotalTime>
  <Words>1309</Words>
  <Application>Microsoft Office PowerPoint</Application>
  <PresentationFormat>Экран (4:3)</PresentationFormat>
  <Paragraphs>127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</vt:lpstr>
      <vt:lpstr>Rockwell</vt:lpstr>
      <vt:lpstr>Times New Roman</vt:lpstr>
      <vt:lpstr>Wingdings 2</vt:lpstr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Модели экологического образования</vt:lpstr>
      <vt:lpstr>Презентация PowerPoint</vt:lpstr>
      <vt:lpstr>Экологические компоненты в содержании курса биологии в средней школе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Павлик</cp:lastModifiedBy>
  <cp:revision>46</cp:revision>
  <dcterms:created xsi:type="dcterms:W3CDTF">2010-02-27T09:11:49Z</dcterms:created>
  <dcterms:modified xsi:type="dcterms:W3CDTF">2015-09-21T15:39:19Z</dcterms:modified>
</cp:coreProperties>
</file>