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4302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6461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862013" indent="-214313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10779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832679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11267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12291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13315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14339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15363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16387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17411" name="Rectangle 2"/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4462" cy="41052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2362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4462" cy="40147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9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3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8375" y="282575"/>
            <a:ext cx="2192338" cy="66151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4612" cy="66151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15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54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08475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2238" y="1963738"/>
            <a:ext cx="4308475" cy="4933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20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87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27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658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5250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3656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282575"/>
            <a:ext cx="8605837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963738"/>
            <a:ext cx="876935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8" name="AutoShape 3"/>
          <p:cNvSpPr>
            <a:spLocks noChangeArrowheads="1"/>
          </p:cNvSpPr>
          <p:nvPr/>
        </p:nvSpPr>
        <p:spPr bwMode="auto">
          <a:xfrm>
            <a:off x="723900" y="7077075"/>
            <a:ext cx="9355138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1987550" y="7289800"/>
            <a:ext cx="8093075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cs typeface="Arial Unicode MS" charset="0"/>
        </a:defRPr>
      </a:lvl2pPr>
      <a:lvl3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cs typeface="Arial Unicode MS" charset="0"/>
        </a:defRPr>
      </a:lvl3pPr>
      <a:lvl4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cs typeface="Arial Unicode MS" charset="0"/>
        </a:defRPr>
      </a:lvl4pPr>
      <a:lvl5pPr algn="l" defTabSz="449263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cs typeface="Arial Unicode MS" charset="0"/>
        </a:defRPr>
      </a:lvl5pPr>
      <a:lvl6pPr marL="4572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cs typeface="Arial Unicode MS" charset="0"/>
        </a:defRPr>
      </a:lvl6pPr>
      <a:lvl7pPr marL="9144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cs typeface="Arial Unicode MS" charset="0"/>
        </a:defRPr>
      </a:lvl7pPr>
      <a:lvl8pPr marL="13716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cs typeface="Arial Unicode MS" charset="0"/>
        </a:defRPr>
      </a:lvl8pPr>
      <a:lvl9pPr marL="1828800" algn="l" defTabSz="449263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000" b="1" i="1">
          <a:solidFill>
            <a:srgbClr val="FF9966"/>
          </a:solidFill>
          <a:latin typeface="Arial" charset="0"/>
          <a:cs typeface="Arial Unicode MS" charset="0"/>
        </a:defRPr>
      </a:lvl9pPr>
    </p:titleStyle>
    <p:bodyStyle>
      <a:lvl1pPr marL="430213" indent="-32385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3200">
          <a:solidFill>
            <a:srgbClr val="E6E6E6"/>
          </a:solidFill>
          <a:latin typeface="+mn-lt"/>
          <a:ea typeface="+mn-ea"/>
          <a:cs typeface="+mn-cs"/>
        </a:defRPr>
      </a:lvl1pPr>
      <a:lvl2pPr marL="862013" indent="-28575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75000"/>
        <a:buFont typeface="Symbol" charset="2"/>
        <a:buChar char=""/>
        <a:defRPr sz="2800">
          <a:solidFill>
            <a:srgbClr val="E6E6E6"/>
          </a:solidFill>
          <a:latin typeface="+mn-lt"/>
          <a:cs typeface="+mn-cs"/>
        </a:defRPr>
      </a:lvl2pPr>
      <a:lvl3pPr marL="1293813" indent="-2159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400">
          <a:solidFill>
            <a:srgbClr val="E6E6E6"/>
          </a:solidFill>
          <a:latin typeface="+mn-lt"/>
          <a:cs typeface="+mn-cs"/>
        </a:defRPr>
      </a:lvl3pPr>
      <a:lvl4pPr marL="1725613" indent="-214313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75000"/>
        <a:buFont typeface="Symbol" charset="2"/>
        <a:buChar char=""/>
        <a:defRPr sz="2000">
          <a:solidFill>
            <a:srgbClr val="E6E6E6"/>
          </a:solidFill>
          <a:latin typeface="+mn-lt"/>
          <a:cs typeface="+mn-cs"/>
        </a:defRPr>
      </a:lvl4pPr>
      <a:lvl5pPr marL="2157413" indent="-2159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000">
          <a:solidFill>
            <a:srgbClr val="E6E6E6"/>
          </a:solidFill>
          <a:latin typeface="+mn-lt"/>
          <a:cs typeface="+mn-cs"/>
        </a:defRPr>
      </a:lvl5pPr>
      <a:lvl6pPr marL="2614613" indent="-21590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000">
          <a:solidFill>
            <a:srgbClr val="E6E6E6"/>
          </a:solidFill>
          <a:latin typeface="+mn-lt"/>
          <a:cs typeface="+mn-cs"/>
        </a:defRPr>
      </a:lvl6pPr>
      <a:lvl7pPr marL="3071813" indent="-21590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000">
          <a:solidFill>
            <a:srgbClr val="E6E6E6"/>
          </a:solidFill>
          <a:latin typeface="+mn-lt"/>
          <a:cs typeface="+mn-cs"/>
        </a:defRPr>
      </a:lvl7pPr>
      <a:lvl8pPr marL="3529013" indent="-21590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000">
          <a:solidFill>
            <a:srgbClr val="E6E6E6"/>
          </a:solidFill>
          <a:latin typeface="+mn-lt"/>
          <a:cs typeface="+mn-cs"/>
        </a:defRPr>
      </a:lvl8pPr>
      <a:lvl9pPr marL="3986213" indent="-215900" algn="l" defTabSz="449263" rtl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E6E6E6"/>
        </a:buClr>
        <a:buSzPct val="45000"/>
        <a:buFont typeface="Wingdings" charset="2"/>
        <a:buChar char=""/>
        <a:defRPr sz="2000">
          <a:solidFill>
            <a:srgbClr val="E6E6E6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3500"/>
            <a:ext cx="8609012" cy="1701800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                  Tag Questions.</a:t>
            </a:r>
            <a:br>
              <a:rPr lang="en-GB" smtClean="0"/>
            </a:br>
            <a:r>
              <a:rPr lang="en-GB" smtClean="0"/>
              <a:t>                       </a:t>
            </a:r>
            <a:br>
              <a:rPr lang="en-GB" smtClean="0"/>
            </a:br>
            <a:endParaRPr lang="en-GB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4281487" cy="4846637"/>
          </a:xfrm>
        </p:spPr>
        <p:txBody>
          <a:bodyPr/>
          <a:lstStyle/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 smtClean="0">
                <a:solidFill>
                  <a:srgbClr val="FFFFFF"/>
                </a:solidFill>
              </a:rPr>
              <a:t>I</a:t>
            </a:r>
            <a:r>
              <a:rPr lang="en-GB" sz="4000" smtClean="0"/>
              <a:t> </a:t>
            </a:r>
            <a:r>
              <a:rPr lang="en-GB" sz="4000" smtClean="0">
                <a:solidFill>
                  <a:srgbClr val="FF0000"/>
                </a:solidFill>
              </a:rPr>
              <a:t>am</a:t>
            </a:r>
            <a:r>
              <a:rPr lang="en-GB" sz="4000" smtClean="0"/>
              <a:t> </a:t>
            </a:r>
            <a:r>
              <a:rPr lang="en-GB" sz="4000" smtClean="0">
                <a:solidFill>
                  <a:srgbClr val="FFFFFF"/>
                </a:solidFill>
              </a:rPr>
              <a:t>five,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235575" y="1963738"/>
            <a:ext cx="4281488" cy="4846637"/>
          </a:xfrm>
        </p:spPr>
        <p:txBody>
          <a:bodyPr/>
          <a:lstStyle/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 smtClean="0">
                <a:solidFill>
                  <a:srgbClr val="FFFFFF"/>
                </a:solidFill>
              </a:rPr>
              <a:t>I</a:t>
            </a:r>
            <a:r>
              <a:rPr lang="en-GB" sz="4000" smtClean="0"/>
              <a:t> </a:t>
            </a:r>
            <a:r>
              <a:rPr lang="en-GB" sz="4000" smtClean="0">
                <a:solidFill>
                  <a:srgbClr val="FF0000"/>
                </a:solidFill>
              </a:rPr>
              <a:t>am</a:t>
            </a:r>
            <a:r>
              <a:rPr lang="en-GB" sz="4000" smtClean="0"/>
              <a:t> </a:t>
            </a:r>
            <a:r>
              <a:rPr lang="en-GB" sz="4000" smtClean="0">
                <a:solidFill>
                  <a:srgbClr val="FFFFFF"/>
                </a:solidFill>
              </a:rPr>
              <a:t>not five,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44850" y="1916113"/>
            <a:ext cx="14351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aren't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92650" y="1858963"/>
            <a:ext cx="8874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I ?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4500563" y="2339975"/>
            <a:ext cx="1793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4859338" y="2339975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8299450" y="1906588"/>
            <a:ext cx="106521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am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9180513" y="1890713"/>
            <a:ext cx="900112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I ?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9899650" y="21605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4859338" y="1979613"/>
            <a:ext cx="15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859338" y="2160588"/>
            <a:ext cx="1793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885825" y="3060700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5929313" y="4140200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00675" y="5219700"/>
            <a:ext cx="5397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900113" y="3122613"/>
            <a:ext cx="2138362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</a:t>
            </a:r>
            <a:r>
              <a:rPr lang="en-GB" sz="4000">
                <a:solidFill>
                  <a:srgbClr val="000000"/>
                </a:solidFill>
              </a:rPr>
              <a:t> </a:t>
            </a:r>
            <a:r>
              <a:rPr lang="en-GB" sz="4000">
                <a:solidFill>
                  <a:srgbClr val="FF0000"/>
                </a:solidFill>
              </a:rPr>
              <a:t>is</a:t>
            </a:r>
            <a:r>
              <a:rPr lang="en-GB" sz="4000">
                <a:solidFill>
                  <a:srgbClr val="000000"/>
                </a:solidFill>
              </a:rPr>
              <a:t> </a:t>
            </a:r>
            <a:r>
              <a:rPr lang="en-GB" sz="4000">
                <a:solidFill>
                  <a:srgbClr val="FFFFFF"/>
                </a:solidFill>
              </a:rPr>
              <a:t>ill,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879725" y="3122613"/>
            <a:ext cx="124936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isn't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959225" y="3095625"/>
            <a:ext cx="1439863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E6E6FF"/>
                </a:solidFill>
              </a:rPr>
              <a:t>he  ?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759450" y="3100388"/>
            <a:ext cx="3200400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 </a:t>
            </a:r>
            <a:r>
              <a:rPr lang="en-GB" sz="4000">
                <a:solidFill>
                  <a:srgbClr val="FF0000"/>
                </a:solidFill>
              </a:rPr>
              <a:t>isn't</a:t>
            </a:r>
            <a:r>
              <a:rPr lang="en-GB" sz="4000">
                <a:solidFill>
                  <a:srgbClr val="FFFFFF"/>
                </a:solidFill>
              </a:rPr>
              <a:t> ill,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8099425" y="3060700"/>
            <a:ext cx="10795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is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8640763" y="3060700"/>
            <a:ext cx="1206500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he?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8720138" y="31130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580063" y="4500563"/>
            <a:ext cx="4848225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We </a:t>
            </a:r>
            <a:r>
              <a:rPr lang="en-GB" sz="4000">
                <a:solidFill>
                  <a:srgbClr val="FF0000"/>
                </a:solidFill>
              </a:rPr>
              <a:t>aren't </a:t>
            </a:r>
            <a:r>
              <a:rPr lang="en-GB" sz="4000">
                <a:solidFill>
                  <a:srgbClr val="FFFFFF"/>
                </a:solidFill>
              </a:rPr>
              <a:t>here, 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93663" y="4471988"/>
            <a:ext cx="310515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We </a:t>
            </a:r>
            <a:r>
              <a:rPr lang="en-GB" sz="4000">
                <a:solidFill>
                  <a:srgbClr val="FF0000"/>
                </a:solidFill>
              </a:rPr>
              <a:t>are</a:t>
            </a:r>
            <a:r>
              <a:rPr lang="en-GB" sz="4000">
                <a:solidFill>
                  <a:srgbClr val="FFFFFF"/>
                </a:solidFill>
              </a:rPr>
              <a:t> here,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103563" y="4500563"/>
            <a:ext cx="157638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aren't 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500563" y="4500563"/>
            <a:ext cx="1109662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we?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759450" y="5400675"/>
            <a:ext cx="914400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are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6659563" y="5400675"/>
            <a:ext cx="1979612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we?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6480175" y="5808663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9388"/>
            <a:ext cx="23399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03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360363"/>
            <a:ext cx="3240087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4319588" y="720725"/>
            <a:ext cx="52006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0000"/>
                </a:solidFill>
              </a:rPr>
              <a:t>To be</a:t>
            </a:r>
          </a:p>
        </p:txBody>
      </p:sp>
      <p:sp>
        <p:nvSpPr>
          <p:cNvPr id="2082" name="Text Box 33"/>
          <p:cNvSpPr txBox="1">
            <a:spLocks noChangeArrowheads="1"/>
          </p:cNvSpPr>
          <p:nvPr/>
        </p:nvSpPr>
        <p:spPr bwMode="auto">
          <a:xfrm>
            <a:off x="3779838" y="1079500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0" fill="hold"/>
                                        <p:tgtEl>
                                          <p:spTgt spid="3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0" fill="hold"/>
                                        <p:tgtEl>
                                          <p:spTgt spid="3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15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5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4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10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7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6" dur="500"/>
                                        <p:tgtEl>
                                          <p:spTgt spid="3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10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10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1000" fill="hold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4" dur="1000"/>
                                        <p:tgtEl>
                                          <p:spTgt spid="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89" dur="500"/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4" dur="20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5" dur="2000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2000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1" dur="770" decel="100000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02" dur="770" decel="100000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103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04" dur="770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106" dur="770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2" dur="1000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3" dur="1000" fill="hold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1000" fill="hold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" dur="1000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1000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-1"/>
                                          </p:val>
                                        </p:tav>
                                        <p:tav tm="10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1" dur="1000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22" dur="1000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10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9" dur="10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0" dur="10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1" dur="1000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6" dur="1000" fill="hold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7" dur="1000" fill="hold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8" dur="1000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3" dur="5000" fill="hold"/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4" dur="5000" fill="hold"/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9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609012" cy="1173163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             There is,  there are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4281487" cy="4846637"/>
          </a:xfrm>
        </p:spPr>
        <p:txBody>
          <a:bodyPr/>
          <a:lstStyle/>
          <a:p>
            <a:pPr eaLnBrk="1"/>
            <a:endParaRPr lang="ru-RU" sz="320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235575" y="1963738"/>
            <a:ext cx="4281488" cy="4846637"/>
          </a:xfrm>
        </p:spPr>
        <p:txBody>
          <a:bodyPr/>
          <a:lstStyle/>
          <a:p>
            <a:pPr eaLnBrk="1"/>
            <a:endParaRPr lang="ru-RU" sz="320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9388" y="1979613"/>
            <a:ext cx="6570662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FF0000"/>
                </a:solidFill>
              </a:rPr>
              <a:t>There is</a:t>
            </a:r>
            <a:r>
              <a:rPr lang="en-GB" sz="3600">
                <a:solidFill>
                  <a:srgbClr val="FFFFFF"/>
                </a:solidFill>
              </a:rPr>
              <a:t> a map on the</a:t>
            </a:r>
          </a:p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FFFFFF"/>
                </a:solidFill>
              </a:rPr>
              <a:t> wall,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60475" y="2519363"/>
            <a:ext cx="3319463" cy="258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993366"/>
                </a:solidFill>
              </a:rPr>
              <a:t>isn't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339975" y="2519363"/>
            <a:ext cx="2197100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993366"/>
                </a:solidFill>
              </a:rPr>
              <a:t>there</a:t>
            </a:r>
            <a:r>
              <a:rPr lang="en-GB" sz="360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2347913" y="26304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219700" y="1979613"/>
            <a:ext cx="4097338" cy="183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FF0000"/>
                </a:solidFill>
              </a:rPr>
              <a:t>There isn,t</a:t>
            </a:r>
            <a:r>
              <a:rPr lang="en-GB" sz="3600">
                <a:solidFill>
                  <a:srgbClr val="FFFFFF"/>
                </a:solidFill>
              </a:rPr>
              <a:t> a map on the wall,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546975" y="2460625"/>
            <a:ext cx="3240088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993366"/>
                </a:solidFill>
              </a:rPr>
              <a:t>is there</a:t>
            </a:r>
            <a:r>
              <a:rPr lang="en-GB" sz="360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6659563" y="3959225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79388" y="3600450"/>
            <a:ext cx="5068887" cy="18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FF0000"/>
                </a:solidFill>
              </a:rPr>
              <a:t>There are</a:t>
            </a:r>
            <a:r>
              <a:rPr lang="en-GB" sz="3600">
                <a:solidFill>
                  <a:srgbClr val="FFFFFF"/>
                </a:solidFill>
              </a:rPr>
              <a:t> two books on</a:t>
            </a:r>
          </a:p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FFFFFF"/>
                </a:solidFill>
              </a:rPr>
              <a:t> the desk,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287588" y="4140200"/>
            <a:ext cx="31115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993366"/>
                </a:solidFill>
              </a:rPr>
              <a:t>aren't there ?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2790825" y="4225925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19700" y="3600450"/>
            <a:ext cx="5537200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FF0000"/>
                </a:solidFill>
              </a:rPr>
              <a:t>There aren't</a:t>
            </a:r>
            <a:r>
              <a:rPr lang="en-GB" sz="3600">
                <a:solidFill>
                  <a:srgbClr val="FFFFFF"/>
                </a:solidFill>
              </a:rPr>
              <a:t> two books</a:t>
            </a:r>
          </a:p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FFFFFF"/>
                </a:solidFill>
              </a:rPr>
              <a:t>on the desk,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740650" y="4140200"/>
            <a:ext cx="2751138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3600">
                <a:solidFill>
                  <a:srgbClr val="993366"/>
                </a:solidFill>
              </a:rPr>
              <a:t>are there</a:t>
            </a:r>
            <a:r>
              <a:rPr lang="en-GB" sz="3600">
                <a:solidFill>
                  <a:srgbClr val="FFFFFF"/>
                </a:solidFill>
              </a:rPr>
              <a:t> ?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4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4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  <p:tav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24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500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019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8" dur="10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 additive="repl">
                                        <p:cTn id="63" dur="20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 additive="repl">
                                        <p:cTn id="74" dur="500"/>
                                        <p:tgtEl>
                                          <p:spTgt spid="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609012" cy="1173163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              Have got, has got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4281487" cy="4846637"/>
          </a:xfrm>
        </p:spPr>
        <p:txBody>
          <a:bodyPr/>
          <a:lstStyle/>
          <a:p>
            <a:pPr eaLnBrk="1"/>
            <a:endParaRPr lang="ru-RU" sz="320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235575" y="1963738"/>
            <a:ext cx="4281488" cy="4846637"/>
          </a:xfrm>
        </p:spPr>
        <p:txBody>
          <a:bodyPr/>
          <a:lstStyle/>
          <a:p>
            <a:pPr eaLnBrk="1"/>
            <a:endParaRPr lang="ru-RU" sz="320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17550" y="1917700"/>
            <a:ext cx="414178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I</a:t>
            </a:r>
            <a:r>
              <a:rPr lang="en-GB" sz="4000">
                <a:solidFill>
                  <a:srgbClr val="FF0000"/>
                </a:solidFill>
              </a:rPr>
              <a:t>'ve got</a:t>
            </a:r>
            <a:r>
              <a:rPr lang="en-GB" sz="4000">
                <a:solidFill>
                  <a:srgbClr val="FFFFFF"/>
                </a:solidFill>
              </a:rPr>
              <a:t> a picture,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3240088" y="1979613"/>
            <a:ext cx="1982787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endParaRPr lang="en-GB" sz="4000">
              <a:solidFill>
                <a:srgbClr val="993366"/>
              </a:solidFill>
            </a:endParaRPr>
          </a:p>
          <a:p>
            <a:pPr eaLnBrk="1">
              <a:lnSpc>
                <a:spcPct val="93000"/>
              </a:lnSpc>
            </a:pPr>
            <a:endParaRPr lang="en-GB" sz="4000">
              <a:solidFill>
                <a:srgbClr val="993366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94013" y="2798763"/>
            <a:ext cx="34194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I 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157288" y="2771775"/>
            <a:ext cx="1874837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haven't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219700" y="1979613"/>
            <a:ext cx="503872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I </a:t>
            </a:r>
            <a:r>
              <a:rPr lang="en-GB" sz="4000">
                <a:solidFill>
                  <a:srgbClr val="FF0000"/>
                </a:solidFill>
              </a:rPr>
              <a:t>haven't</a:t>
            </a:r>
            <a:r>
              <a:rPr lang="en-GB" sz="4000">
                <a:solidFill>
                  <a:srgbClr val="FFFFFF"/>
                </a:solidFill>
              </a:rPr>
              <a:t> got a cat,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359400" y="2692400"/>
            <a:ext cx="41148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have </a:t>
            </a:r>
            <a:r>
              <a:rPr lang="en-GB" sz="4000">
                <a:solidFill>
                  <a:srgbClr val="FFFFFF"/>
                </a:solidFill>
              </a:rPr>
              <a:t>I ?</a:t>
            </a:r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7740650" y="5400675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20725" y="3959225"/>
            <a:ext cx="46228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 </a:t>
            </a:r>
            <a:r>
              <a:rPr lang="en-GB" sz="4000">
                <a:solidFill>
                  <a:srgbClr val="FF0000"/>
                </a:solidFill>
              </a:rPr>
              <a:t>has got</a:t>
            </a:r>
            <a:r>
              <a:rPr lang="en-GB" sz="4000">
                <a:solidFill>
                  <a:srgbClr val="FFFFFF"/>
                </a:solidFill>
              </a:rPr>
              <a:t> a book,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20725" y="4679950"/>
            <a:ext cx="1841500" cy="99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hasn't</a:t>
            </a:r>
            <a:r>
              <a:rPr lang="en-GB" sz="40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339975" y="4679950"/>
            <a:ext cx="126047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 ?</a:t>
            </a:r>
          </a:p>
        </p:txBody>
      </p:sp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3600450" y="5178425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219700" y="3959225"/>
            <a:ext cx="568483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 </a:t>
            </a:r>
            <a:r>
              <a:rPr lang="en-GB" sz="4000">
                <a:solidFill>
                  <a:srgbClr val="FF0000"/>
                </a:solidFill>
              </a:rPr>
              <a:t>hasn't got</a:t>
            </a:r>
            <a:r>
              <a:rPr lang="en-GB" sz="4000">
                <a:solidFill>
                  <a:srgbClr val="FFFFFF"/>
                </a:solidFill>
              </a:rPr>
              <a:t> a book,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400675" y="4679950"/>
            <a:ext cx="1320800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has</a:t>
            </a:r>
            <a:r>
              <a:rPr lang="en-GB" sz="40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480175" y="4679950"/>
            <a:ext cx="1168400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 ?</a:t>
            </a:r>
          </a:p>
        </p:txBody>
      </p:sp>
      <p:sp>
        <p:nvSpPr>
          <p:cNvPr id="4115" name="Text Box 18"/>
          <p:cNvSpPr txBox="1">
            <a:spLocks noChangeArrowheads="1"/>
          </p:cNvSpPr>
          <p:nvPr/>
        </p:nvSpPr>
        <p:spPr bwMode="auto">
          <a:xfrm>
            <a:off x="6480175" y="4749800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6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8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6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664" fill="hold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332" fill="hold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64" fill="hold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 additive="repl">
                                        <p:cTn id="27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 additive="repl">
                                        <p:cTn id="28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29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 additive="repl">
                                        <p:cTn id="30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31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 additive="repl">
                                        <p:cTn id="32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 additive="repl">
                                        <p:cTn id="33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 additive="repl">
                                        <p:cTn id="34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800" decel="1000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" dur="800" decel="100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800" decel="100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800" decel="1000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7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2" dur="500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7" dur="1000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8" dur="10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4" dur="2000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5" dur="20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20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" dur="20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6" dur="500"/>
                                        <p:tgtEl>
                                          <p:spTgt spid="5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1" dur="800" decel="1000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2" dur="800" decel="100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800" decel="100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800" decel="100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4*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609012" cy="1173163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                   Can, must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4281487" cy="4846637"/>
          </a:xfrm>
        </p:spPr>
        <p:txBody>
          <a:bodyPr/>
          <a:lstStyle/>
          <a:p>
            <a:pPr eaLnBrk="1"/>
            <a:endParaRPr lang="ru-RU" sz="32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235575" y="1963738"/>
            <a:ext cx="4281488" cy="4846637"/>
          </a:xfrm>
        </p:spPr>
        <p:txBody>
          <a:bodyPr/>
          <a:lstStyle/>
          <a:p>
            <a:pPr eaLnBrk="1"/>
            <a:endParaRPr lang="ru-RU" sz="320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20725" y="1979613"/>
            <a:ext cx="3881438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 </a:t>
            </a:r>
            <a:r>
              <a:rPr lang="en-GB" sz="4000">
                <a:solidFill>
                  <a:srgbClr val="FF0000"/>
                </a:solidFill>
              </a:rPr>
              <a:t>can</a:t>
            </a:r>
            <a:r>
              <a:rPr lang="en-GB" sz="4000">
                <a:solidFill>
                  <a:srgbClr val="FFFFFF"/>
                </a:solidFill>
              </a:rPr>
              <a:t> draw,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00113" y="2879725"/>
            <a:ext cx="12382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can't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339975" y="2879725"/>
            <a:ext cx="1603375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 ?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2362200" y="2938463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400675" y="2160588"/>
            <a:ext cx="39306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I </a:t>
            </a:r>
            <a:r>
              <a:rPr lang="en-GB" sz="4000">
                <a:solidFill>
                  <a:srgbClr val="FF0000"/>
                </a:solidFill>
              </a:rPr>
              <a:t>can't</a:t>
            </a:r>
            <a:r>
              <a:rPr lang="en-GB" sz="4000">
                <a:solidFill>
                  <a:srgbClr val="FFFFFF"/>
                </a:solidFill>
              </a:rPr>
              <a:t> swim,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481638" y="2700338"/>
            <a:ext cx="2979737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can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480175" y="2700338"/>
            <a:ext cx="2332038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I ?</a:t>
            </a: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6613525" y="276383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4500563" y="3779838"/>
            <a:ext cx="16192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720725"/>
            <a:ext cx="3036888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720725"/>
            <a:ext cx="2879725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4140200" y="4140200"/>
            <a:ext cx="10795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2160588" y="4140200"/>
            <a:ext cx="28797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1979613" y="485933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539750" y="179388"/>
            <a:ext cx="270033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20725" y="3779838"/>
            <a:ext cx="51212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 </a:t>
            </a:r>
            <a:r>
              <a:rPr lang="en-GB" sz="4000">
                <a:solidFill>
                  <a:srgbClr val="FF0000"/>
                </a:solidFill>
              </a:rPr>
              <a:t>must </a:t>
            </a:r>
            <a:r>
              <a:rPr lang="en-GB" sz="4000">
                <a:solidFill>
                  <a:srgbClr val="FFFFFF"/>
                </a:solidFill>
              </a:rPr>
              <a:t>run well,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900113" y="4500563"/>
            <a:ext cx="1982787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mustn't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700338" y="4500563"/>
            <a:ext cx="2105025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 ?</a:t>
            </a:r>
          </a:p>
        </p:txBody>
      </p:sp>
      <p:sp>
        <p:nvSpPr>
          <p:cNvPr id="5143" name="Text Box 22"/>
          <p:cNvSpPr txBox="1">
            <a:spLocks noChangeArrowheads="1"/>
          </p:cNvSpPr>
          <p:nvPr/>
        </p:nvSpPr>
        <p:spPr bwMode="auto">
          <a:xfrm>
            <a:off x="2778125" y="4629150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5040313"/>
            <a:ext cx="3240088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400675" y="3779838"/>
            <a:ext cx="4646613" cy="28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She </a:t>
            </a:r>
            <a:r>
              <a:rPr lang="en-GB" sz="4000">
                <a:solidFill>
                  <a:srgbClr val="FF0000"/>
                </a:solidFill>
              </a:rPr>
              <a:t>mustn't</a:t>
            </a:r>
            <a:r>
              <a:rPr lang="en-GB" sz="4000">
                <a:solidFill>
                  <a:srgbClr val="FFFFFF"/>
                </a:solidFill>
              </a:rPr>
              <a:t> play </a:t>
            </a:r>
          </a:p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well,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638925" y="4383088"/>
            <a:ext cx="1281113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must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7920038" y="4383088"/>
            <a:ext cx="1744662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she ?</a:t>
            </a:r>
          </a:p>
        </p:txBody>
      </p:sp>
      <p:sp>
        <p:nvSpPr>
          <p:cNvPr id="5148" name="Text Box 27"/>
          <p:cNvSpPr txBox="1">
            <a:spLocks noChangeArrowheads="1"/>
          </p:cNvSpPr>
          <p:nvPr/>
        </p:nvSpPr>
        <p:spPr bwMode="auto">
          <a:xfrm>
            <a:off x="9720263" y="491013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5149" name="Text Box 28"/>
          <p:cNvSpPr txBox="1">
            <a:spLocks noChangeArrowheads="1"/>
          </p:cNvSpPr>
          <p:nvPr/>
        </p:nvSpPr>
        <p:spPr bwMode="auto">
          <a:xfrm>
            <a:off x="5040313" y="3419475"/>
            <a:ext cx="1793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5150" name="Text Box 29"/>
          <p:cNvSpPr txBox="1">
            <a:spLocks noChangeArrowheads="1"/>
          </p:cNvSpPr>
          <p:nvPr/>
        </p:nvSpPr>
        <p:spPr bwMode="auto">
          <a:xfrm>
            <a:off x="6480175" y="6300788"/>
            <a:ext cx="39592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5151" name="Text Box 30"/>
          <p:cNvSpPr txBox="1">
            <a:spLocks noChangeArrowheads="1"/>
          </p:cNvSpPr>
          <p:nvPr/>
        </p:nvSpPr>
        <p:spPr bwMode="auto">
          <a:xfrm>
            <a:off x="5940425" y="3240088"/>
            <a:ext cx="1979613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5152" name="Text Box 31"/>
          <p:cNvSpPr txBox="1">
            <a:spLocks noChangeArrowheads="1"/>
          </p:cNvSpPr>
          <p:nvPr/>
        </p:nvSpPr>
        <p:spPr bwMode="auto">
          <a:xfrm>
            <a:off x="6300788" y="4859338"/>
            <a:ext cx="30607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040313"/>
            <a:ext cx="2339975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 additive="repl">
                                        <p:cTn id="7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1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1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9" dur="10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56" dur="10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1" dur="20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2" dur="500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-1"/>
                                          </p:val>
                                        </p:tav>
                                        <p:tav tm="10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1000" fill="hold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0" dur="1000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9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4" dur="1000" fill="hold"/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1000" fill="hold"/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6" dur="1000"/>
                                        <p:tgtEl>
                                          <p:spTgt spid="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 additive="repl">
                                        <p:cTn id="99" dur="500"/>
                                        <p:tgtEl>
                                          <p:spTgt spid="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04" dur="500"/>
                                        <p:tgtEl>
                                          <p:spTgt spid="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 additive="repl">
                                        <p:cTn id="109" dur="500"/>
                                        <p:tgtEl>
                                          <p:spTgt spid="6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609012" cy="1173163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                     Do, does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4281487" cy="4846637"/>
          </a:xfrm>
        </p:spPr>
        <p:txBody>
          <a:bodyPr/>
          <a:lstStyle/>
          <a:p>
            <a:pPr eaLnBrk="1"/>
            <a:endParaRPr lang="ru-RU" sz="32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235575" y="1963738"/>
            <a:ext cx="4281488" cy="4846637"/>
          </a:xfrm>
        </p:spPr>
        <p:txBody>
          <a:bodyPr/>
          <a:lstStyle/>
          <a:p>
            <a:pPr eaLnBrk="1"/>
            <a:endParaRPr lang="ru-RU" sz="320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7188" y="1979613"/>
            <a:ext cx="45021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I always </a:t>
            </a:r>
            <a:r>
              <a:rPr lang="en-GB" sz="4000">
                <a:solidFill>
                  <a:srgbClr val="FF0000"/>
                </a:solidFill>
              </a:rPr>
              <a:t>skate</a:t>
            </a:r>
            <a:r>
              <a:rPr lang="en-GB" sz="4000">
                <a:solidFill>
                  <a:srgbClr val="FFFFFF"/>
                </a:solidFill>
              </a:rPr>
              <a:t> at 5,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9750" y="2519363"/>
            <a:ext cx="3760788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don't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800225" y="2519363"/>
            <a:ext cx="746125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I ?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2335213" y="3060700"/>
            <a:ext cx="1809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580063" y="1979613"/>
            <a:ext cx="4052887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We </a:t>
            </a:r>
            <a:r>
              <a:rPr lang="en-GB" sz="4000">
                <a:solidFill>
                  <a:srgbClr val="FF0000"/>
                </a:solidFill>
              </a:rPr>
              <a:t>don't</a:t>
            </a:r>
            <a:r>
              <a:rPr lang="en-GB" sz="4000">
                <a:solidFill>
                  <a:srgbClr val="FFFFFF"/>
                </a:solidFill>
              </a:rPr>
              <a:t> ski at 5,</a:t>
            </a:r>
          </a:p>
          <a:p>
            <a:pPr eaLnBrk="1">
              <a:lnSpc>
                <a:spcPct val="93000"/>
              </a:lnSpc>
            </a:pPr>
            <a:endParaRPr lang="en-GB" sz="4000">
              <a:solidFill>
                <a:srgbClr val="FFFFFF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627688" y="2700338"/>
            <a:ext cx="1425575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do 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300788" y="2705100"/>
            <a:ext cx="2473325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we ? 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60363" y="3995738"/>
            <a:ext cx="52197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She</a:t>
            </a:r>
            <a:r>
              <a:rPr lang="en-GB" sz="4000">
                <a:solidFill>
                  <a:srgbClr val="FF0000"/>
                </a:solidFill>
              </a:rPr>
              <a:t> goes</a:t>
            </a:r>
            <a:r>
              <a:rPr lang="en-GB" sz="4000">
                <a:solidFill>
                  <a:srgbClr val="FFFFFF"/>
                </a:solidFill>
              </a:rPr>
              <a:t> to school</a:t>
            </a:r>
          </a:p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every day,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697163" y="4679950"/>
            <a:ext cx="1982787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doesn't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39750" y="5400675"/>
            <a:ext cx="2322513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she ?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400675" y="4140200"/>
            <a:ext cx="521652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The boy </a:t>
            </a:r>
            <a:r>
              <a:rPr lang="en-GB" sz="4000">
                <a:solidFill>
                  <a:srgbClr val="FF0000"/>
                </a:solidFill>
              </a:rPr>
              <a:t>doesn't</a:t>
            </a:r>
          </a:p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go to school,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580063" y="5400675"/>
            <a:ext cx="2181225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does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019925" y="5400675"/>
            <a:ext cx="1168400" cy="137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 ?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 additive="repl"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o>
                                        <p:strVal val="-45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69900">
                                          <p:val>
                                            <p:strVal val="-45"/>
                                          </p:val>
                                        </p:tav>
                                        <p:tav tm="100000">
                                          <p:val>
                                            <p:strVal val="45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  <p:tav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9" dur="2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" dur="2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20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0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-1"/>
                                          </p:val>
                                        </p:tav>
                                        <p:tav tm="10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2" dur="10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2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" dur="10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2" dur="1000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1" dur="20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4" dur="50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3" dur="500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500" fill="hold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609012" cy="1263650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                     BUT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2525" cy="4937125"/>
          </a:xfrm>
        </p:spPr>
        <p:txBody>
          <a:bodyPr/>
          <a:lstStyle/>
          <a:p>
            <a:pPr eaLnBrk="1"/>
            <a:endParaRPr lang="ru-RU" smtClean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00113" y="2160588"/>
            <a:ext cx="482441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She is </a:t>
            </a:r>
            <a:r>
              <a:rPr lang="en-GB" sz="4000">
                <a:solidFill>
                  <a:srgbClr val="FF0000"/>
                </a:solidFill>
              </a:rPr>
              <a:t>never</a:t>
            </a:r>
            <a:r>
              <a:rPr lang="en-GB" sz="4000">
                <a:solidFill>
                  <a:srgbClr val="FFFFFF"/>
                </a:solidFill>
              </a:rPr>
              <a:t> late,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859338" y="2160588"/>
            <a:ext cx="90805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is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24488" y="2160588"/>
            <a:ext cx="213518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she ?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7740650" y="2925763"/>
            <a:ext cx="1809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20725" y="3419475"/>
            <a:ext cx="8269288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They </a:t>
            </a:r>
            <a:r>
              <a:rPr lang="en-GB" sz="4000">
                <a:solidFill>
                  <a:srgbClr val="FF0000"/>
                </a:solidFill>
              </a:rPr>
              <a:t>never</a:t>
            </a:r>
            <a:r>
              <a:rPr lang="en-GB" sz="4000">
                <a:solidFill>
                  <a:srgbClr val="FFFFFF"/>
                </a:solidFill>
              </a:rPr>
              <a:t> play football in class,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280400" y="3419475"/>
            <a:ext cx="744538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do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00113" y="4140200"/>
            <a:ext cx="1912937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they ?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00113" y="5219700"/>
            <a:ext cx="7051675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The boy</a:t>
            </a:r>
            <a:r>
              <a:rPr lang="en-GB" sz="4000">
                <a:solidFill>
                  <a:srgbClr val="FF0000"/>
                </a:solidFill>
              </a:rPr>
              <a:t> never</a:t>
            </a:r>
            <a:r>
              <a:rPr lang="en-GB" sz="4000">
                <a:solidFill>
                  <a:srgbClr val="FFFFFF"/>
                </a:solidFill>
              </a:rPr>
              <a:t> runs at school,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718425" y="5219700"/>
            <a:ext cx="1281113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993366"/>
                </a:solidFill>
              </a:rPr>
              <a:t>does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079500" y="5940425"/>
            <a:ext cx="1347788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>
              <a:lnSpc>
                <a:spcPct val="93000"/>
              </a:lnSpc>
            </a:pPr>
            <a:r>
              <a:rPr lang="en-GB" sz="4000">
                <a:solidFill>
                  <a:srgbClr val="FFFFFF"/>
                </a:solidFill>
              </a:rPr>
              <a:t>he ?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1208088" y="6037263"/>
            <a:ext cx="1809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defRPr>
                <a:solidFill>
                  <a:schemeClr val="bg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770" decel="100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22" dur="770" decel="100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23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24" dur="77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26" dur="77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 additive="repl">
                                        <p:cTn id="44" dur="5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20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20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20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4" dur="5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609012" cy="1173163"/>
          </a:xfrm>
        </p:spPr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         Complete the Sentences.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39863"/>
            <a:ext cx="8974138" cy="5556250"/>
          </a:xfrm>
        </p:spPr>
        <p:txBody>
          <a:bodyPr/>
          <a:lstStyle/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1.The girls have got problems with English,....</a:t>
            </a:r>
          </a:p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   a).have they        b).haven't they   c).hasn't she</a:t>
            </a:r>
          </a:p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2.There are many children in the park,.....</a:t>
            </a:r>
          </a:p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   a).isn't there   b).are there       c).aren't there</a:t>
            </a:r>
          </a:p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3.The children can't play chess,....</a:t>
            </a:r>
          </a:p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    a).can they          b).can she       c).don't they</a:t>
            </a:r>
          </a:p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4.They never speak English at home,...</a:t>
            </a:r>
          </a:p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     a).don't they      b).doesn't they   c).do they</a:t>
            </a:r>
          </a:p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5.Maths class isn't on Monday,....</a:t>
            </a:r>
          </a:p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     a).isn't she        b).is she       c).is it</a:t>
            </a:r>
          </a:p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6.The boys mustn't fight at school,...</a:t>
            </a:r>
          </a:p>
          <a:p>
            <a:pPr eaLnBrk="1">
              <a:lnSpc>
                <a:spcPct val="95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     a).aren't they       b).must they       c).don't yhey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 additive="repl">
                                        <p:cTn id="19" dur="2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800" decel="100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800" decel="100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800" decel="100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800" decel="100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32" dur="2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2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47" dur="2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3" dur="1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4" dur="10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5" dur="10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10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10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1000" fill="hold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1000" fill="hold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1000" fill="hold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4" dur="1000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607425" cy="1169988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/>
              <a:t>                  Keys.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1963738"/>
            <a:ext cx="8770937" cy="4846637"/>
          </a:xfrm>
        </p:spPr>
        <p:txBody>
          <a:bodyPr/>
          <a:lstStyle/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                  </a:t>
            </a:r>
            <a:r>
              <a:rPr lang="en-GB" sz="4000" smtClean="0"/>
              <a:t>      1.hasn'he</a:t>
            </a:r>
          </a:p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 smtClean="0"/>
              <a:t>                     2.are there</a:t>
            </a:r>
          </a:p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 smtClean="0"/>
              <a:t>                     3.can they</a:t>
            </a:r>
          </a:p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 smtClean="0"/>
              <a:t>                     4.does she</a:t>
            </a:r>
          </a:p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 smtClean="0"/>
              <a:t>                     5.is it</a:t>
            </a:r>
          </a:p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4000" smtClean="0"/>
              <a:t>                     6.mustn't he </a:t>
            </a:r>
            <a:r>
              <a:rPr lang="en-GB" smtClean="0"/>
              <a:t> 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additive="repl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 additive="repl"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 additive="repl"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 additive="repl"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900" decel="100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2.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*0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+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0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" dur="15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5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393</Words>
  <Application>Microsoft Office PowerPoint</Application>
  <PresentationFormat>Произвольный</PresentationFormat>
  <Paragraphs>104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MS Gothic</vt:lpstr>
      <vt:lpstr>Arial Unicode MS</vt:lpstr>
      <vt:lpstr>Wingdings</vt:lpstr>
      <vt:lpstr>Times New Roman</vt:lpstr>
      <vt:lpstr>Symbol</vt:lpstr>
      <vt:lpstr>Тема Office</vt:lpstr>
      <vt:lpstr>                  Tag Questions.                         </vt:lpstr>
      <vt:lpstr>             There is,  there are</vt:lpstr>
      <vt:lpstr>              Have got, has got</vt:lpstr>
      <vt:lpstr>                   Can, must</vt:lpstr>
      <vt:lpstr>                     Do, does</vt:lpstr>
      <vt:lpstr>                     BUT</vt:lpstr>
      <vt:lpstr>         Complete the Sentences.</vt:lpstr>
      <vt:lpstr>                  Keys.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 Questions.</dc:title>
  <dc:creator>Lyubava</dc:creator>
  <cp:lastModifiedBy>1111</cp:lastModifiedBy>
  <cp:revision>9</cp:revision>
  <dcterms:modified xsi:type="dcterms:W3CDTF">2014-11-23T11:35:14Z</dcterms:modified>
</cp:coreProperties>
</file>