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0"/>
  </p:notesMasterIdLst>
  <p:sldIdLst>
    <p:sldId id="262" r:id="rId2"/>
    <p:sldId id="258" r:id="rId3"/>
    <p:sldId id="263" r:id="rId4"/>
    <p:sldId id="267" r:id="rId5"/>
    <p:sldId id="259" r:id="rId6"/>
    <p:sldId id="265" r:id="rId7"/>
    <p:sldId id="266" r:id="rId8"/>
    <p:sldId id="281" r:id="rId9"/>
    <p:sldId id="279" r:id="rId10"/>
    <p:sldId id="280" r:id="rId11"/>
    <p:sldId id="276" r:id="rId12"/>
    <p:sldId id="269" r:id="rId13"/>
    <p:sldId id="277" r:id="rId14"/>
    <p:sldId id="273" r:id="rId15"/>
    <p:sldId id="270" r:id="rId16"/>
    <p:sldId id="272" r:id="rId17"/>
    <p:sldId id="260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5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3C347-D463-43E9-A48E-53C5039F60F9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511C1-2E20-4B05-8CCA-30CB9373D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24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511C1-2E20-4B05-8CCA-30CB9373D87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357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gif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23528" y="1103034"/>
            <a:ext cx="2528006" cy="5287586"/>
            <a:chOff x="470610" y="1130250"/>
            <a:chExt cx="2528006" cy="5287586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27543">
              <a:off x="488601" y="1130250"/>
              <a:ext cx="2448000" cy="2003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17297">
              <a:off x="470610" y="4329929"/>
              <a:ext cx="2528006" cy="2087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2726770" y="1994064"/>
            <a:ext cx="65527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u="sng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Компьютерная </a:t>
            </a:r>
          </a:p>
          <a:p>
            <a:pPr algn="ctr"/>
            <a:r>
              <a:rPr lang="ru-RU" sz="6000" b="1" i="1" u="sng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зависимость</a:t>
            </a:r>
            <a:endParaRPr lang="ru-RU" sz="6000" b="1" u="sng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2" y="6021288"/>
            <a:ext cx="2398413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/>
            <a:r>
              <a:rPr lang="ru-RU" sz="1050" b="1" dirty="0" smtClean="0">
                <a:solidFill>
                  <a:schemeClr val="bg1"/>
                </a:solidFill>
                <a:latin typeface="Times New Roman" pitchFamily="18" charset="0"/>
              </a:rPr>
              <a:t>Классный руководитель 10-а класса</a:t>
            </a:r>
          </a:p>
          <a:p>
            <a:pPr algn="ctr" eaLnBrk="1" hangingPunct="1"/>
            <a:r>
              <a:rPr lang="ru-RU" sz="1050" b="1" dirty="0" smtClean="0">
                <a:solidFill>
                  <a:schemeClr val="bg1"/>
                </a:solidFill>
                <a:latin typeface="Times New Roman" pitchFamily="18" charset="0"/>
              </a:rPr>
              <a:t>учитель  информатики</a:t>
            </a:r>
            <a:endParaRPr lang="ru-RU" sz="1050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sz="1050" b="1" dirty="0" smtClean="0">
                <a:solidFill>
                  <a:schemeClr val="bg1"/>
                </a:solidFill>
                <a:latin typeface="Times New Roman" pitchFamily="18" charset="0"/>
              </a:rPr>
              <a:t>ГБОУ ШИ Олимпийский резерв</a:t>
            </a:r>
            <a:endParaRPr lang="ru-RU" sz="1050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sz="1050" b="1" dirty="0" err="1" smtClean="0">
                <a:solidFill>
                  <a:schemeClr val="bg1"/>
                </a:solidFill>
                <a:latin typeface="Times New Roman" pitchFamily="18" charset="0"/>
              </a:rPr>
              <a:t>Подзолкина</a:t>
            </a:r>
            <a:r>
              <a:rPr lang="ru-RU" sz="1050" b="1" dirty="0" smtClean="0">
                <a:solidFill>
                  <a:schemeClr val="bg1"/>
                </a:solidFill>
                <a:latin typeface="Times New Roman" pitchFamily="18" charset="0"/>
              </a:rPr>
              <a:t> Людмила Сергеевна</a:t>
            </a:r>
            <a:endParaRPr lang="ru-RU" sz="105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58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4073"/>
            <a:ext cx="8964488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/>
              <a:t>игры </a:t>
            </a:r>
            <a:r>
              <a:rPr lang="ru-RU" b="1" dirty="0"/>
              <a:t>с видом извне на "своего" компьютерного </a:t>
            </a:r>
            <a:r>
              <a:rPr lang="ru-RU" b="1" dirty="0" smtClean="0"/>
              <a:t>героя</a:t>
            </a:r>
            <a:r>
              <a:rPr lang="ru-RU" dirty="0"/>
              <a:t> </a:t>
            </a:r>
            <a:r>
              <a:rPr lang="ru-RU" dirty="0" smtClean="0"/>
              <a:t>("</a:t>
            </a:r>
            <a:r>
              <a:rPr lang="ru-RU" dirty="0" err="1" smtClean="0"/>
              <a:t>квесты</a:t>
            </a:r>
            <a:r>
              <a:rPr lang="ru-RU" dirty="0"/>
              <a:t>" </a:t>
            </a:r>
            <a:r>
              <a:rPr lang="ru-RU" dirty="0" smtClean="0"/>
              <a:t>от  </a:t>
            </a:r>
            <a:r>
              <a:rPr lang="ru-RU" dirty="0"/>
              <a:t>англ. </a:t>
            </a:r>
            <a:r>
              <a:rPr lang="ru-RU" dirty="0" err="1"/>
              <a:t>quest</a:t>
            </a:r>
            <a:r>
              <a:rPr lang="ru-RU" dirty="0"/>
              <a:t>). Здесь тоже происходит отождествление себя с </a:t>
            </a:r>
            <a:r>
              <a:rPr lang="ru-RU" dirty="0" smtClean="0"/>
              <a:t>компьютерным персонажем</a:t>
            </a:r>
            <a:r>
              <a:rPr lang="ru-RU" dirty="0"/>
              <a:t>, хоть и не такое выраженное. Тем не менее, </a:t>
            </a:r>
            <a:r>
              <a:rPr lang="ru-RU" dirty="0" smtClean="0"/>
              <a:t>поражение  </a:t>
            </a:r>
          </a:p>
          <a:p>
            <a:r>
              <a:rPr lang="ru-RU" dirty="0" smtClean="0"/>
              <a:t>или </a:t>
            </a:r>
            <a:r>
              <a:rPr lang="ru-RU" dirty="0"/>
              <a:t>гибель "своего" персонажа может </a:t>
            </a:r>
            <a:endParaRPr lang="ru-RU" dirty="0" smtClean="0"/>
          </a:p>
          <a:p>
            <a:r>
              <a:rPr lang="ru-RU" dirty="0" smtClean="0"/>
              <a:t>переживаться играющим </a:t>
            </a:r>
            <a:r>
              <a:rPr lang="ru-RU" dirty="0"/>
              <a:t>чуть ли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как собственные. </a:t>
            </a:r>
            <a:endParaRPr lang="ru-RU" dirty="0" smtClean="0"/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/>
              <a:t>стратегические игры (</a:t>
            </a:r>
            <a:r>
              <a:rPr lang="ru-RU" dirty="0" smtClean="0"/>
              <a:t>"руководительские«): </a:t>
            </a:r>
            <a:r>
              <a:rPr lang="ru-RU" dirty="0"/>
              <a:t>играющий может выступать в роли командира спецназа, главнокомандующего армиями, или даже Творца. </a:t>
            </a:r>
            <a:endParaRPr lang="ru-RU" dirty="0" smtClean="0"/>
          </a:p>
          <a:p>
            <a:r>
              <a:rPr lang="ru-RU" dirty="0"/>
              <a:t>Р</a:t>
            </a:r>
            <a:r>
              <a:rPr lang="ru-RU" dirty="0" smtClean="0"/>
              <a:t>оль </a:t>
            </a:r>
            <a:r>
              <a:rPr lang="ru-RU" dirty="0"/>
              <a:t>не задается конкретно, а воображается самим играющим,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на экране нет собственно героя. </a:t>
            </a:r>
            <a:endParaRPr lang="ru-RU" dirty="0" smtClean="0"/>
          </a:p>
          <a:p>
            <a:r>
              <a:rPr lang="ru-RU" dirty="0" smtClean="0"/>
              <a:t>Уйти </a:t>
            </a:r>
            <a:r>
              <a:rPr lang="ru-RU" dirty="0"/>
              <a:t>в такую игру "с головой" </a:t>
            </a:r>
            <a:endParaRPr lang="ru-RU" dirty="0" smtClean="0"/>
          </a:p>
          <a:p>
            <a:r>
              <a:rPr lang="ru-RU" dirty="0" smtClean="0"/>
              <a:t>больше шансов </a:t>
            </a:r>
            <a:r>
              <a:rPr lang="ru-RU" dirty="0"/>
              <a:t>у людей</a:t>
            </a:r>
            <a:r>
              <a:rPr lang="ru-RU" dirty="0" smtClean="0"/>
              <a:t>,</a:t>
            </a:r>
          </a:p>
          <a:p>
            <a:r>
              <a:rPr lang="ru-RU" dirty="0" smtClean="0"/>
              <a:t>наделенных </a:t>
            </a:r>
            <a:r>
              <a:rPr lang="ru-RU" dirty="0"/>
              <a:t>хорошей фантазией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en-US" b="1" dirty="0" smtClean="0"/>
              <a:t>II. </a:t>
            </a:r>
            <a:r>
              <a:rPr lang="ru-RU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Неролевые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компьютерные игры. </a:t>
            </a:r>
            <a:r>
              <a:rPr lang="ru-RU" dirty="0"/>
              <a:t>Игрок не принимает </a:t>
            </a:r>
            <a:r>
              <a:rPr lang="ru-RU" dirty="0" smtClean="0"/>
              <a:t>на </a:t>
            </a:r>
            <a:r>
              <a:rPr lang="ru-RU" dirty="0"/>
              <a:t>себя роль </a:t>
            </a:r>
            <a:r>
              <a:rPr lang="en-US" dirty="0" smtClean="0"/>
              <a:t> </a:t>
            </a:r>
            <a:r>
              <a:rPr lang="ru-RU" dirty="0" smtClean="0"/>
              <a:t>компьютерного </a:t>
            </a:r>
            <a:r>
              <a:rPr lang="ru-RU" dirty="0"/>
              <a:t>персонажа, </a:t>
            </a:r>
            <a:r>
              <a:rPr lang="ru-RU" dirty="0" smtClean="0"/>
              <a:t>то </a:t>
            </a:r>
            <a:r>
              <a:rPr lang="ru-RU" dirty="0"/>
              <a:t>есть формирование </a:t>
            </a:r>
            <a:endParaRPr lang="ru-RU" dirty="0" smtClean="0"/>
          </a:p>
          <a:p>
            <a:r>
              <a:rPr lang="ru-RU" dirty="0" smtClean="0"/>
              <a:t>зависимости </a:t>
            </a:r>
            <a:r>
              <a:rPr lang="ru-RU" dirty="0"/>
              <a:t>и влияние игр </a:t>
            </a:r>
            <a:r>
              <a:rPr lang="ru-RU" dirty="0" smtClean="0"/>
              <a:t>на личность </a:t>
            </a:r>
            <a:r>
              <a:rPr lang="ru-RU" dirty="0"/>
              <a:t>человека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так </a:t>
            </a:r>
            <a:r>
              <a:rPr lang="ru-RU" dirty="0" smtClean="0"/>
              <a:t>выражены. Основные  мотивации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smtClean="0"/>
              <a:t>азарт </a:t>
            </a:r>
            <a:r>
              <a:rPr lang="ru-RU" dirty="0"/>
              <a:t>достижения цели, </a:t>
            </a:r>
            <a:r>
              <a:rPr lang="ru-RU" dirty="0" smtClean="0"/>
              <a:t> "</a:t>
            </a:r>
            <a:r>
              <a:rPr lang="ru-RU" dirty="0"/>
              <a:t>прохождение" игры </a:t>
            </a:r>
            <a:endParaRPr lang="ru-RU" dirty="0" smtClean="0"/>
          </a:p>
          <a:p>
            <a:r>
              <a:rPr lang="ru-RU" dirty="0" smtClean="0"/>
              <a:t>и/или </a:t>
            </a:r>
            <a:r>
              <a:rPr lang="ru-RU" dirty="0"/>
              <a:t>набор очков.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727518" y="2780928"/>
            <a:ext cx="5255711" cy="1890644"/>
            <a:chOff x="3727518" y="2780928"/>
            <a:chExt cx="5255711" cy="1890644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15" b="9147"/>
            <a:stretch/>
          </p:blipFill>
          <p:spPr bwMode="auto">
            <a:xfrm>
              <a:off x="3727518" y="3068960"/>
              <a:ext cx="2592000" cy="160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7229" y="2780928"/>
              <a:ext cx="2376000" cy="178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4141518" y="790578"/>
            <a:ext cx="4985736" cy="1254526"/>
            <a:chOff x="4141518" y="790578"/>
            <a:chExt cx="4985736" cy="1254526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37" r="10821" b="9377"/>
            <a:stretch/>
          </p:blipFill>
          <p:spPr bwMode="auto">
            <a:xfrm>
              <a:off x="7255254" y="790578"/>
              <a:ext cx="1872000" cy="1254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67" t="6929" r="6294" b="24387"/>
            <a:stretch/>
          </p:blipFill>
          <p:spPr bwMode="auto">
            <a:xfrm>
              <a:off x="4141518" y="921514"/>
              <a:ext cx="1764000" cy="1069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" t="19561" r="12370" b="14209"/>
          <a:stretch/>
        </p:blipFill>
        <p:spPr bwMode="auto">
          <a:xfrm>
            <a:off x="5815254" y="5013176"/>
            <a:ext cx="2880000" cy="168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24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3" y="5099954"/>
            <a:ext cx="2687539" cy="179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95525"/>
            <a:ext cx="2272927" cy="227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880227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ПРИЧИНЫ КОМПЬЮТЕРНОЙ ЗАВИСИМОСТИ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1764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2400" b="1" dirty="0" smtClean="0"/>
              <a:t>нехватка </a:t>
            </a:r>
            <a:r>
              <a:rPr lang="ru-RU" sz="2400" b="1" dirty="0"/>
              <a:t>общения со значимыми для ребенка людьми, неприятие </a:t>
            </a:r>
            <a:r>
              <a:rPr lang="ru-RU" sz="2400" b="1" dirty="0" smtClean="0"/>
              <a:t>сверстниками</a:t>
            </a:r>
            <a:endParaRPr lang="ru-RU" sz="2400" b="1" dirty="0"/>
          </a:p>
          <a:p>
            <a:r>
              <a:rPr lang="ru-RU" sz="2400" b="1" dirty="0" smtClean="0"/>
              <a:t>недостаточное </a:t>
            </a:r>
            <a:r>
              <a:rPr lang="ru-RU" sz="2400" b="1" dirty="0"/>
              <a:t>внимание </a:t>
            </a:r>
            <a:r>
              <a:rPr lang="ru-RU" sz="2400" b="1" dirty="0" smtClean="0"/>
              <a:t>родителей</a:t>
            </a:r>
            <a:endParaRPr lang="ru-RU" sz="2400" b="1" dirty="0"/>
          </a:p>
          <a:p>
            <a:r>
              <a:rPr lang="ru-RU" sz="2400" b="1" dirty="0" smtClean="0"/>
              <a:t>застенчивость</a:t>
            </a:r>
            <a:r>
              <a:rPr lang="ru-RU" sz="2400" b="1" dirty="0"/>
              <a:t>, закомплексованность, трудность в общении, неуверенность в своих </a:t>
            </a:r>
            <a:r>
              <a:rPr lang="ru-RU" sz="2400" b="1" dirty="0" smtClean="0"/>
              <a:t>силах</a:t>
            </a:r>
            <a:endParaRPr lang="ru-RU" sz="2400" b="1" dirty="0"/>
          </a:p>
          <a:p>
            <a:r>
              <a:rPr lang="ru-RU" sz="2400" b="1" dirty="0" smtClean="0"/>
              <a:t>склонность </a:t>
            </a:r>
            <a:r>
              <a:rPr lang="ru-RU" sz="2400" b="1" dirty="0"/>
              <a:t>детей подросткового возраста мгновенно «впитывать» все новое и </a:t>
            </a:r>
            <a:r>
              <a:rPr lang="ru-RU" sz="2400" b="1" dirty="0" smtClean="0"/>
              <a:t>интересное</a:t>
            </a:r>
            <a:endParaRPr lang="ru-RU" sz="2400" b="1" dirty="0"/>
          </a:p>
          <a:p>
            <a:r>
              <a:rPr lang="ru-RU" sz="2400" b="1" dirty="0" smtClean="0"/>
              <a:t>стремление </a:t>
            </a:r>
            <a:r>
              <a:rPr lang="ru-RU" sz="2400" b="1" dirty="0"/>
              <a:t>подростка быть «как все»,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    не </a:t>
            </a:r>
            <a:r>
              <a:rPr lang="ru-RU" sz="2400" b="1" dirty="0"/>
              <a:t>отставать от сверстников ни в </a:t>
            </a:r>
            <a:r>
              <a:rPr lang="ru-RU" sz="2400" b="1" dirty="0" smtClean="0"/>
              <a:t>чем</a:t>
            </a:r>
            <a:endParaRPr lang="ru-RU" sz="2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90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85184"/>
            <a:ext cx="2267744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6752"/>
            <a:ext cx="2988000" cy="224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ФИЗИЧЕСКИЕ </a:t>
            </a:r>
            <a:r>
              <a:rPr lang="ru-RU" sz="3100" b="1" i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ОТКЛОНЕНИЯ У БОЛЬНОГО, СТРАДАЮЩЕГО КОМПЬЮТЕРНОЙ ЗАВИСИМОСТЬЮ: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208912" cy="4767808"/>
          </a:xfrm>
        </p:spPr>
        <p:txBody>
          <a:bodyPr/>
          <a:lstStyle/>
          <a:p>
            <a:r>
              <a:rPr lang="ru-RU" b="1" dirty="0"/>
              <a:t>нарушение </a:t>
            </a:r>
            <a:r>
              <a:rPr lang="ru-RU" b="1" dirty="0" smtClean="0"/>
              <a:t>зрения </a:t>
            </a:r>
          </a:p>
          <a:p>
            <a:r>
              <a:rPr lang="ru-RU" b="1" dirty="0" smtClean="0"/>
              <a:t>снижение иммунитета</a:t>
            </a:r>
          </a:p>
          <a:p>
            <a:r>
              <a:rPr lang="ru-RU" b="1" dirty="0" smtClean="0"/>
              <a:t>головные боли</a:t>
            </a:r>
          </a:p>
          <a:p>
            <a:r>
              <a:rPr lang="ru-RU" b="1" dirty="0" smtClean="0"/>
              <a:t>повышенная утомляемость</a:t>
            </a:r>
          </a:p>
          <a:p>
            <a:r>
              <a:rPr lang="ru-RU" b="1" dirty="0" smtClean="0"/>
              <a:t>бессонница</a:t>
            </a:r>
          </a:p>
          <a:p>
            <a:r>
              <a:rPr lang="ru-RU" b="1" dirty="0" smtClean="0"/>
              <a:t>туннельный </a:t>
            </a:r>
            <a:r>
              <a:rPr lang="ru-RU" b="1" dirty="0"/>
              <a:t>синдром (боли в запястье</a:t>
            </a:r>
            <a:r>
              <a:rPr lang="ru-RU" b="1" dirty="0" smtClean="0"/>
              <a:t>)</a:t>
            </a:r>
          </a:p>
          <a:p>
            <a:r>
              <a:rPr lang="ru-RU" b="1" dirty="0" smtClean="0"/>
              <a:t>появляются </a:t>
            </a:r>
            <a:r>
              <a:rPr lang="ru-RU" b="1" dirty="0"/>
              <a:t>проблемы с </a:t>
            </a:r>
            <a:r>
              <a:rPr lang="ru-RU" b="1" dirty="0" smtClean="0"/>
              <a:t>осанкой</a:t>
            </a:r>
          </a:p>
          <a:p>
            <a:r>
              <a:rPr lang="ru-RU" b="1" dirty="0"/>
              <a:t>депрессия при долгом отсутствии </a:t>
            </a:r>
            <a:r>
              <a:rPr lang="ru-RU" b="1" dirty="0" smtClean="0"/>
              <a:t>компьютера</a:t>
            </a:r>
            <a:endParaRPr lang="ru-RU" b="1" dirty="0"/>
          </a:p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7504" y="5179504"/>
            <a:ext cx="8003232" cy="1584176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1800" b="1" dirty="0" smtClean="0"/>
              <a:t> Зависимость провоцирует ребенка погрузиться в свой вымышленный мир, поверить в собственную легенду о себе </a:t>
            </a:r>
          </a:p>
          <a:p>
            <a:pPr marL="0" indent="0">
              <a:buFont typeface="Wingdings 2"/>
              <a:buNone/>
            </a:pPr>
            <a:r>
              <a:rPr lang="ru-RU" sz="1800" b="1" dirty="0" smtClean="0"/>
              <a:t>и настолько сжиться с ней, что становится практически </a:t>
            </a:r>
          </a:p>
          <a:p>
            <a:pPr marL="0" indent="0">
              <a:buFont typeface="Wingdings 2"/>
              <a:buNone/>
            </a:pPr>
            <a:r>
              <a:rPr lang="ru-RU" sz="1800" b="1" dirty="0" smtClean="0"/>
              <a:t>невозможно нормально существовать в реальном мире. </a:t>
            </a:r>
          </a:p>
          <a:p>
            <a:pPr marL="0" indent="0">
              <a:buFont typeface="Wingdings 2"/>
              <a:buNone/>
            </a:pPr>
            <a:r>
              <a:rPr lang="ru-RU" sz="1800" b="1" dirty="0" smtClean="0"/>
              <a:t>Это заболевание приводит к раздвоению личности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60735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1080120"/>
          </a:xfrm>
        </p:spPr>
        <p:txBody>
          <a:bodyPr>
            <a:noAutofit/>
          </a:bodyPr>
          <a:lstStyle/>
          <a:p>
            <a:pPr algn="ctr"/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ОПАСНА КОМПЬЮТЕРНАЯ ЗАВИСИМОСТЬ?</a:t>
            </a:r>
            <a:endParaRPr lang="ru-RU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075240" cy="525658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200" b="1" dirty="0"/>
              <a:t>П</a:t>
            </a:r>
            <a:r>
              <a:rPr lang="ru-RU" sz="2200" b="1" dirty="0" smtClean="0"/>
              <a:t>ривязанность </a:t>
            </a:r>
            <a:r>
              <a:rPr lang="ru-RU" sz="2200" b="1" dirty="0"/>
              <a:t>к компьютеру делает его главным источником общения. </a:t>
            </a:r>
            <a:r>
              <a:rPr lang="ru-RU" sz="2200" b="1" dirty="0" smtClean="0"/>
              <a:t>Впоследствии </a:t>
            </a:r>
            <a:r>
              <a:rPr lang="ru-RU" sz="2200" b="1" dirty="0"/>
              <a:t>подростку вообще не захочется общаться</a:t>
            </a:r>
            <a:r>
              <a:rPr lang="ru-RU" sz="2200" b="1" dirty="0" smtClean="0"/>
              <a:t>.</a:t>
            </a:r>
            <a:endParaRPr lang="ru-RU" sz="22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200" b="1" dirty="0" smtClean="0"/>
              <a:t>Подросток </a:t>
            </a:r>
            <a:r>
              <a:rPr lang="ru-RU" sz="2200" b="1" dirty="0"/>
              <a:t>перестает контролировать время, находясь за компьютером.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b="1" dirty="0" smtClean="0"/>
              <a:t>Ребенок </a:t>
            </a:r>
            <a:r>
              <a:rPr lang="ru-RU" sz="2200" b="1" dirty="0"/>
              <a:t>становится агрессивным, если ему отказать в доступе к любимой игрушке.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b="1" dirty="0" smtClean="0"/>
              <a:t>Вседозволенность </a:t>
            </a:r>
            <a:r>
              <a:rPr lang="ru-RU" sz="2200" b="1" dirty="0"/>
              <a:t>в компьютерных играх может убедить подростка в том, что в реальной жизни тоже можно все ради своей цели.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b="1" dirty="0" smtClean="0"/>
              <a:t>Пренебрежительное </a:t>
            </a:r>
            <a:r>
              <a:rPr lang="ru-RU" sz="2200" b="1" dirty="0"/>
              <a:t>отношение к еде приводит к недостатку в организме питательных веществ. </a:t>
            </a:r>
            <a:endParaRPr lang="ru-RU" sz="22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200" b="1" dirty="0" smtClean="0"/>
              <a:t>Развивается </a:t>
            </a:r>
            <a:r>
              <a:rPr lang="ru-RU" sz="2200" b="1" dirty="0"/>
              <a:t>эмоциональная незрелость, пренебрежительное отношение к личной </a:t>
            </a:r>
            <a:r>
              <a:rPr lang="ru-RU" sz="2200" b="1" dirty="0" smtClean="0"/>
              <a:t>гигиене</a:t>
            </a:r>
            <a:r>
              <a:rPr lang="ru-RU" sz="2200" b="1" dirty="0"/>
              <a:t>.</a:t>
            </a:r>
            <a:endParaRPr lang="ru-RU" sz="2200" b="1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86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362" y="4008828"/>
            <a:ext cx="3435852" cy="284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 – ДРУГ?</a:t>
            </a:r>
            <a:endParaRPr lang="ru-RU" b="1" i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69113"/>
            <a:ext cx="8229600" cy="526286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Компьютер</a:t>
            </a:r>
            <a:r>
              <a:rPr lang="ru-RU" dirty="0"/>
              <a:t> </a:t>
            </a:r>
            <a:r>
              <a:rPr lang="ru-RU" b="1" dirty="0"/>
              <a:t>помогает человеку при решении многих задач, облегчает труд, открывает новые горизонты для мысли и действий, предоставляет новые возможности. Но не стоит забывать о том, что д</a:t>
            </a:r>
            <a:r>
              <a:rPr lang="ru-RU" b="1" dirty="0" smtClean="0"/>
              <a:t>лительная </a:t>
            </a:r>
            <a:r>
              <a:rPr lang="ru-RU" b="1" dirty="0"/>
              <a:t>работа за компьютером негативно сказывается на многих функциях нашего организма: нервной деятельности, эндокринной, иммунной и репродуктивной системах, на зрении и костно-мышечном аппарате человека и т.д.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0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430" y="4000500"/>
            <a:ext cx="50006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20472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u="sng" dirty="0" smtClean="0"/>
              <a:t/>
            </a:r>
            <a:br>
              <a:rPr lang="ru-RU" sz="4000" b="1" i="1" u="sng" dirty="0" smtClean="0"/>
            </a:br>
            <a:r>
              <a:rPr lang="ru-RU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ПОМОЧЬ РЕБЕНКУ ПРЕОДОЛЕТЬ КОМПЬЮТЕРНУЮ ЗАВИСИМОСТЬ?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4644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300" b="1" dirty="0"/>
              <a:t>Н</a:t>
            </a:r>
            <a:r>
              <a:rPr lang="ru-RU" sz="2300" b="1" dirty="0" smtClean="0"/>
              <a:t>е </a:t>
            </a:r>
            <a:r>
              <a:rPr lang="ru-RU" sz="2300" b="1" dirty="0"/>
              <a:t>стоит лишать ребенка компьютера, нужно лишь ограничить время, которое он проводит за ним, иначе он может впасть в депрессию, ведь для ребенка компьютер – это уже образ жизни. Поговорите </a:t>
            </a:r>
            <a:r>
              <a:rPr lang="ru-RU" sz="2300" b="1" dirty="0" smtClean="0"/>
              <a:t>с ребенком</a:t>
            </a:r>
            <a:r>
              <a:rPr lang="ru-RU" sz="2300" b="1" dirty="0"/>
              <a:t>, узнайте побольше о его увлечениях. Узнайте, в какие игры на компьютере он играл чаще всего, и что ему нравилось больше. </a:t>
            </a:r>
          </a:p>
          <a:p>
            <a:pPr marL="0" indent="0">
              <a:buNone/>
            </a:pPr>
            <a:r>
              <a:rPr lang="ru-RU" sz="2300" b="1" dirty="0"/>
              <a:t>Если ваш ребенок постоянно играет в «</a:t>
            </a:r>
            <a:r>
              <a:rPr lang="ru-RU" sz="2300" b="1" dirty="0" err="1"/>
              <a:t>стрелялки</a:t>
            </a:r>
            <a:r>
              <a:rPr lang="ru-RU" sz="2300" b="1" dirty="0"/>
              <a:t>», то скорее всего ему подойдет спорт связанный с оружием. К примеру, </a:t>
            </a:r>
            <a:r>
              <a:rPr lang="ru-RU" sz="2300" b="1" dirty="0" err="1"/>
              <a:t>полиатлон</a:t>
            </a:r>
            <a:r>
              <a:rPr lang="ru-RU" sz="2300" b="1" dirty="0"/>
              <a:t> или просто спортивная </a:t>
            </a:r>
            <a:r>
              <a:rPr lang="ru-RU" sz="2300" b="1" dirty="0" smtClean="0"/>
              <a:t>стрельба .</a:t>
            </a:r>
          </a:p>
          <a:p>
            <a:pPr marL="0" indent="0">
              <a:buNone/>
            </a:pPr>
            <a:r>
              <a:rPr lang="ru-RU" sz="2300" b="1" dirty="0"/>
              <a:t>О</a:t>
            </a:r>
            <a:r>
              <a:rPr lang="ru-RU" sz="2300" b="1" dirty="0" smtClean="0"/>
              <a:t>твлечь </a:t>
            </a:r>
            <a:r>
              <a:rPr lang="ru-RU" sz="2300" b="1" dirty="0"/>
              <a:t>ребенка от компьютера поможет домашний </a:t>
            </a:r>
            <a:r>
              <a:rPr lang="ru-RU" sz="2300" b="1" dirty="0" smtClean="0"/>
              <a:t>питомец, например собака. Если </a:t>
            </a:r>
            <a:r>
              <a:rPr lang="ru-RU" sz="2300" b="1" dirty="0"/>
              <a:t>вас нет дома и проконтролировать время, которое ребенок провел за компьютером не кому, то можете быть спокойны, ведь собачку нужно выводить погулять, а это как минимум 20-30 минут отдыха от компьютера, несколько раз в день</a:t>
            </a:r>
            <a:r>
              <a:rPr lang="ru-RU" sz="1900" dirty="0" smtClean="0"/>
              <a:t>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69802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08920"/>
            <a:ext cx="5940000" cy="400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559896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/>
              <a:t>В любом случае ответственность за детей лежит на плечах его родителей, поэтому уделяйте больше внимания своему ребенку и не допускайте, чтобы компьютер заменил ребенку родителей и друзей…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6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83" y="0"/>
            <a:ext cx="9160483" cy="695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02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1696">
            <a:off x="361437" y="4279642"/>
            <a:ext cx="2986886" cy="242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3562">
            <a:off x="4012368" y="1203991"/>
            <a:ext cx="3732990" cy="201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213754">
            <a:off x="-412769" y="2533107"/>
            <a:ext cx="873684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  <a:r>
              <a:rPr lang="ru-RU" sz="80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  <a:endParaRPr lang="ru-RU" sz="800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010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754" y="260648"/>
            <a:ext cx="86868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КОМПЬЮТЕРНАЯ ЗАВИСИМОСТЬ?</a:t>
            </a:r>
            <a:endParaRPr lang="ru-RU" b="1" i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475366">
            <a:off x="308674" y="1493383"/>
            <a:ext cx="4595011" cy="4201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Это </a:t>
            </a:r>
            <a:r>
              <a:rPr lang="ru-RU" sz="2400" b="1" dirty="0"/>
              <a:t>расстройство </a:t>
            </a:r>
            <a:r>
              <a:rPr lang="ru-RU" sz="2400" b="1" dirty="0" smtClean="0"/>
              <a:t>психики, которое сопровождается большим </a:t>
            </a:r>
            <a:r>
              <a:rPr lang="ru-RU" sz="2400" b="1" dirty="0"/>
              <a:t>количеством поведенческих </a:t>
            </a:r>
            <a:r>
              <a:rPr lang="ru-RU" sz="2400" b="1" dirty="0" smtClean="0"/>
              <a:t>проблем.</a:t>
            </a:r>
          </a:p>
          <a:p>
            <a:pPr marL="0" indent="0">
              <a:buNone/>
            </a:pPr>
            <a:r>
              <a:rPr lang="ru-RU" sz="2400" b="1" dirty="0" smtClean="0"/>
              <a:t>Оно заключается </a:t>
            </a:r>
            <a:r>
              <a:rPr lang="ru-RU" sz="2400" b="1" dirty="0"/>
              <a:t>в неспособности человека вовремя выйти из </a:t>
            </a:r>
            <a:r>
              <a:rPr lang="ru-RU" sz="2400" b="1" dirty="0" smtClean="0"/>
              <a:t>сети  </a:t>
            </a:r>
          </a:p>
          <a:p>
            <a:pPr marL="0" indent="0">
              <a:buNone/>
            </a:pPr>
            <a:r>
              <a:rPr lang="ru-RU" sz="2400" b="1" dirty="0" smtClean="0"/>
              <a:t>и постоянном </a:t>
            </a:r>
            <a:r>
              <a:rPr lang="ru-RU" sz="2400" b="1" dirty="0"/>
              <a:t>присутствии </a:t>
            </a:r>
            <a:r>
              <a:rPr lang="ru-RU" sz="2400" b="1" dirty="0" smtClean="0"/>
              <a:t>желания </a:t>
            </a:r>
            <a:r>
              <a:rPr lang="ru-RU" sz="2400" b="1" dirty="0"/>
              <a:t>туда войти.</a:t>
            </a:r>
          </a:p>
        </p:txBody>
      </p:sp>
    </p:spTree>
    <p:extLst>
      <p:ext uri="{BB962C8B-B14F-4D97-AF65-F5344CB8AC3E}">
        <p14:creationId xmlns:p14="http://schemas.microsoft.com/office/powerpoint/2010/main" val="126788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3506">
            <a:off x="4360699" y="2911904"/>
            <a:ext cx="4356000" cy="326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648" y="0"/>
            <a:ext cx="8686800" cy="18724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ФОРМИРУЕТСЯ КОМПЬЮТЕРНАЯ ЗАВИСИМОСТЬ?</a:t>
            </a:r>
            <a:endParaRPr lang="ru-RU" b="1" i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420888"/>
            <a:ext cx="4678309" cy="273630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600" dirty="0"/>
              <a:t> </a:t>
            </a:r>
            <a:r>
              <a:rPr lang="ru-RU" sz="3200" b="1" dirty="0"/>
              <a:t>Мозг каждого человека снабжен </a:t>
            </a:r>
            <a:endParaRPr lang="ru-RU" sz="3200" b="1" dirty="0" smtClean="0"/>
          </a:p>
          <a:p>
            <a:pPr marL="0" indent="0">
              <a:buNone/>
            </a:pPr>
            <a:r>
              <a:rPr lang="ru-RU" sz="3200" b="1" dirty="0" smtClean="0"/>
              <a:t>центром </a:t>
            </a:r>
            <a:r>
              <a:rPr lang="ru-RU" sz="3200" b="1" dirty="0"/>
              <a:t>удовольствия. </a:t>
            </a:r>
            <a:endParaRPr lang="ru-RU" sz="3200" b="1" dirty="0" smtClean="0"/>
          </a:p>
          <a:p>
            <a:pPr marL="0" indent="0">
              <a:buNone/>
            </a:pPr>
            <a:r>
              <a:rPr lang="ru-RU" sz="3200" b="1" dirty="0" smtClean="0"/>
              <a:t>Если </a:t>
            </a:r>
            <a:r>
              <a:rPr lang="ru-RU" sz="3200" b="1" dirty="0" err="1"/>
              <a:t>виртуальщика</a:t>
            </a:r>
            <a:r>
              <a:rPr lang="ru-RU" sz="3200" b="1" dirty="0"/>
              <a:t> оттащить </a:t>
            </a:r>
            <a:endParaRPr lang="ru-RU" sz="3200" b="1" dirty="0" smtClean="0"/>
          </a:p>
          <a:p>
            <a:pPr marL="0" indent="0">
              <a:buNone/>
            </a:pPr>
            <a:r>
              <a:rPr lang="ru-RU" sz="3200" b="1" dirty="0" smtClean="0"/>
              <a:t>от </a:t>
            </a:r>
            <a:r>
              <a:rPr lang="ru-RU" sz="3200" b="1" dirty="0"/>
              <a:t>компьютера на 2 часа и </a:t>
            </a:r>
            <a:r>
              <a:rPr lang="ru-RU" sz="3200" b="1" dirty="0" smtClean="0"/>
              <a:t>более,</a:t>
            </a:r>
          </a:p>
          <a:p>
            <a:pPr marL="0" indent="0">
              <a:buNone/>
            </a:pPr>
            <a:r>
              <a:rPr lang="ru-RU" sz="3200" b="1" dirty="0" smtClean="0"/>
              <a:t> </a:t>
            </a:r>
            <a:r>
              <a:rPr lang="ru-RU" sz="3200" b="1" dirty="0"/>
              <a:t>он, подобно </a:t>
            </a:r>
            <a:r>
              <a:rPr lang="ru-RU" sz="3200" b="1" dirty="0" smtClean="0"/>
              <a:t>алкоголику</a:t>
            </a:r>
          </a:p>
          <a:p>
            <a:pPr marL="0" indent="0">
              <a:buNone/>
            </a:pPr>
            <a:r>
              <a:rPr lang="ru-RU" sz="3200" b="1" dirty="0" smtClean="0"/>
              <a:t>страдающему </a:t>
            </a:r>
            <a:r>
              <a:rPr lang="ru-RU" sz="3200" b="1" dirty="0"/>
              <a:t>от похмелья, </a:t>
            </a:r>
            <a:endParaRPr lang="ru-RU" sz="3200" b="1" dirty="0" smtClean="0"/>
          </a:p>
          <a:p>
            <a:pPr marL="0" indent="0">
              <a:buNone/>
            </a:pPr>
            <a:r>
              <a:rPr lang="ru-RU" sz="3200" b="1" dirty="0" smtClean="0"/>
              <a:t>испытывает </a:t>
            </a:r>
            <a:r>
              <a:rPr lang="ru-RU" sz="3200" b="1" dirty="0"/>
              <a:t>абстинентный </a:t>
            </a:r>
            <a:endParaRPr lang="ru-RU" sz="3200" b="1" dirty="0" smtClean="0"/>
          </a:p>
          <a:p>
            <a:pPr marL="0" indent="0">
              <a:buNone/>
            </a:pPr>
            <a:r>
              <a:rPr lang="ru-RU" sz="3200" b="1" dirty="0" smtClean="0"/>
              <a:t>синдром</a:t>
            </a:r>
            <a:r>
              <a:rPr lang="ru-RU" sz="3200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05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69160"/>
            <a:ext cx="2772277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КОМПЬЮТЕРНОЙ ЗАВИСИМОСТИ: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 smtClean="0"/>
              <a:t>значительное </a:t>
            </a:r>
            <a:r>
              <a:rPr lang="ru-RU" b="1" dirty="0"/>
              <a:t>улучшение настроения от работы за </a:t>
            </a:r>
            <a:r>
              <a:rPr lang="ru-RU" b="1" dirty="0" smtClean="0"/>
              <a:t>компьютером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н</a:t>
            </a:r>
            <a:r>
              <a:rPr lang="ru-RU" b="1" dirty="0" smtClean="0"/>
              <a:t>ежелание </a:t>
            </a:r>
            <a:r>
              <a:rPr lang="ru-RU" b="1" dirty="0"/>
              <a:t>оторваться от работы или игры на </a:t>
            </a:r>
            <a:r>
              <a:rPr lang="ru-RU" b="1" dirty="0" smtClean="0"/>
              <a:t>компьютере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з</a:t>
            </a:r>
            <a:r>
              <a:rPr lang="ru-RU" b="1" dirty="0" smtClean="0"/>
              <a:t>ависимый  </a:t>
            </a:r>
            <a:r>
              <a:rPr lang="ru-RU" b="1" dirty="0"/>
              <a:t>испытывает раздражение, даже проявляет некоторую агрессию </a:t>
            </a:r>
            <a:endParaRPr lang="ru-RU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п</a:t>
            </a:r>
            <a:r>
              <a:rPr lang="ru-RU" b="1" dirty="0" smtClean="0"/>
              <a:t>ренебрежение </a:t>
            </a:r>
            <a:r>
              <a:rPr lang="ru-RU" b="1" dirty="0"/>
              <a:t>домашними делами в пользу </a:t>
            </a:r>
            <a:r>
              <a:rPr lang="ru-RU" b="1" dirty="0" smtClean="0"/>
              <a:t>компьютера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/>
              <a:t>отказ </a:t>
            </a:r>
            <a:r>
              <a:rPr lang="ru-RU" b="1" dirty="0"/>
              <a:t>от общения с </a:t>
            </a:r>
            <a:r>
              <a:rPr lang="ru-RU" b="1" dirty="0" smtClean="0"/>
              <a:t>друзьями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68063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8987"/>
            <a:ext cx="9144000" cy="539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707904" y="1412776"/>
            <a:ext cx="5219700" cy="208756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b="1" dirty="0" smtClean="0"/>
              <a:t>зависимость </a:t>
            </a:r>
            <a:r>
              <a:rPr lang="ru-RU" sz="2400" b="1" dirty="0"/>
              <a:t>от Интернета (</a:t>
            </a:r>
            <a:r>
              <a:rPr lang="ru-RU" sz="2400" b="1" dirty="0" err="1"/>
              <a:t>сетеголизм</a:t>
            </a:r>
            <a:r>
              <a:rPr lang="ru-RU" sz="2400" b="1" dirty="0"/>
              <a:t>) </a:t>
            </a:r>
            <a:endParaRPr lang="ru-RU" sz="24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smtClean="0"/>
              <a:t>зависимость </a:t>
            </a:r>
            <a:r>
              <a:rPr lang="ru-RU" sz="2400" b="1" dirty="0"/>
              <a:t>от компьютерных игр (</a:t>
            </a:r>
            <a:r>
              <a:rPr lang="ru-RU" sz="2400" b="1" dirty="0" err="1"/>
              <a:t>кибераддикция</a:t>
            </a:r>
            <a:r>
              <a:rPr lang="ru-RU" sz="2400" b="1" dirty="0"/>
              <a:t>)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2545" y="332656"/>
            <a:ext cx="8229600" cy="144016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ВИДЫ КОМПЬЮТЕРНОЙ ЗАВИСИМОСТИ:</a:t>
            </a:r>
            <a:endParaRPr lang="ru-RU" b="1" i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622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9"/>
          <a:stretch/>
        </p:blipFill>
        <p:spPr bwMode="auto">
          <a:xfrm rot="276767">
            <a:off x="760663" y="574030"/>
            <a:ext cx="8028000" cy="582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407" y="44624"/>
            <a:ext cx="5112568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u="sng" dirty="0" smtClean="0">
                <a:solidFill>
                  <a:srgbClr val="7030A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СЕТЕГОЛИЗМ</a:t>
            </a:r>
            <a:endParaRPr lang="ru-RU" b="1" i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0959640">
            <a:off x="1557055" y="1083457"/>
            <a:ext cx="3628698" cy="1995632"/>
          </a:xfrm>
        </p:spPr>
        <p:txBody>
          <a:bodyPr/>
          <a:lstStyle/>
          <a:p>
            <a:pPr marL="0" indent="0">
              <a:buNone/>
            </a:pPr>
            <a:r>
              <a:rPr lang="ru-RU" sz="1600" b="1" i="1" dirty="0" smtClean="0"/>
              <a:t>Это бесконечное пребывание </a:t>
            </a:r>
          </a:p>
          <a:p>
            <a:pPr marL="0" indent="0">
              <a:buNone/>
            </a:pPr>
            <a:r>
              <a:rPr lang="ru-RU" sz="1600" b="1" i="1" dirty="0" smtClean="0"/>
              <a:t>человека в </a:t>
            </a:r>
            <a:r>
              <a:rPr lang="ru-RU" sz="1600" b="1" i="1" dirty="0"/>
              <a:t>сети. </a:t>
            </a:r>
            <a:r>
              <a:rPr lang="ru-RU" sz="1600" b="1" i="1" dirty="0" smtClean="0"/>
              <a:t>Иногда</a:t>
            </a:r>
          </a:p>
          <a:p>
            <a:pPr marL="0" indent="0">
              <a:buNone/>
            </a:pPr>
            <a:r>
              <a:rPr lang="ru-RU" sz="1600" b="1" i="1" dirty="0" smtClean="0"/>
              <a:t>он </a:t>
            </a:r>
            <a:r>
              <a:rPr lang="ru-RU" sz="1600" b="1" i="1" dirty="0"/>
              <a:t>находится в виртуальном мире по 12-14 часов в сутки </a:t>
            </a:r>
            <a:endParaRPr lang="ru-RU" sz="1600" b="1" i="1" dirty="0" smtClean="0"/>
          </a:p>
          <a:p>
            <a:pPr marL="0" indent="0">
              <a:buNone/>
            </a:pPr>
            <a:r>
              <a:rPr lang="ru-RU" sz="1600" b="1" i="1" dirty="0" smtClean="0"/>
              <a:t>(</a:t>
            </a:r>
            <a:r>
              <a:rPr lang="ru-RU" sz="1600" b="1" i="1" dirty="0"/>
              <a:t>ну а кто-то и больше).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2433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98567"/>
            <a:ext cx="5916242" cy="325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</a:t>
            </a:r>
            <a:r>
              <a:rPr lang="ru-RU" b="1" i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СЕТЕГОЛИКА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331236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н</a:t>
            </a:r>
            <a:r>
              <a:rPr lang="ru-RU" b="1" dirty="0" smtClean="0"/>
              <a:t>авязчивое </a:t>
            </a:r>
            <a:r>
              <a:rPr lang="ru-RU" b="1" dirty="0"/>
              <a:t>стремление постоянно проверять электронную </a:t>
            </a:r>
            <a:r>
              <a:rPr lang="ru-RU" b="1" dirty="0" smtClean="0"/>
              <a:t>почту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/>
              <a:t>предвкушение </a:t>
            </a:r>
            <a:r>
              <a:rPr lang="ru-RU" b="1" dirty="0"/>
              <a:t>следующего сеанса </a:t>
            </a:r>
            <a:r>
              <a:rPr lang="ru-RU" b="1" dirty="0" smtClean="0"/>
              <a:t>он-</a:t>
            </a:r>
            <a:r>
              <a:rPr lang="ru-RU" b="1" dirty="0" err="1" smtClean="0"/>
              <a:t>лайн</a:t>
            </a:r>
            <a:endParaRPr lang="ru-RU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/>
              <a:t>увеличение </a:t>
            </a:r>
            <a:r>
              <a:rPr lang="ru-RU" b="1" dirty="0"/>
              <a:t>времени, проводимого </a:t>
            </a:r>
            <a:r>
              <a:rPr lang="ru-RU" b="1" dirty="0" smtClean="0"/>
              <a:t>он-</a:t>
            </a:r>
            <a:r>
              <a:rPr lang="ru-RU" b="1" dirty="0" err="1" smtClean="0"/>
              <a:t>лайн</a:t>
            </a:r>
            <a:endParaRPr lang="ru-RU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/>
              <a:t>увеличение </a:t>
            </a:r>
            <a:r>
              <a:rPr lang="ru-RU" b="1" dirty="0"/>
              <a:t>количества денег, расходуемых </a:t>
            </a:r>
            <a:r>
              <a:rPr lang="ru-RU" b="1" dirty="0" smtClean="0"/>
              <a:t>он-</a:t>
            </a:r>
            <a:r>
              <a:rPr lang="ru-RU" b="1" dirty="0" err="1" smtClean="0"/>
              <a:t>лайн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6497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8981" y="243332"/>
            <a:ext cx="468442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500" b="1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КИБЕРАДДИКЦИЯ</a:t>
            </a:r>
            <a:endParaRPr lang="ru-RU" sz="4500" i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052736"/>
            <a:ext cx="90177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b="1" dirty="0"/>
              <a:t>Увлечение компьютерными играми называется игровой (</a:t>
            </a:r>
            <a:r>
              <a:rPr lang="ru-RU" sz="2000" b="1" dirty="0" err="1"/>
              <a:t>кибер</a:t>
            </a:r>
            <a:r>
              <a:rPr lang="ru-RU" sz="2000" b="1" dirty="0"/>
              <a:t>) </a:t>
            </a:r>
            <a:r>
              <a:rPr lang="ru-RU" sz="2000" b="1" dirty="0" err="1"/>
              <a:t>аддикцией</a:t>
            </a:r>
            <a:r>
              <a:rPr lang="ru-RU" sz="2000" b="1" dirty="0"/>
              <a:t>. В психологии "</a:t>
            </a:r>
            <a:r>
              <a:rPr lang="ru-RU" sz="2000" b="1" dirty="0" err="1"/>
              <a:t>аддиктивной</a:t>
            </a:r>
            <a:r>
              <a:rPr lang="ru-RU" sz="2000" b="1" dirty="0"/>
              <a:t> реализацией» называют уход от </a:t>
            </a:r>
            <a:r>
              <a:rPr lang="ru-RU" sz="2000" b="1" dirty="0" smtClean="0"/>
              <a:t>реальности, и компьютерные </a:t>
            </a:r>
            <a:r>
              <a:rPr lang="ru-RU" sz="2000" b="1" dirty="0"/>
              <a:t>игры как раз </a:t>
            </a:r>
            <a:r>
              <a:rPr lang="ru-RU" sz="2000" b="1" dirty="0" smtClean="0"/>
              <a:t>рассчитаны </a:t>
            </a:r>
            <a:r>
              <a:rPr lang="ru-RU" sz="2000" b="1" dirty="0"/>
              <a:t>на такой «уход</a:t>
            </a:r>
            <a:r>
              <a:rPr lang="ru-RU" sz="2000" b="1" dirty="0" smtClean="0"/>
              <a:t>». Многие </a:t>
            </a:r>
            <a:r>
              <a:rPr lang="ru-RU" sz="2000" b="1" dirty="0"/>
              <a:t>игры создают свою реальность, свой мир, свою лексику (жаргон). </a:t>
            </a:r>
            <a:r>
              <a:rPr lang="ru-RU" sz="2000" b="1" dirty="0" smtClean="0"/>
              <a:t>Человек </a:t>
            </a:r>
            <a:r>
              <a:rPr lang="ru-RU" sz="2000" b="1" dirty="0"/>
              <a:t>увлекается игрой, сливается со своим персонажем, проживает его жизнь. Более того, в игре можно вернуться на предыдущий уровень, исправить все оши6ки, что делает виртуальную реальность намного комфортнее реальной действительности. Усиливает зависимость и то, что во многих играх предусмотрена возможность создания собственных уровней и карт. Получается, что в игре человек может стать кем угодно, делать всё, что </a:t>
            </a:r>
            <a:r>
              <a:rPr lang="ru-RU" sz="2000" b="1" dirty="0" smtClean="0"/>
              <a:t>ему </a:t>
            </a:r>
            <a:r>
              <a:rPr lang="ru-RU" sz="2000" b="1" dirty="0"/>
              <a:t>захочется </a:t>
            </a:r>
            <a:r>
              <a:rPr lang="ru-RU" sz="2000" b="1" dirty="0" smtClean="0"/>
              <a:t>в </a:t>
            </a:r>
            <a:r>
              <a:rPr lang="ru-RU" sz="2000" b="1" dirty="0"/>
              <a:t>пределах возможностей </a:t>
            </a:r>
            <a:r>
              <a:rPr lang="ru-RU" sz="2000" b="1" dirty="0" smtClean="0"/>
              <a:t>игры </a:t>
            </a:r>
            <a:r>
              <a:rPr lang="ru-RU" sz="2000" b="1" dirty="0"/>
              <a:t>и при этом избегать ответственности, ведь случае проигрыша он легко может вернуться на </a:t>
            </a:r>
            <a:r>
              <a:rPr lang="ru-RU" sz="2000" b="1" dirty="0" smtClean="0"/>
              <a:t>предыдущий </a:t>
            </a:r>
            <a:r>
              <a:rPr lang="ru-RU" sz="2000" b="1" dirty="0"/>
              <a:t>уровень! Играми, как правило, увлекаются молодые люди в возрасте от 10 до 18 лет.</a:t>
            </a:r>
            <a:br>
              <a:rPr lang="ru-RU" sz="2000" b="1" dirty="0"/>
            </a:br>
            <a:r>
              <a:rPr lang="ru-RU" sz="2000" b="1" dirty="0"/>
              <a:t>По степени опасности психологи выделяют 2 группы игр</a:t>
            </a:r>
            <a:r>
              <a:rPr lang="ru-RU" sz="2000" b="1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/>
              <a:t>р</a:t>
            </a:r>
            <a:r>
              <a:rPr lang="ru-RU" sz="2000" b="1" dirty="0" smtClean="0"/>
              <a:t>олевые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err="1" smtClean="0"/>
              <a:t>неролевые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11716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56813"/>
            <a:ext cx="891860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u="sng" dirty="0" smtClean="0"/>
          </a:p>
          <a:p>
            <a:endParaRPr lang="ru-RU" u="sng" dirty="0"/>
          </a:p>
          <a:p>
            <a:endParaRPr lang="ru-RU" u="sng" dirty="0" smtClean="0"/>
          </a:p>
          <a:p>
            <a:r>
              <a:rPr lang="ru-RU" u="sng" dirty="0" smtClean="0"/>
              <a:t>I</a:t>
            </a:r>
            <a:r>
              <a:rPr lang="ru-RU" u="sng" dirty="0"/>
              <a:t>. 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Ролевые компьютерные 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</a:t>
            </a:r>
            <a:r>
              <a:rPr lang="en-US" b="1" u="sng" dirty="0"/>
              <a:t> </a:t>
            </a:r>
            <a:r>
              <a:rPr lang="en-US" b="1" dirty="0" smtClean="0"/>
              <a:t>- </a:t>
            </a:r>
            <a:r>
              <a:rPr lang="ru-RU" dirty="0" smtClean="0"/>
              <a:t>дают </a:t>
            </a:r>
            <a:r>
              <a:rPr lang="ru-RU" dirty="0"/>
              <a:t>больше всего возможностей для реализации потребности в принятии роли и ухода от реальности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гры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видом "из глаз" компьютерного героя. </a:t>
            </a:r>
            <a:r>
              <a:rPr lang="ru-RU" dirty="0"/>
              <a:t>Этот тип игр характеризуется наибольшей силой «затягивания» или «вхождения» в </a:t>
            </a:r>
            <a:r>
              <a:rPr lang="ru-RU" dirty="0" smtClean="0"/>
              <a:t>игру. Очень </a:t>
            </a:r>
            <a:r>
              <a:rPr lang="ru-RU" dirty="0"/>
              <a:t>быстро происходит идентификация с героем, полное вхождение в роль, </a:t>
            </a:r>
            <a:endParaRPr lang="ru-RU" dirty="0" smtClean="0"/>
          </a:p>
          <a:p>
            <a:r>
              <a:rPr lang="ru-RU" dirty="0" smtClean="0"/>
              <a:t>погружение </a:t>
            </a:r>
            <a:r>
              <a:rPr lang="ru-RU" dirty="0"/>
              <a:t>в виртуальную </a:t>
            </a:r>
            <a:r>
              <a:rPr lang="ru-RU" b="1" dirty="0"/>
              <a:t>реальность игры наиболее опасны. </a:t>
            </a:r>
            <a:br>
              <a:rPr lang="ru-RU" b="1" dirty="0"/>
            </a:b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402678" y="1533341"/>
            <a:ext cx="8525586" cy="1573947"/>
            <a:chOff x="402678" y="1533341"/>
            <a:chExt cx="8525586" cy="1573947"/>
          </a:xfrm>
        </p:grpSpPr>
        <p:pic>
          <p:nvPicPr>
            <p:cNvPr id="1026" name="Picture 2" descr="Gothic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2469113"/>
              <a:ext cx="1980000" cy="638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Diablo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533341"/>
              <a:ext cx="1980000" cy="638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ultures Onli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6807" y="2319365"/>
              <a:ext cx="1980000" cy="638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Oblivi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1533341"/>
              <a:ext cx="2052000" cy="661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&amp;Icy;&amp;ncy;&amp;scy;&amp;tcy;&amp;icy;&amp;ncy;&amp;kcy;&amp;tcy;&amp;ycy; &amp;vcy;&amp;ocy;&amp;icy;&amp;ncy;&amp;acy;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78" y="2194722"/>
              <a:ext cx="1980000" cy="638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186678" y="4086756"/>
            <a:ext cx="8907480" cy="2714460"/>
            <a:chOff x="186678" y="4086756"/>
            <a:chExt cx="8907480" cy="2714460"/>
          </a:xfrm>
        </p:grpSpPr>
        <p:pic>
          <p:nvPicPr>
            <p:cNvPr id="1036" name="Picture 12" descr="&amp;Gcy;&amp;ocy;&amp;ucy; &amp;scy;&amp;ocy;&amp;shcy; &quot;&amp;SHcy;&amp;kcy;&amp;ocy;&amp;lcy;&amp;acy; &amp;zcy;&amp;dcy;&amp;ocy;&amp;rcy;&amp;ocy;&amp;vcy;&amp;softcy;&amp;yacy; 1349&quot; &amp;Vcy;&amp;lcy;&amp;icy;&amp;yacy;&amp;ncy;&amp;icy;&amp;iecy; &amp;kcy;&amp;ocy;&amp;mcy;&amp;pcy;&amp;softcy;&amp;yucy;&amp;tcy;&amp;iecy;&amp;rcy;&amp;ncy;&amp;ycy;&amp;khcy; &amp;icy;&amp;gcy;&amp;rcy; &amp;ncy;&amp;acy; &amp;rcy;&amp;acy;&amp;zcy;&amp;vcy;&amp;icy;&amp;tcy;&amp;icy;&amp;iecy; &amp;lcy;&amp;icy;&amp;chcy;&amp;ncy;&amp;ocy;&amp;scy;&amp;tcy;&amp;icy; &amp;rcy;&amp;iecy;&amp;bcy;&amp;iecy;&amp;ncy;&amp;kcy;&amp;acy;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678" y="4871615"/>
              <a:ext cx="2412000" cy="1929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Whale's Voyage II: Die Übermacht (1995 - DOS). . &amp;Scy;&amp;scy;&amp;ycy;&amp;lcy;&amp;kcy;&amp;icy;, &amp;ocy;&amp;pcy;&amp;icy;&amp;scy;&amp;acy;&amp;ncy;&amp;icy;&amp;iecy;, &amp;ocy;&amp;bcy;&amp;zcy;&amp;ocy;&amp;rcy;&amp;ycy;, &amp;scy;&amp;kcy;&amp;rcy;&amp;icy;&amp;ncy;&amp;shcy;&amp;ocy;&amp;tcy;&amp;ycy;, &amp;vcy;&amp;icy;&amp;dcy;&amp;iecy;&amp;ocy;&amp;rcy;&amp;ocy;&amp;lcy;&amp;icy;&amp;kcy;&amp;icy; &amp;ncy;&amp;acy; Old-Games.R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2" t="4401" r="18057" b="11232"/>
            <a:stretch/>
          </p:blipFill>
          <p:spPr bwMode="auto">
            <a:xfrm>
              <a:off x="7078158" y="4086756"/>
              <a:ext cx="2016000" cy="2027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&amp;Tcy;&amp;icy;&amp;pcy;&amp;ycy; &amp;rcy;&amp;ocy;&amp;lcy;&amp;iecy;&amp;vcy;&amp;ycy;&amp;khcy; &amp;kcy;&amp;ocy;&amp;mcy;&amp;pcy;&amp;softcy;&amp;yucy;&amp;tcy;&amp;iecy;&amp;rcy;&amp;ncy;&amp;ycy;&amp;khcy; &amp;icy;&amp;gcy;&amp;rcy; &amp;icy; &amp;scy;&amp;tcy;&amp;iecy;&amp;pcy;&amp;iecy;&amp;ncy;&amp;softcy; &amp;icy;&amp;khcy; &amp;vcy;&amp;lcy;&amp;icy;&amp;yacy;&amp;ncy;&amp;icy;&amp;yacy; &amp;ncy;&amp;acy; &amp;pcy;&amp;scy;&amp;icy;&amp;khcy;&amp;icy;&amp;kcy;&amp;ucy; &amp;rcy;&amp;iecy;&amp;bcy;&amp;iocy;&amp;ncy;&amp;kcy;&amp;acy;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7460" y="4581128"/>
              <a:ext cx="2340000" cy="1894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0866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931</TotalTime>
  <Words>913</Words>
  <Application>Microsoft Office PowerPoint</Application>
  <PresentationFormat>Экран (4:3)</PresentationFormat>
  <Paragraphs>116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Презентация PowerPoint</vt:lpstr>
      <vt:lpstr>ЧТО ТАКОЕ КОМПЬЮТЕРНАЯ ЗАВИСИМОСТЬ?</vt:lpstr>
      <vt:lpstr>КАК ФОРМИРУЕТСЯ КОМПЬЮТЕРНАЯ ЗАВИСИМОСТЬ?</vt:lpstr>
      <vt:lpstr>ПРИЗНАКИ КОМПЬЮТЕРНОЙ ЗАВИСИМОСТИ:</vt:lpstr>
      <vt:lpstr>Презентация PowerPoint</vt:lpstr>
      <vt:lpstr>         СЕТЕГОЛИЗМ</vt:lpstr>
      <vt:lpstr>  ПРИЗНАКИ СЕТЕГОЛИКА</vt:lpstr>
      <vt:lpstr>Презентация PowerPoint</vt:lpstr>
      <vt:lpstr>Презентация PowerPoint</vt:lpstr>
      <vt:lpstr>Презентация PowerPoint</vt:lpstr>
      <vt:lpstr>ОСНОВНЫЕ ПРИЧИНЫ КОМПЬЮТЕРНОЙ ЗАВИСИМОСТИ</vt:lpstr>
      <vt:lpstr> ФИЗИЧЕСКИЕ ОТКЛОНЕНИЯ У БОЛЬНОГО, СТРАДАЮЩЕГО КОМПЬЮТЕРНОЙ ЗАВИСИМОСТЬЮ:</vt:lpstr>
      <vt:lpstr>ЧЕМ ОПАСНА КОМПЬЮТЕРНАЯ ЗАВИСИМОСТЬ?</vt:lpstr>
      <vt:lpstr>КОМПЬЮТЕР – ДРУГ?</vt:lpstr>
      <vt:lpstr> КАК ПОМОЧЬ РЕБЕНКУ ПРЕОДОЛЕТЬ КОМПЬЮТЕРНУЮ ЗАВИСИМОСТЬ?</vt:lpstr>
      <vt:lpstr> 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</dc:creator>
  <cp:lastModifiedBy>pls</cp:lastModifiedBy>
  <cp:revision>52</cp:revision>
  <dcterms:created xsi:type="dcterms:W3CDTF">2014-11-15T07:29:29Z</dcterms:created>
  <dcterms:modified xsi:type="dcterms:W3CDTF">2016-03-17T17:52:12Z</dcterms:modified>
</cp:coreProperties>
</file>