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  <p:sldMasterId id="2147483752" r:id="rId2"/>
  </p:sldMasterIdLst>
  <p:notesMasterIdLst>
    <p:notesMasterId r:id="rId70"/>
  </p:notesMasterIdLst>
  <p:sldIdLst>
    <p:sldId id="256" r:id="rId3"/>
    <p:sldId id="302" r:id="rId4"/>
    <p:sldId id="258" r:id="rId5"/>
    <p:sldId id="259" r:id="rId6"/>
    <p:sldId id="260" r:id="rId7"/>
    <p:sldId id="261" r:id="rId8"/>
    <p:sldId id="262" r:id="rId9"/>
    <p:sldId id="304" r:id="rId10"/>
    <p:sldId id="264" r:id="rId11"/>
    <p:sldId id="263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305" r:id="rId23"/>
    <p:sldId id="306" r:id="rId24"/>
    <p:sldId id="333" r:id="rId25"/>
    <p:sldId id="334" r:id="rId26"/>
    <p:sldId id="335" r:id="rId27"/>
    <p:sldId id="336" r:id="rId28"/>
    <p:sldId id="337" r:id="rId29"/>
    <p:sldId id="338" r:id="rId30"/>
    <p:sldId id="346" r:id="rId31"/>
    <p:sldId id="347" r:id="rId32"/>
    <p:sldId id="348" r:id="rId33"/>
    <p:sldId id="349" r:id="rId34"/>
    <p:sldId id="350" r:id="rId35"/>
    <p:sldId id="351" r:id="rId36"/>
    <p:sldId id="352" r:id="rId37"/>
    <p:sldId id="353" r:id="rId38"/>
    <p:sldId id="354" r:id="rId39"/>
    <p:sldId id="355" r:id="rId40"/>
    <p:sldId id="356" r:id="rId41"/>
    <p:sldId id="357" r:id="rId42"/>
    <p:sldId id="358" r:id="rId43"/>
    <p:sldId id="359" r:id="rId44"/>
    <p:sldId id="360" r:id="rId45"/>
    <p:sldId id="361" r:id="rId46"/>
    <p:sldId id="362" r:id="rId47"/>
    <p:sldId id="363" r:id="rId48"/>
    <p:sldId id="364" r:id="rId49"/>
    <p:sldId id="365" r:id="rId50"/>
    <p:sldId id="366" r:id="rId51"/>
    <p:sldId id="367" r:id="rId52"/>
    <p:sldId id="368" r:id="rId53"/>
    <p:sldId id="369" r:id="rId54"/>
    <p:sldId id="301" r:id="rId55"/>
    <p:sldId id="303" r:id="rId56"/>
    <p:sldId id="280" r:id="rId57"/>
    <p:sldId id="281" r:id="rId58"/>
    <p:sldId id="282" r:id="rId59"/>
    <p:sldId id="283" r:id="rId60"/>
    <p:sldId id="288" r:id="rId61"/>
    <p:sldId id="289" r:id="rId62"/>
    <p:sldId id="290" r:id="rId63"/>
    <p:sldId id="291" r:id="rId64"/>
    <p:sldId id="370" r:id="rId65"/>
    <p:sldId id="299" r:id="rId66"/>
    <p:sldId id="298" r:id="rId67"/>
    <p:sldId id="297" r:id="rId68"/>
    <p:sldId id="296" r:id="rId6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0" autoAdjust="0"/>
    <p:restoredTop sz="94660"/>
  </p:normalViewPr>
  <p:slideViewPr>
    <p:cSldViewPr>
      <p:cViewPr varScale="1">
        <p:scale>
          <a:sx n="69" d="100"/>
          <a:sy n="69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" Type="http://schemas.openxmlformats.org/officeDocument/2006/relationships/slide" Target="slides/slide5.xml"/><Relationship Id="rId71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CC89C17-5134-4EF2-8281-1837652F2B76}" type="datetimeFigureOut">
              <a:rPr lang="ru-RU"/>
              <a:pPr>
                <a:defRPr/>
              </a:pPr>
              <a:t>29.01.2023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C6B774D-AF46-40EE-8C14-6D6AE8EC72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9814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78852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4FBFEA1-0B4D-44B9-826F-A38554DE4D2F}" type="slidenum">
              <a:rPr lang="ru-RU" sz="1200">
                <a:latin typeface="Calibri" pitchFamily="34" charset="0"/>
              </a:rPr>
              <a:pPr algn="r"/>
              <a:t>2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88068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D476B1B-BDFD-4294-96E7-599BF3B7C56A}" type="slidenum">
              <a:rPr lang="ru-RU" sz="1200">
                <a:latin typeface="Calibri" pitchFamily="34" charset="0"/>
              </a:rPr>
              <a:pPr algn="r"/>
              <a:t>62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674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249CF40-F247-4D87-8217-3119467472D9}" type="slidenum">
              <a:rPr lang="ru-RU" sz="1200">
                <a:latin typeface="Calibri" pitchFamily="34" charset="0"/>
              </a:rPr>
              <a:pPr algn="r"/>
              <a:t>63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0116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4322D59-B6F8-4CA4-BF40-7F07FC2B76E2}" type="slidenum">
              <a:rPr lang="ru-RU" sz="1200">
                <a:latin typeface="Calibri" pitchFamily="34" charset="0"/>
              </a:rPr>
              <a:pPr algn="r"/>
              <a:t>64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114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98A2AAE-3C6A-466C-8ED0-D5E247C61320}" type="slidenum">
              <a:rPr lang="ru-RU" sz="1200">
                <a:latin typeface="Calibri" pitchFamily="34" charset="0"/>
              </a:rPr>
              <a:pPr algn="r"/>
              <a:t>65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216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A0E544C-A45B-4933-89A2-AB44B3D60500}" type="slidenum">
              <a:rPr lang="ru-RU" sz="1200">
                <a:latin typeface="Calibri" pitchFamily="34" charset="0"/>
              </a:rPr>
              <a:pPr algn="r"/>
              <a:t>66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3188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88B9DD1-6F98-446A-BA94-AE1CCB97F907}" type="slidenum">
              <a:rPr lang="ru-RU" sz="1200">
                <a:latin typeface="Calibri" pitchFamily="34" charset="0"/>
              </a:rPr>
              <a:pPr algn="r"/>
              <a:t>67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79876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9F85F52-101F-44DC-929B-3D9086F6F582}" type="slidenum">
              <a:rPr lang="ru-RU" sz="1200">
                <a:latin typeface="Calibri" pitchFamily="34" charset="0"/>
              </a:rPr>
              <a:pPr algn="r"/>
              <a:t>53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8090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BF036D6-A1CA-4246-9AD0-10648B0CAC3E}" type="slidenum">
              <a:rPr lang="ru-RU" sz="1200">
                <a:latin typeface="Calibri" pitchFamily="34" charset="0"/>
              </a:rPr>
              <a:pPr algn="r"/>
              <a:t>55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8192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A563F99-1362-43CE-8B5E-B321D339BA8F}" type="slidenum">
              <a:rPr lang="ru-RU" sz="1200">
                <a:latin typeface="Calibri" pitchFamily="34" charset="0"/>
              </a:rPr>
              <a:pPr algn="r"/>
              <a:t>56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82948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269B5BD-AB82-450D-A6DE-749BAA98C4AC}" type="slidenum">
              <a:rPr lang="ru-RU" sz="1200">
                <a:latin typeface="Calibri" pitchFamily="34" charset="0"/>
              </a:rPr>
              <a:pPr algn="r"/>
              <a:t>57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83972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A5F48EB-A6A7-4D45-9195-5A69F896366D}" type="slidenum">
              <a:rPr lang="ru-RU" sz="1200">
                <a:latin typeface="Calibri" pitchFamily="34" charset="0"/>
              </a:rPr>
              <a:pPr algn="r"/>
              <a:t>58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84996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69EB335-A495-4B4C-84D1-18F1A2E817F3}" type="slidenum">
              <a:rPr lang="ru-RU" sz="1200">
                <a:latin typeface="Calibri" pitchFamily="34" charset="0"/>
              </a:rPr>
              <a:pPr algn="r"/>
              <a:t>59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8602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83CB4D2-1B93-4BBC-8B89-548B7C18A326}" type="slidenum">
              <a:rPr lang="ru-RU" sz="1200">
                <a:latin typeface="Calibri" pitchFamily="34" charset="0"/>
              </a:rPr>
              <a:pPr algn="r"/>
              <a:t>60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8704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D354D4D-FF1C-4097-9836-9B34DC01EC2C}" type="slidenum">
              <a:rPr lang="ru-RU" sz="1200">
                <a:latin typeface="Calibri" pitchFamily="34" charset="0"/>
              </a:rPr>
              <a:pPr algn="r"/>
              <a:t>61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67500" y="230188"/>
            <a:ext cx="2095500" cy="33178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000" y="230188"/>
            <a:ext cx="6134100" cy="3317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CD835F-33E6-42C6-BDAA-AD7D63060947}" type="datetimeFigureOut">
              <a:rPr lang="ru-RU" smtClean="0"/>
              <a:pPr>
                <a:defRPr/>
              </a:pPr>
              <a:t>29.01.2023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5204A52-75D5-4BAB-9794-FE486A5D59F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4C03D8-5AB6-4F19-833C-A70E1F642B7A}" type="datetimeFigureOut">
              <a:rPr lang="ru-RU" smtClean="0"/>
              <a:pPr>
                <a:defRPr/>
              </a:pPr>
              <a:t>29.01.2023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24D42FC0-787A-4F6A-861C-F8344446C66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502AF3-6E0C-461E-974E-12CD416309D6}" type="datetimeFigureOut">
              <a:rPr lang="ru-RU" smtClean="0"/>
              <a:pPr>
                <a:defRPr/>
              </a:pPr>
              <a:t>29.01.2023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71D2DEC-0F3D-4245-BDF0-85282A8BFD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fld id="{7FF033A6-A79E-4792-A554-CDEE7C9EA2E7}" type="datetimeFigureOut">
              <a:rPr lang="ru-RU" smtClean="0"/>
              <a:pPr>
                <a:defRPr/>
              </a:pPr>
              <a:t>29.01.2023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08689-E5F5-4DCC-9211-08621E1B97E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60F7E7-193A-4331-B91A-F5D42ECB13E4}" type="datetimeFigureOut">
              <a:rPr lang="ru-RU" smtClean="0"/>
              <a:pPr>
                <a:defRPr/>
              </a:pPr>
              <a:t>29.01.2023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BC86131-7A52-4514-9915-E93575FA6AE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755155-E7D0-4454-85D9-00BB56E4359D}" type="datetimeFigureOut">
              <a:rPr lang="ru-RU" smtClean="0"/>
              <a:pPr>
                <a:defRPr/>
              </a:pPr>
              <a:t>29.01.2023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85406F57-643E-405A-8BAF-043540E37D0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6D7917-530D-465D-B790-E14F41C43B1E}" type="datetimeFigureOut">
              <a:rPr lang="ru-RU" smtClean="0"/>
              <a:pPr>
                <a:defRPr/>
              </a:pPr>
              <a:t>29.01.2023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093D535-5861-47B4-991E-EF0A08554E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884A78D-8885-46AA-B8B7-E5C3D01A97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959E3C-E831-4F80-ACF4-50630AAEDB26}" type="datetimeFigureOut">
              <a:rPr lang="ru-RU" smtClean="0"/>
              <a:pPr>
                <a:defRPr/>
              </a:pPr>
              <a:t>29.01.2023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A6CCF132-E75E-48B9-91F1-E46C036E70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fld id="{C6D79C69-C428-4F33-9EDB-183B0DCED84C}" type="datetimeFigureOut">
              <a:rPr lang="ru-RU" smtClean="0"/>
              <a:pPr>
                <a:defRPr/>
              </a:pPr>
              <a:t>29.01.2023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CFBCA2-B621-41DB-BBB0-D45AF03F909C}" type="datetimeFigureOut">
              <a:rPr lang="ru-RU" smtClean="0"/>
              <a:pPr>
                <a:defRPr/>
              </a:pPr>
              <a:t>29.01.2023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7C68EC-D44D-4B19-9080-C927C63CBD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5C6B7857-2373-4702-B3A8-CF35E5148D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DF7D34-3141-40BB-BA96-8055FE80C63F}" type="datetimeFigureOut">
              <a:rPr lang="ru-RU" smtClean="0"/>
              <a:pPr>
                <a:defRPr/>
              </a:pPr>
              <a:t>29.01.2023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1000" y="1412875"/>
            <a:ext cx="4114800" cy="2135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114800" cy="2135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381000" y="230188"/>
            <a:ext cx="83820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381000" y="1412875"/>
            <a:ext cx="8382000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ransition>
    <p:fade/>
  </p:transition>
  <p:hf sldNum="0" hdr="0" ftr="0"/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+mj-lt"/>
          <a:ea typeface="+mj-ea"/>
          <a:cs typeface="+mj-cs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9pPr>
    </p:titleStyle>
    <p:bodyStyle>
      <a:lvl1pPr marL="396875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5"/>
        </a:buBlip>
        <a:defRPr sz="2800">
          <a:solidFill>
            <a:schemeClr val="tx1"/>
          </a:solidFill>
          <a:latin typeface="+mn-lt"/>
        </a:defRPr>
      </a:lvl2pPr>
      <a:lvl3pPr marL="1258888" indent="-344488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4963" indent="-3460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5"/>
        </a:buBlip>
        <a:defRPr sz="2400">
          <a:solidFill>
            <a:schemeClr val="tx1"/>
          </a:solidFill>
          <a:latin typeface="+mn-lt"/>
        </a:defRPr>
      </a:lvl4pPr>
      <a:lvl5pPr marL="1941513" indent="-3365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5"/>
        </a:buBlip>
        <a:defRPr sz="2400">
          <a:solidFill>
            <a:schemeClr val="tx1"/>
          </a:solidFill>
          <a:latin typeface="+mn-lt"/>
        </a:defRPr>
      </a:lvl5pPr>
      <a:lvl6pPr marL="2398713" indent="-336550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Blip>
          <a:blip r:embed="rId15"/>
        </a:buBlip>
        <a:defRPr sz="2400">
          <a:solidFill>
            <a:schemeClr val="tx1"/>
          </a:solidFill>
          <a:latin typeface="+mn-lt"/>
        </a:defRPr>
      </a:lvl6pPr>
      <a:lvl7pPr marL="2855913" indent="-336550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Blip>
          <a:blip r:embed="rId15"/>
        </a:buBlip>
        <a:defRPr sz="2400">
          <a:solidFill>
            <a:schemeClr val="tx1"/>
          </a:solidFill>
          <a:latin typeface="+mn-lt"/>
        </a:defRPr>
      </a:lvl7pPr>
      <a:lvl8pPr marL="3313113" indent="-336550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Blip>
          <a:blip r:embed="rId15"/>
        </a:buBlip>
        <a:defRPr sz="2400">
          <a:solidFill>
            <a:schemeClr val="tx1"/>
          </a:solidFill>
          <a:latin typeface="+mn-lt"/>
        </a:defRPr>
      </a:lvl8pPr>
      <a:lvl9pPr marL="3770313" indent="-336550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Blip>
          <a:blip r:embed="rId15"/>
        </a:buBlip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1/29/2023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hf sldNum="0" hdr="0" ft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6.xml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13" Type="http://schemas.openxmlformats.org/officeDocument/2006/relationships/slide" Target="slide27.xml"/><Relationship Id="rId18" Type="http://schemas.openxmlformats.org/officeDocument/2006/relationships/slide" Target="slide37.xml"/><Relationship Id="rId26" Type="http://schemas.openxmlformats.org/officeDocument/2006/relationships/slide" Target="slide53.xml"/><Relationship Id="rId3" Type="http://schemas.openxmlformats.org/officeDocument/2006/relationships/slide" Target="slide7.xml"/><Relationship Id="rId21" Type="http://schemas.openxmlformats.org/officeDocument/2006/relationships/slide" Target="slide43.xml"/><Relationship Id="rId7" Type="http://schemas.openxmlformats.org/officeDocument/2006/relationships/slide" Target="slide15.xml"/><Relationship Id="rId12" Type="http://schemas.openxmlformats.org/officeDocument/2006/relationships/slide" Target="slide25.xml"/><Relationship Id="rId17" Type="http://schemas.openxmlformats.org/officeDocument/2006/relationships/slide" Target="slide35.xml"/><Relationship Id="rId25" Type="http://schemas.openxmlformats.org/officeDocument/2006/relationships/slide" Target="slide51.xml"/><Relationship Id="rId2" Type="http://schemas.openxmlformats.org/officeDocument/2006/relationships/slide" Target="slide5.xml"/><Relationship Id="rId16" Type="http://schemas.openxmlformats.org/officeDocument/2006/relationships/slide" Target="slide33.xml"/><Relationship Id="rId20" Type="http://schemas.openxmlformats.org/officeDocument/2006/relationships/slide" Target="slide41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13.xml"/><Relationship Id="rId11" Type="http://schemas.openxmlformats.org/officeDocument/2006/relationships/slide" Target="slide23.xml"/><Relationship Id="rId24" Type="http://schemas.openxmlformats.org/officeDocument/2006/relationships/slide" Target="slide49.xml"/><Relationship Id="rId5" Type="http://schemas.openxmlformats.org/officeDocument/2006/relationships/slide" Target="slide11.xml"/><Relationship Id="rId15" Type="http://schemas.openxmlformats.org/officeDocument/2006/relationships/slide" Target="slide31.xml"/><Relationship Id="rId23" Type="http://schemas.openxmlformats.org/officeDocument/2006/relationships/slide" Target="slide47.xml"/><Relationship Id="rId10" Type="http://schemas.openxmlformats.org/officeDocument/2006/relationships/slide" Target="slide21.xml"/><Relationship Id="rId19" Type="http://schemas.openxmlformats.org/officeDocument/2006/relationships/slide" Target="slide39.xml"/><Relationship Id="rId4" Type="http://schemas.openxmlformats.org/officeDocument/2006/relationships/slide" Target="slide9.xml"/><Relationship Id="rId9" Type="http://schemas.openxmlformats.org/officeDocument/2006/relationships/slide" Target="slide19.xml"/><Relationship Id="rId14" Type="http://schemas.openxmlformats.org/officeDocument/2006/relationships/slide" Target="slide29.xml"/><Relationship Id="rId22" Type="http://schemas.openxmlformats.org/officeDocument/2006/relationships/slide" Target="slide4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42.xml"/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8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46.xml"/><Relationship Id="rId1" Type="http://schemas.openxmlformats.org/officeDocument/2006/relationships/slideLayout" Target="../slideLayouts/slideLayout18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8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48.xml"/><Relationship Id="rId1" Type="http://schemas.openxmlformats.org/officeDocument/2006/relationships/slideLayout" Target="../slideLayouts/slideLayout18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8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8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52.xml"/><Relationship Id="rId1" Type="http://schemas.openxmlformats.org/officeDocument/2006/relationships/slideLayout" Target="../slideLayouts/slideLayout18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8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slide" Target="slide59.xml"/><Relationship Id="rId13" Type="http://schemas.openxmlformats.org/officeDocument/2006/relationships/slide" Target="slide66.xml"/><Relationship Id="rId3" Type="http://schemas.openxmlformats.org/officeDocument/2006/relationships/slide" Target="slide56.xml"/><Relationship Id="rId7" Type="http://schemas.openxmlformats.org/officeDocument/2006/relationships/slide" Target="slide62.xml"/><Relationship Id="rId12" Type="http://schemas.openxmlformats.org/officeDocument/2006/relationships/slide" Target="slide65.xml"/><Relationship Id="rId2" Type="http://schemas.openxmlformats.org/officeDocument/2006/relationships/slide" Target="slide55.xml"/><Relationship Id="rId1" Type="http://schemas.openxmlformats.org/officeDocument/2006/relationships/slideLayout" Target="../slideLayouts/slideLayout18.xml"/><Relationship Id="rId6" Type="http://schemas.openxmlformats.org/officeDocument/2006/relationships/slide" Target="slide61.xml"/><Relationship Id="rId11" Type="http://schemas.openxmlformats.org/officeDocument/2006/relationships/slide" Target="slide64.xml"/><Relationship Id="rId5" Type="http://schemas.openxmlformats.org/officeDocument/2006/relationships/slide" Target="slide58.xml"/><Relationship Id="rId10" Type="http://schemas.openxmlformats.org/officeDocument/2006/relationships/slide" Target="slide63.xml"/><Relationship Id="rId4" Type="http://schemas.openxmlformats.org/officeDocument/2006/relationships/slide" Target="slide57.xml"/><Relationship Id="rId9" Type="http://schemas.openxmlformats.org/officeDocument/2006/relationships/slide" Target="slide60.xml"/><Relationship Id="rId14" Type="http://schemas.openxmlformats.org/officeDocument/2006/relationships/slide" Target="slide6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4067944" y="811718"/>
            <a:ext cx="482453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600" dirty="0" smtClean="0"/>
              <a:t>Игра </a:t>
            </a:r>
            <a:r>
              <a:rPr lang="ru-RU" sz="6600" dirty="0" smtClean="0"/>
              <a:t>викторина</a:t>
            </a:r>
            <a:endParaRPr lang="en-US" sz="6600" dirty="0" smtClean="0"/>
          </a:p>
          <a:p>
            <a:pPr algn="ctr">
              <a:spcBef>
                <a:spcPct val="50000"/>
              </a:spcBef>
            </a:pPr>
            <a:r>
              <a:rPr lang="ru-RU" sz="3200" dirty="0" smtClean="0"/>
              <a:t>Собко С.Ю</a:t>
            </a:r>
            <a:endParaRPr lang="ru-RU" sz="3200" dirty="0"/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1692275" y="5661025"/>
            <a:ext cx="57594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dirty="0"/>
              <a:t>ИНФОРМАТИКА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2736303" cy="4070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3"/>
          <p:cNvSpPr txBox="1">
            <a:spLocks noChangeArrowheads="1"/>
          </p:cNvSpPr>
          <p:nvPr/>
        </p:nvSpPr>
        <p:spPr bwMode="auto">
          <a:xfrm>
            <a:off x="500063" y="428625"/>
            <a:ext cx="7888287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/>
              <a:t>чайник, ламер</a:t>
            </a:r>
            <a:r>
              <a:rPr lang="ru-RU"/>
              <a:t> </a:t>
            </a: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5143504" y="5715016"/>
            <a:ext cx="34290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2" action="ppaction://hlinksldjump"/>
              </a:rPr>
              <a:t>К ВОПРОСАМ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428604"/>
            <a:ext cx="242889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Вопрос № 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43042" y="5500702"/>
            <a:ext cx="5786478" cy="400110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/>
              </a:rPr>
              <a:t>Правильный ответ</a:t>
            </a: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/>
              </a:rPr>
              <a:t>/</a:t>
            </a:r>
            <a:endParaRPr lang="ru-RU" sz="2000" dirty="0"/>
          </a:p>
        </p:txBody>
      </p:sp>
      <p:sp>
        <p:nvSpPr>
          <p:cNvPr id="19460" name="TextBox 6"/>
          <p:cNvSpPr txBox="1">
            <a:spLocks noChangeArrowheads="1"/>
          </p:cNvSpPr>
          <p:nvPr/>
        </p:nvSpPr>
        <p:spPr bwMode="auto">
          <a:xfrm>
            <a:off x="571500" y="1000125"/>
            <a:ext cx="7961313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800"/>
              <a:t>Невезучий юзер </a:t>
            </a:r>
            <a:r>
              <a:rPr lang="ru-RU" sz="8800">
                <a:latin typeface="Lucida Sans Unicode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5143504" y="5715016"/>
            <a:ext cx="34290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2" action="ppaction://hlinksldjump"/>
              </a:rPr>
              <a:t>К ВОПРОСАМ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483" name="TextBox 4"/>
          <p:cNvSpPr txBox="1">
            <a:spLocks noChangeArrowheads="1"/>
          </p:cNvSpPr>
          <p:nvPr/>
        </p:nvSpPr>
        <p:spPr bwMode="auto">
          <a:xfrm>
            <a:off x="2916238" y="1484313"/>
            <a:ext cx="3643312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800"/>
              <a:t>лузер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428604"/>
            <a:ext cx="242889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Вопрос № 5</a:t>
            </a: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1643042" y="5500702"/>
            <a:ext cx="5786478" cy="400110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/>
              </a:rPr>
              <a:t>Правильный ответ</a:t>
            </a: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/>
              </a:rPr>
              <a:t>/</a:t>
            </a:r>
            <a:endParaRPr lang="ru-RU" sz="2000" dirty="0"/>
          </a:p>
        </p:txBody>
      </p:sp>
      <p:sp>
        <p:nvSpPr>
          <p:cNvPr id="21508" name="TextBox 6"/>
          <p:cNvSpPr txBox="1">
            <a:spLocks noChangeArrowheads="1"/>
          </p:cNvSpPr>
          <p:nvPr/>
        </p:nvSpPr>
        <p:spPr bwMode="auto">
          <a:xfrm>
            <a:off x="428625" y="928688"/>
            <a:ext cx="8247063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000"/>
              <a:t>Искать информацию на жестком диске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3"/>
          <p:cNvSpPr txBox="1">
            <a:spLocks noChangeArrowheads="1"/>
          </p:cNvSpPr>
          <p:nvPr/>
        </p:nvSpPr>
        <p:spPr bwMode="auto">
          <a:xfrm>
            <a:off x="250825" y="836613"/>
            <a:ext cx="8461375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800" u="sng"/>
              <a:t>шуршать винтом</a:t>
            </a:r>
            <a:r>
              <a:rPr lang="ru-RU"/>
              <a:t> </a:t>
            </a:r>
          </a:p>
        </p:txBody>
      </p:sp>
      <p:sp>
        <p:nvSpPr>
          <p:cNvPr id="7" name="TextBox 6">
            <a:hlinkClick r:id="rId2" action="ppaction://hlinksldjump"/>
          </p:cNvPr>
          <p:cNvSpPr txBox="1"/>
          <p:nvPr/>
        </p:nvSpPr>
        <p:spPr>
          <a:xfrm>
            <a:off x="5143504" y="5715016"/>
            <a:ext cx="34290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2" action="ppaction://hlinksldjump"/>
              </a:rPr>
              <a:t>К ВОПРОСАМ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428604"/>
            <a:ext cx="242889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Вопрос № 6</a:t>
            </a: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1643042" y="5500702"/>
            <a:ext cx="5786478" cy="400110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/>
              </a:rPr>
              <a:t>Правильный ответ</a:t>
            </a: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/>
              </a:rPr>
              <a:t>/</a:t>
            </a:r>
            <a:endParaRPr lang="ru-RU" sz="2000" dirty="0"/>
          </a:p>
        </p:txBody>
      </p:sp>
      <p:sp>
        <p:nvSpPr>
          <p:cNvPr id="23556" name="TextBox 6"/>
          <p:cNvSpPr txBox="1">
            <a:spLocks noChangeArrowheads="1"/>
          </p:cNvSpPr>
          <p:nvPr/>
        </p:nvSpPr>
        <p:spPr bwMode="auto">
          <a:xfrm>
            <a:off x="571500" y="928688"/>
            <a:ext cx="8104188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800"/>
              <a:t>Нажимать кнопку мыши </a:t>
            </a:r>
            <a:r>
              <a:rPr lang="ru-RU" sz="8800">
                <a:latin typeface="Lucida Sans Unicode" pitchFamily="34" charset="0"/>
              </a:rPr>
              <a:t>?</a:t>
            </a:r>
          </a:p>
        </p:txBody>
      </p:sp>
      <p:sp>
        <p:nvSpPr>
          <p:cNvPr id="2" name="TextBox 3"/>
          <p:cNvSpPr txBox="1"/>
          <p:nvPr/>
        </p:nvSpPr>
        <p:spPr>
          <a:xfrm>
            <a:off x="1001687" y="436542"/>
            <a:ext cx="242889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Вопрос №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5"/>
          <p:cNvSpPr txBox="1">
            <a:spLocks noChangeArrowheads="1"/>
          </p:cNvSpPr>
          <p:nvPr/>
        </p:nvSpPr>
        <p:spPr bwMode="auto">
          <a:xfrm>
            <a:off x="1258888" y="1700213"/>
            <a:ext cx="7310437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ru-RU" sz="8800"/>
              <a:t>кликать</a:t>
            </a:r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5143504" y="5715016"/>
            <a:ext cx="34290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2" action="ppaction://hlinksldjump"/>
              </a:rPr>
              <a:t>К ВОПРОСАМ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428604"/>
            <a:ext cx="242889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Вопрос № 7</a:t>
            </a: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1643042" y="5500702"/>
            <a:ext cx="5786478" cy="400110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/>
              </a:rPr>
              <a:t>Правильный ответ</a:t>
            </a: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/>
              </a:rPr>
              <a:t>/</a:t>
            </a:r>
            <a:endParaRPr lang="ru-RU" sz="2000" dirty="0"/>
          </a:p>
        </p:txBody>
      </p:sp>
      <p:sp>
        <p:nvSpPr>
          <p:cNvPr id="25604" name="TextBox 6"/>
          <p:cNvSpPr txBox="1">
            <a:spLocks noChangeArrowheads="1"/>
          </p:cNvSpPr>
          <p:nvPr/>
        </p:nvSpPr>
        <p:spPr bwMode="auto">
          <a:xfrm>
            <a:off x="214313" y="1000125"/>
            <a:ext cx="8461375" cy="44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7200"/>
              <a:t>Проблемы в работе компьютера,  зависания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3"/>
          <p:cNvSpPr txBox="1">
            <a:spLocks noChangeArrowheads="1"/>
          </p:cNvSpPr>
          <p:nvPr/>
        </p:nvSpPr>
        <p:spPr bwMode="auto">
          <a:xfrm>
            <a:off x="900113" y="1844675"/>
            <a:ext cx="8031162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ru-RU" sz="8800"/>
              <a:t>глюки</a:t>
            </a: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5143504" y="5715016"/>
            <a:ext cx="34290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2" action="ppaction://hlinksldjump"/>
              </a:rPr>
              <a:t>К ВОПРОСАМ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428604"/>
            <a:ext cx="242889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Вопрос № 8</a:t>
            </a: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1643042" y="5500702"/>
            <a:ext cx="5786478" cy="400110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/>
              </a:rPr>
              <a:t>Правильный ответ</a:t>
            </a: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/>
              </a:rPr>
              <a:t>/</a:t>
            </a:r>
            <a:endParaRPr lang="ru-RU" sz="2000" dirty="0"/>
          </a:p>
        </p:txBody>
      </p:sp>
      <p:sp>
        <p:nvSpPr>
          <p:cNvPr id="27652" name="TextBox 6"/>
          <p:cNvSpPr txBox="1">
            <a:spLocks noChangeArrowheads="1"/>
          </p:cNvSpPr>
          <p:nvPr/>
        </p:nvSpPr>
        <p:spPr bwMode="auto">
          <a:xfrm>
            <a:off x="285750" y="1000125"/>
            <a:ext cx="81026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000"/>
              <a:t>Компьютер, в котором полно вирусов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67544" y="3068960"/>
            <a:ext cx="8201028" cy="969959"/>
          </a:xfrm>
          <a:effectLst>
            <a:outerShdw blurRad="520700" dir="5400000" algn="ctr" rotWithShape="0">
              <a:schemeClr val="bg1"/>
            </a:outerShdw>
          </a:effectLst>
        </p:spPr>
        <p:txBody>
          <a:bodyPr rtlCol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defTabSz="914363" eaLnBrk="1" fontAlgn="auto" hangingPunct="1">
              <a:spcAft>
                <a:spcPts val="0"/>
              </a:spcAft>
              <a:defRPr/>
            </a:pPr>
            <a:r>
              <a:rPr lang="ru-RU" sz="9600" b="1" kern="1200" spc="-15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ea typeface="+mn-ea"/>
              </a:rPr>
              <a:t>1 тур </a:t>
            </a:r>
            <a:br>
              <a:rPr lang="ru-RU" sz="9600" b="1" kern="1200" spc="-15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ea typeface="+mn-ea"/>
              </a:rPr>
            </a:br>
            <a:endParaRPr lang="ru-RU" sz="9600" b="1" kern="1200" spc="-15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ea typeface="+mn-ea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870" y="188640"/>
            <a:ext cx="2736850" cy="407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2"/>
          <p:cNvSpPr txBox="1">
            <a:spLocks noChangeArrowheads="1"/>
          </p:cNvSpPr>
          <p:nvPr/>
        </p:nvSpPr>
        <p:spPr bwMode="auto">
          <a:xfrm>
            <a:off x="2700338" y="1628775"/>
            <a:ext cx="4429125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8800"/>
              <a:t>зоопарк</a:t>
            </a:r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5143504" y="5715016"/>
            <a:ext cx="34290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2" action="ppaction://hlinksldjump"/>
              </a:rPr>
              <a:t>К ВОПРОСАМ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428604"/>
            <a:ext cx="242889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Вопрос № 1</a:t>
            </a:r>
          </a:p>
        </p:txBody>
      </p:sp>
      <p:sp>
        <p:nvSpPr>
          <p:cNvPr id="29699" name="TextBox 5"/>
          <p:cNvSpPr txBox="1">
            <a:spLocks noChangeArrowheads="1"/>
          </p:cNvSpPr>
          <p:nvPr/>
        </p:nvSpPr>
        <p:spPr bwMode="auto">
          <a:xfrm>
            <a:off x="214313" y="1214438"/>
            <a:ext cx="8750300" cy="390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ru-RU" sz="5400"/>
              <a:t>Самые древние носители информации, использовавшиеся для хранения</a:t>
            </a:r>
            <a:r>
              <a:rPr lang="ru-RU"/>
              <a:t> </a:t>
            </a:r>
            <a:r>
              <a:rPr lang="ru-RU" sz="8800">
                <a:latin typeface="Lucida Sans Unicode" pitchFamily="34" charset="0"/>
              </a:rPr>
              <a:t>?</a:t>
            </a:r>
            <a:r>
              <a:rPr lang="ru-RU" sz="4400">
                <a:latin typeface="Lucida Sans Unicode" pitchFamily="34" charset="0"/>
              </a:rPr>
              <a:t> </a:t>
            </a:r>
          </a:p>
        </p:txBody>
      </p:sp>
      <p:sp>
        <p:nvSpPr>
          <p:cNvPr id="9" name="TextBox 8">
            <a:hlinkClick r:id="rId2" action="ppaction://hlinksldjump"/>
          </p:cNvPr>
          <p:cNvSpPr txBox="1"/>
          <p:nvPr/>
        </p:nvSpPr>
        <p:spPr>
          <a:xfrm>
            <a:off x="1643042" y="5500702"/>
            <a:ext cx="5786478" cy="400110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/>
              </a:rPr>
              <a:t>Правильный ответ</a:t>
            </a: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/>
              </a:rPr>
              <a:t>/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5"/>
          <p:cNvSpPr txBox="1">
            <a:spLocks noChangeArrowheads="1"/>
          </p:cNvSpPr>
          <p:nvPr/>
        </p:nvSpPr>
        <p:spPr bwMode="auto">
          <a:xfrm>
            <a:off x="2268538" y="1341438"/>
            <a:ext cx="5727700" cy="240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 </a:t>
            </a:r>
            <a:r>
              <a:rPr lang="ru-RU" sz="8000"/>
              <a:t>камень</a:t>
            </a:r>
            <a:r>
              <a:rPr lang="ru-RU" sz="5400"/>
              <a:t> </a:t>
            </a:r>
            <a:endParaRPr lang="ru-RU" sz="5400">
              <a:latin typeface="Lucida Sans Unicode" pitchFamily="34" charset="0"/>
            </a:endParaRPr>
          </a:p>
          <a:p>
            <a:endParaRPr lang="ru-RU" sz="5400">
              <a:latin typeface="Lucida Sans Unicode" pitchFamily="34" charset="0"/>
            </a:endParaRPr>
          </a:p>
          <a:p>
            <a:endParaRPr lang="ru-RU">
              <a:latin typeface="Lucida Sans Unicode" pitchFamily="34" charset="0"/>
            </a:endParaRPr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5143504" y="5715016"/>
            <a:ext cx="34290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2" action="ppaction://hlinksldjump"/>
              </a:rPr>
              <a:t>К ВОПРОСАМ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428604"/>
            <a:ext cx="242889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Вопрос № 2</a:t>
            </a:r>
          </a:p>
        </p:txBody>
      </p:sp>
      <p:sp>
        <p:nvSpPr>
          <p:cNvPr id="31747" name="TextBox 5"/>
          <p:cNvSpPr txBox="1">
            <a:spLocks noChangeArrowheads="1"/>
          </p:cNvSpPr>
          <p:nvPr/>
        </p:nvSpPr>
        <p:spPr bwMode="auto">
          <a:xfrm>
            <a:off x="285750" y="1143000"/>
            <a:ext cx="8534400" cy="329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/>
              <a:t>Как назывался носитель информации, технологию изготовления которого придумали Египтяне</a:t>
            </a:r>
            <a:r>
              <a:rPr lang="ru-RU"/>
              <a:t> </a:t>
            </a:r>
            <a:r>
              <a:rPr lang="ru-RU" sz="6600">
                <a:latin typeface="Lucida Sans Unicode" pitchFamily="34" charset="0"/>
              </a:rPr>
              <a:t>?</a:t>
            </a:r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643042" y="5500702"/>
            <a:ext cx="5786478" cy="400110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/>
              </a:rPr>
              <a:t>Правильный ответ</a:t>
            </a: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/>
              </a:rPr>
              <a:t>/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3"/>
          <p:cNvSpPr txBox="1">
            <a:spLocks noChangeArrowheads="1"/>
          </p:cNvSpPr>
          <p:nvPr/>
        </p:nvSpPr>
        <p:spPr bwMode="auto">
          <a:xfrm>
            <a:off x="2700338" y="765175"/>
            <a:ext cx="482441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ru-RU" sz="8000"/>
              <a:t>папирус </a:t>
            </a: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5143504" y="5715016"/>
            <a:ext cx="34290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2" action="ppaction://hlinksldjump"/>
              </a:rPr>
              <a:t>К ВОПРОСАМ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3"/>
          <p:cNvSpPr txBox="1">
            <a:spLocks noChangeArrowheads="1"/>
          </p:cNvSpPr>
          <p:nvPr/>
        </p:nvSpPr>
        <p:spPr bwMode="auto">
          <a:xfrm>
            <a:off x="428625" y="1000125"/>
            <a:ext cx="846455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600"/>
              <a:t>Где и когда была изобретена бумага </a:t>
            </a:r>
            <a:r>
              <a:rPr lang="ru-RU" sz="6600">
                <a:latin typeface="Lucida Sans Unicode" pitchFamily="34" charset="0"/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0100" y="428604"/>
            <a:ext cx="242889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Вопрос № </a:t>
            </a:r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643042" y="5500702"/>
            <a:ext cx="5786478" cy="400110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/>
              </a:rPr>
              <a:t>Правильный ответ</a:t>
            </a: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/>
              </a:rPr>
              <a:t>/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3"/>
          <p:cNvSpPr txBox="1">
            <a:spLocks noChangeArrowheads="1"/>
          </p:cNvSpPr>
          <p:nvPr/>
        </p:nvSpPr>
        <p:spPr bwMode="auto">
          <a:xfrm>
            <a:off x="500063" y="428625"/>
            <a:ext cx="7888287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/>
              <a:t>Во 2 веке в Китае</a:t>
            </a:r>
            <a:r>
              <a:rPr lang="ru-RU"/>
              <a:t> </a:t>
            </a: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5143504" y="5715016"/>
            <a:ext cx="34290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2" action="ppaction://hlinksldjump"/>
              </a:rPr>
              <a:t>К ВОПРОСАМ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428604"/>
            <a:ext cx="242889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Вопрос № 4</a:t>
            </a: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1643042" y="5500702"/>
            <a:ext cx="5786478" cy="400110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/>
              </a:rPr>
              <a:t>Правильный ответ</a:t>
            </a: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/>
              </a:rPr>
              <a:t>/</a:t>
            </a:r>
            <a:endParaRPr lang="ru-RU" sz="2000" dirty="0"/>
          </a:p>
        </p:txBody>
      </p:sp>
      <p:sp>
        <p:nvSpPr>
          <p:cNvPr id="35844" name="TextBox 6"/>
          <p:cNvSpPr txBox="1">
            <a:spLocks noChangeArrowheads="1"/>
          </p:cNvSpPr>
          <p:nvPr/>
        </p:nvSpPr>
        <p:spPr bwMode="auto">
          <a:xfrm>
            <a:off x="571500" y="1000125"/>
            <a:ext cx="7961313" cy="420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/>
              <a:t>Назовите один из древних носителей информации, в котором использовалась шкура животного </a:t>
            </a:r>
            <a:r>
              <a:rPr lang="ru-RU" sz="5400">
                <a:latin typeface="Lucida Sans Unicode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5143504" y="5715016"/>
            <a:ext cx="34290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2" action="ppaction://hlinksldjump"/>
              </a:rPr>
              <a:t>К ВОПРОСАМ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6867" name="TextBox 4"/>
          <p:cNvSpPr txBox="1">
            <a:spLocks noChangeArrowheads="1"/>
          </p:cNvSpPr>
          <p:nvPr/>
        </p:nvSpPr>
        <p:spPr bwMode="auto">
          <a:xfrm>
            <a:off x="2916238" y="1484313"/>
            <a:ext cx="5040312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ru-RU" sz="7200"/>
              <a:t>пергамент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Box 5"/>
          <p:cNvSpPr txBox="1">
            <a:spLocks noChangeArrowheads="1"/>
          </p:cNvSpPr>
          <p:nvPr/>
        </p:nvSpPr>
        <p:spPr bwMode="auto">
          <a:xfrm>
            <a:off x="285750" y="1143000"/>
            <a:ext cx="85344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/>
              <a:t>Назовите древний информационный носитель растительного происхождения </a:t>
            </a:r>
            <a:r>
              <a:rPr lang="ru-RU" sz="5400">
                <a:latin typeface="Lucida Sans Unicode" pitchFamily="34" charset="0"/>
              </a:rPr>
              <a:t>?</a:t>
            </a:r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643042" y="5500702"/>
            <a:ext cx="5786478" cy="400110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/>
              </a:rPr>
              <a:t>Правильный ответ</a:t>
            </a: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/>
              </a:rPr>
              <a:t>/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001687" y="436542"/>
            <a:ext cx="242889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Вопрос №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2819388" y="1846244"/>
            <a:ext cx="2928958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hlinkClick r:id="rId2" action="ppaction://hlinksldjump"/>
              </a:rPr>
              <a:t>НАЧАТЬ ИГРУ</a:t>
            </a:r>
            <a:endParaRPr lang="ru-RU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Box 3"/>
          <p:cNvSpPr txBox="1">
            <a:spLocks noChangeArrowheads="1"/>
          </p:cNvSpPr>
          <p:nvPr/>
        </p:nvSpPr>
        <p:spPr bwMode="auto">
          <a:xfrm>
            <a:off x="2843213" y="1341438"/>
            <a:ext cx="38576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ru-RU" sz="6600"/>
              <a:t>береста </a:t>
            </a: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5143504" y="5715016"/>
            <a:ext cx="34290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2" action="ppaction://hlinksldjump"/>
              </a:rPr>
              <a:t>К ВОПРОСАМ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Box 3"/>
          <p:cNvSpPr txBox="1">
            <a:spLocks noChangeArrowheads="1"/>
          </p:cNvSpPr>
          <p:nvPr/>
        </p:nvSpPr>
        <p:spPr bwMode="auto">
          <a:xfrm>
            <a:off x="428625" y="1000125"/>
            <a:ext cx="8464550" cy="44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7200"/>
              <a:t>Этот носитель информации называют иногда лучшим подарком</a:t>
            </a:r>
            <a:r>
              <a:rPr lang="ru-RU"/>
              <a:t> </a:t>
            </a:r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643042" y="5500702"/>
            <a:ext cx="5786478" cy="400110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/>
              </a:rPr>
              <a:t>Правильный ответ</a:t>
            </a: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/>
              </a:rPr>
              <a:t>/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001687" y="436542"/>
            <a:ext cx="242889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Вопрос №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Box 3"/>
          <p:cNvSpPr txBox="1">
            <a:spLocks noChangeArrowheads="1"/>
          </p:cNvSpPr>
          <p:nvPr/>
        </p:nvSpPr>
        <p:spPr bwMode="auto">
          <a:xfrm>
            <a:off x="755650" y="2420938"/>
            <a:ext cx="78882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000"/>
              <a:t>книга </a:t>
            </a: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5143504" y="5715016"/>
            <a:ext cx="34290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2" action="ppaction://hlinksldjump"/>
              </a:rPr>
              <a:t>К ВОПРОСАМ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Box 5"/>
          <p:cNvSpPr txBox="1">
            <a:spLocks noChangeArrowheads="1"/>
          </p:cNvSpPr>
          <p:nvPr/>
        </p:nvSpPr>
        <p:spPr bwMode="auto">
          <a:xfrm>
            <a:off x="285750" y="1143000"/>
            <a:ext cx="8534400" cy="420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/>
              <a:t>Этот носитель легко помещается в ладони и может использоваться как брелок или украшение </a:t>
            </a:r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643042" y="5500702"/>
            <a:ext cx="5786478" cy="400110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/>
              </a:rPr>
              <a:t>Правильный ответ</a:t>
            </a: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/>
              </a:rPr>
              <a:t>/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000100" y="428604"/>
            <a:ext cx="242889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Вопрос № 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Box 3"/>
          <p:cNvSpPr txBox="1">
            <a:spLocks noChangeArrowheads="1"/>
          </p:cNvSpPr>
          <p:nvPr/>
        </p:nvSpPr>
        <p:spPr bwMode="auto">
          <a:xfrm>
            <a:off x="611188" y="1773238"/>
            <a:ext cx="78882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/>
              <a:t>флэшка</a:t>
            </a:r>
            <a:r>
              <a:rPr lang="ru-RU"/>
              <a:t> </a:t>
            </a: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5143504" y="5715016"/>
            <a:ext cx="34290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2" action="ppaction://hlinksldjump"/>
              </a:rPr>
              <a:t>К ВОПРОСАМ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1643042" y="5500702"/>
            <a:ext cx="5786478" cy="400110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/>
              </a:rPr>
              <a:t>Правильный ответ</a:t>
            </a: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/>
              </a:rPr>
              <a:t>/</a:t>
            </a:r>
            <a:endParaRPr lang="ru-RU" sz="2000" dirty="0"/>
          </a:p>
        </p:txBody>
      </p:sp>
      <p:sp>
        <p:nvSpPr>
          <p:cNvPr id="44035" name="TextBox 6"/>
          <p:cNvSpPr txBox="1">
            <a:spLocks noChangeArrowheads="1"/>
          </p:cNvSpPr>
          <p:nvPr/>
        </p:nvSpPr>
        <p:spPr bwMode="auto">
          <a:xfrm>
            <a:off x="571500" y="1000125"/>
            <a:ext cx="7961313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/>
              <a:t>Название этого носителя позаимствовано у американской винтовки</a:t>
            </a:r>
            <a:r>
              <a:rPr lang="ru-RU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00100" y="428604"/>
            <a:ext cx="242889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Вопрос № 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5143504" y="5715016"/>
            <a:ext cx="34290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2" action="ppaction://hlinksldjump"/>
              </a:rPr>
              <a:t>К ВОПРОСАМ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5059" name="TextBox 4"/>
          <p:cNvSpPr txBox="1">
            <a:spLocks noChangeArrowheads="1"/>
          </p:cNvSpPr>
          <p:nvPr/>
        </p:nvSpPr>
        <p:spPr bwMode="auto">
          <a:xfrm>
            <a:off x="2916238" y="1484313"/>
            <a:ext cx="5040312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/>
              <a:t>винчестер </a:t>
            </a:r>
            <a:r>
              <a:rPr lang="ru-RU" sz="8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1643042" y="5500702"/>
            <a:ext cx="5786478" cy="400110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/>
              </a:rPr>
              <a:t>Правильный ответ</a:t>
            </a: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/>
              </a:rPr>
              <a:t>/</a:t>
            </a:r>
            <a:endParaRPr lang="ru-RU" sz="2000" dirty="0"/>
          </a:p>
        </p:txBody>
      </p:sp>
      <p:sp>
        <p:nvSpPr>
          <p:cNvPr id="46083" name="TextBox 6"/>
          <p:cNvSpPr txBox="1">
            <a:spLocks noChangeArrowheads="1"/>
          </p:cNvSpPr>
          <p:nvPr/>
        </p:nvSpPr>
        <p:spPr bwMode="auto">
          <a:xfrm>
            <a:off x="428625" y="928688"/>
            <a:ext cx="8247063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ru-RU" sz="4800" dirty="0"/>
              <a:t>Скромный серый колобок,                  </a:t>
            </a:r>
          </a:p>
          <a:p>
            <a:pPr marL="0" indent="0">
              <a:buNone/>
            </a:pPr>
            <a:r>
              <a:rPr lang="ru-RU" sz="4800" dirty="0"/>
              <a:t>Длинный тонкий проводок,                 </a:t>
            </a:r>
          </a:p>
          <a:p>
            <a:pPr marL="0" indent="0">
              <a:buNone/>
            </a:pPr>
            <a:r>
              <a:rPr lang="ru-RU" sz="4800" dirty="0"/>
              <a:t>Ну а на коробке -                                   </a:t>
            </a:r>
          </a:p>
          <a:p>
            <a:pPr marL="0" indent="0">
              <a:buNone/>
            </a:pPr>
            <a:r>
              <a:rPr lang="ru-RU" sz="4800" dirty="0"/>
              <a:t>Две или три кнопки.                              </a:t>
            </a:r>
          </a:p>
          <a:p>
            <a:pPr marL="0" indent="0">
              <a:buNone/>
            </a:pPr>
            <a:r>
              <a:rPr lang="ru-RU" sz="4800" dirty="0"/>
              <a:t>В зоопарке есть зайчишка,                    </a:t>
            </a:r>
          </a:p>
          <a:p>
            <a:pPr marL="0" indent="0">
              <a:buNone/>
            </a:pPr>
            <a:r>
              <a:rPr lang="ru-RU" sz="4800" dirty="0"/>
              <a:t>У компьютера  есть 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00100" y="428604"/>
            <a:ext cx="242889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Вопрос №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Box 3"/>
          <p:cNvSpPr txBox="1">
            <a:spLocks noChangeArrowheads="1"/>
          </p:cNvSpPr>
          <p:nvPr/>
        </p:nvSpPr>
        <p:spPr bwMode="auto">
          <a:xfrm>
            <a:off x="250825" y="1700213"/>
            <a:ext cx="8461375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7200" u="sng" dirty="0" smtClean="0"/>
              <a:t>Мышка</a:t>
            </a:r>
            <a:endParaRPr lang="ru-RU" dirty="0"/>
          </a:p>
        </p:txBody>
      </p:sp>
      <p:sp>
        <p:nvSpPr>
          <p:cNvPr id="7" name="TextBox 6">
            <a:hlinkClick r:id="rId2" action="ppaction://hlinksldjump"/>
          </p:cNvPr>
          <p:cNvSpPr txBox="1"/>
          <p:nvPr/>
        </p:nvSpPr>
        <p:spPr>
          <a:xfrm>
            <a:off x="5143504" y="5715016"/>
            <a:ext cx="34290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2" action="ppaction://hlinksldjump"/>
              </a:rPr>
              <a:t>К ВОПРОСАМ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1643042" y="5500702"/>
            <a:ext cx="5786478" cy="400110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/>
              </a:rPr>
              <a:t>Правильный ответ</a:t>
            </a: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/>
              </a:rPr>
              <a:t>/</a:t>
            </a:r>
            <a:endParaRPr lang="ru-RU" sz="2000" dirty="0"/>
          </a:p>
        </p:txBody>
      </p:sp>
      <p:sp>
        <p:nvSpPr>
          <p:cNvPr id="48131" name="TextBox 6"/>
          <p:cNvSpPr txBox="1">
            <a:spLocks noChangeArrowheads="1"/>
          </p:cNvSpPr>
          <p:nvPr/>
        </p:nvSpPr>
        <p:spPr bwMode="auto">
          <a:xfrm>
            <a:off x="571500" y="928688"/>
            <a:ext cx="810418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dirty="0"/>
              <a:t>Словно смелый капитан!                       </a:t>
            </a:r>
          </a:p>
          <a:p>
            <a:pPr algn="ctr"/>
            <a:r>
              <a:rPr lang="ru-RU" sz="3600" dirty="0"/>
              <a:t>А на нем -  горит экран.                       </a:t>
            </a:r>
          </a:p>
          <a:p>
            <a:pPr algn="ctr"/>
            <a:r>
              <a:rPr lang="ru-RU" sz="3600" dirty="0"/>
              <a:t>Яркой радугой он дышит,                   </a:t>
            </a:r>
          </a:p>
          <a:p>
            <a:pPr algn="ctr"/>
            <a:r>
              <a:rPr lang="ru-RU" sz="3600" dirty="0"/>
              <a:t>И на нем компьютер пишет                 </a:t>
            </a:r>
          </a:p>
          <a:p>
            <a:pPr algn="ctr"/>
            <a:r>
              <a:rPr lang="ru-RU" sz="3600" dirty="0"/>
              <a:t>И рисует без запинки                            </a:t>
            </a:r>
          </a:p>
          <a:p>
            <a:pPr algn="ctr"/>
            <a:r>
              <a:rPr lang="ru-RU" sz="3600" dirty="0"/>
              <a:t>Всевозможные картинки.                     </a:t>
            </a:r>
          </a:p>
          <a:p>
            <a:pPr algn="ctr"/>
            <a:r>
              <a:rPr lang="ru-RU" sz="3600" dirty="0"/>
              <a:t>Наверху машины всей                          </a:t>
            </a:r>
          </a:p>
          <a:p>
            <a:pPr algn="ctr"/>
            <a:r>
              <a:rPr lang="ru-RU" sz="3600" dirty="0"/>
              <a:t>Размещается ...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00100" y="428604"/>
            <a:ext cx="242889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Вопрос №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82" name="Group 2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286182"/>
              </p:ext>
            </p:extLst>
          </p:nvPr>
        </p:nvGraphicFramePr>
        <p:xfrm>
          <a:off x="468313" y="549275"/>
          <a:ext cx="7935912" cy="6222684"/>
        </p:xfrm>
        <a:graphic>
          <a:graphicData uri="http://schemas.openxmlformats.org/drawingml/2006/table">
            <a:tbl>
              <a:tblPr/>
              <a:tblGrid>
                <a:gridCol w="2460613"/>
                <a:gridCol w="1190637"/>
                <a:gridCol w="1428750"/>
                <a:gridCol w="1427162"/>
                <a:gridCol w="1428750"/>
              </a:tblGrid>
              <a:tr h="8191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Компьютерный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слэнг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hlinkClick r:id="rId2" action="ppaction://hlinksldjump"/>
                        </a:rPr>
                        <a:t>1</a:t>
                      </a:r>
                      <a:endParaRPr kumimoji="0" lang="ru-RU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hlinkClick r:id="rId3" action="ppaction://hlinksldjump"/>
                        </a:rPr>
                        <a:t>2</a:t>
                      </a: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hlinkClick r:id="rId4" action="ppaction://hlinksldjump"/>
                        </a:rPr>
                        <a:t>3</a:t>
                      </a: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hlinkClick r:id="rId5" action="ppaction://hlinksldjump"/>
                        </a:rPr>
                        <a:t>4</a:t>
                      </a: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953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hlinkClick r:id="rId6" action="ppaction://hlinksldjump"/>
                        </a:rPr>
                        <a:t>5</a:t>
                      </a: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hlinkClick r:id="rId7" action="ppaction://hlinksldjump"/>
                        </a:rPr>
                        <a:t>6</a:t>
                      </a:r>
                      <a:endParaRPr kumimoji="0" lang="ru-RU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hlinkClick r:id="rId8" action="ppaction://hlinksldjump"/>
                        </a:rPr>
                        <a:t>7</a:t>
                      </a:r>
                      <a:endParaRPr kumimoji="0" lang="ru-RU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hlinkClick r:id="rId9" action="ppaction://hlinksldjump"/>
                        </a:rPr>
                        <a:t>8</a:t>
                      </a:r>
                      <a:endParaRPr kumimoji="0" lang="ru-RU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651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Носители информации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hlinkClick r:id="rId10" action="ppaction://hlinksldjump"/>
                        </a:rPr>
                        <a:t>1</a:t>
                      </a:r>
                      <a:endParaRPr kumimoji="0" lang="ru-RU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hlinkClick r:id="rId11" action="ppaction://hlinksldjump"/>
                        </a:rPr>
                        <a:t>2</a:t>
                      </a:r>
                      <a:endParaRPr kumimoji="0" lang="ru-RU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hlinkClick r:id="rId12" action="ppaction://hlinksldjump"/>
                        </a:rPr>
                        <a:t>3</a:t>
                      </a: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hlinkClick r:id="rId13" action="ppaction://hlinksldjump"/>
                        </a:rPr>
                        <a:t>4</a:t>
                      </a: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683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hlinkClick r:id="rId14" action="ppaction://hlinksldjump"/>
                        </a:rPr>
                        <a:t>5</a:t>
                      </a: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hlinkClick r:id="rId15" action="ppaction://hlinksldjump"/>
                        </a:rPr>
                        <a:t>6</a:t>
                      </a:r>
                      <a:endParaRPr kumimoji="0" lang="ru-RU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hlinkClick r:id="rId16" action="ppaction://hlinksldjump"/>
                        </a:rPr>
                        <a:t>7</a:t>
                      </a:r>
                      <a:endParaRPr kumimoji="0" lang="ru-RU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hlinkClick r:id="rId17" action="ppaction://hlinksldjump"/>
                        </a:rPr>
                        <a:t>8</a:t>
                      </a:r>
                      <a:endParaRPr kumimoji="0" lang="ru-RU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1068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Устройства компьютера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hlinkClick r:id="rId18" action="ppaction://hlinksldjump"/>
                        </a:rPr>
                        <a:t>1</a:t>
                      </a:r>
                      <a:endParaRPr kumimoji="0" lang="ru-RU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hlinkClick r:id="rId19" action="ppaction://hlinksldjump"/>
                        </a:rPr>
                        <a:t>2</a:t>
                      </a: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hlinkClick r:id="rId20" action="ppaction://hlinksldjump"/>
                        </a:rPr>
                        <a:t>3</a:t>
                      </a: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hlinkClick r:id="rId21" action="ppaction://hlinksldjump"/>
                        </a:rPr>
                        <a:t>4</a:t>
                      </a:r>
                      <a:endParaRPr kumimoji="0" lang="ru-RU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68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Times New Roman" pitchFamily="18" charset="0"/>
                        </a:rPr>
                        <a:t>Информация и её свойства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hlinkClick r:id="rId22" action="ppaction://hlinksldjump"/>
                        </a:rPr>
                        <a:t>1</a:t>
                      </a:r>
                      <a:endParaRPr kumimoji="0" lang="ru-RU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hlinkClick r:id="rId23" action="ppaction://hlinksldjump"/>
                        </a:rPr>
                        <a:t>2</a:t>
                      </a: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hlinkClick r:id="rId24" action="ppaction://hlinksldjump"/>
                        </a:rPr>
                        <a:t>3</a:t>
                      </a: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hlinkClick r:id="rId25" action="ppaction://hlinksldjump"/>
                        </a:rPr>
                        <a:t>4</a:t>
                      </a:r>
                      <a:endParaRPr kumimoji="0" lang="ru-RU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86116" y="0"/>
            <a:ext cx="235745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Список Вопросов</a:t>
            </a:r>
          </a:p>
        </p:txBody>
      </p:sp>
      <p:sp>
        <p:nvSpPr>
          <p:cNvPr id="12333" name="AutoShape 295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2813" y="6165850"/>
            <a:ext cx="611187" cy="6921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2 тур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Box 3"/>
          <p:cNvSpPr txBox="1">
            <a:spLocks noChangeArrowheads="1"/>
          </p:cNvSpPr>
          <p:nvPr/>
        </p:nvSpPr>
        <p:spPr bwMode="auto">
          <a:xfrm>
            <a:off x="2268538" y="1916113"/>
            <a:ext cx="5472112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ru-RU" sz="6600" dirty="0" smtClean="0"/>
              <a:t>Дисплей</a:t>
            </a:r>
            <a:endParaRPr lang="ru-RU" dirty="0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5143504" y="5715016"/>
            <a:ext cx="34290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2" action="ppaction://hlinksldjump"/>
              </a:rPr>
              <a:t>К ВОПРОСАМ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Box 3"/>
          <p:cNvSpPr txBox="1">
            <a:spLocks noChangeArrowheads="1"/>
          </p:cNvSpPr>
          <p:nvPr/>
        </p:nvSpPr>
        <p:spPr bwMode="auto">
          <a:xfrm>
            <a:off x="1259632" y="1052736"/>
            <a:ext cx="7250133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dirty="0"/>
              <a:t>Нет, она – не пианино, только клавиш в ней – не счесть!</a:t>
            </a:r>
          </a:p>
          <a:p>
            <a:pPr algn="ctr"/>
            <a:r>
              <a:rPr lang="ru-RU" sz="4000" dirty="0"/>
              <a:t>Алфавита там картина, знаки, цифры тоже есть.</a:t>
            </a:r>
          </a:p>
          <a:p>
            <a:pPr algn="ctr"/>
            <a:r>
              <a:rPr lang="ru-RU" sz="4000" dirty="0"/>
              <a:t>Очень тонкая натура. Имя ей ...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0100" y="428604"/>
            <a:ext cx="242889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Вопрос № </a:t>
            </a:r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643042" y="5500702"/>
            <a:ext cx="5786478" cy="400110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/>
              </a:rPr>
              <a:t>Правильный ответ</a:t>
            </a: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/>
              </a:rPr>
              <a:t>/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Box 3"/>
          <p:cNvSpPr txBox="1">
            <a:spLocks noChangeArrowheads="1"/>
          </p:cNvSpPr>
          <p:nvPr/>
        </p:nvSpPr>
        <p:spPr bwMode="auto">
          <a:xfrm>
            <a:off x="827088" y="1916113"/>
            <a:ext cx="78882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dirty="0" smtClean="0"/>
              <a:t>Клавиатура </a:t>
            </a:r>
            <a:endParaRPr lang="ru-RU" sz="6000" dirty="0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5143504" y="5715016"/>
            <a:ext cx="34290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2" action="ppaction://hlinksldjump"/>
              </a:rPr>
              <a:t>К ВОПРОСАМ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428604"/>
            <a:ext cx="242889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Вопрос № 4</a:t>
            </a: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1643042" y="5500702"/>
            <a:ext cx="5786478" cy="400110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/>
              </a:rPr>
              <a:t>Правильный ответ</a:t>
            </a: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/>
              </a:rPr>
              <a:t>/</a:t>
            </a:r>
            <a:endParaRPr lang="ru-RU" sz="2000" dirty="0"/>
          </a:p>
        </p:txBody>
      </p:sp>
      <p:sp>
        <p:nvSpPr>
          <p:cNvPr id="52228" name="TextBox 6"/>
          <p:cNvSpPr txBox="1">
            <a:spLocks noChangeArrowheads="1"/>
          </p:cNvSpPr>
          <p:nvPr/>
        </p:nvSpPr>
        <p:spPr bwMode="auto">
          <a:xfrm>
            <a:off x="571500" y="1000125"/>
            <a:ext cx="7961313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dirty="0"/>
              <a:t>С виду он – высотный дом – </a:t>
            </a:r>
          </a:p>
          <a:p>
            <a:pPr algn="ctr"/>
            <a:r>
              <a:rPr lang="ru-RU" sz="4400" dirty="0"/>
              <a:t>Весь компьютер собран в нём!</a:t>
            </a:r>
          </a:p>
          <a:p>
            <a:pPr algn="ctr"/>
            <a:r>
              <a:rPr lang="ru-RU" sz="4400" dirty="0"/>
              <a:t>Горделив, солиден, строг</a:t>
            </a:r>
          </a:p>
          <a:p>
            <a:pPr algn="ctr"/>
            <a:r>
              <a:rPr lang="ru-RU" sz="4400" dirty="0"/>
              <a:t>Господин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5143504" y="5715016"/>
            <a:ext cx="34290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2" action="ppaction://hlinksldjump"/>
              </a:rPr>
              <a:t>К ВОПРОСАМ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3251" name="TextBox 4"/>
          <p:cNvSpPr txBox="1">
            <a:spLocks noChangeArrowheads="1"/>
          </p:cNvSpPr>
          <p:nvPr/>
        </p:nvSpPr>
        <p:spPr bwMode="auto">
          <a:xfrm>
            <a:off x="2916238" y="1484313"/>
            <a:ext cx="46799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dirty="0" smtClean="0"/>
              <a:t>Системный блок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1643042" y="5500702"/>
            <a:ext cx="5786478" cy="400110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/>
              </a:rPr>
              <a:t>Правильный ответ</a:t>
            </a: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/>
              </a:rPr>
              <a:t>/</a:t>
            </a:r>
            <a:endParaRPr lang="ru-RU" sz="2000" dirty="0"/>
          </a:p>
        </p:txBody>
      </p:sp>
      <p:sp>
        <p:nvSpPr>
          <p:cNvPr id="54275" name="TextBox 6"/>
          <p:cNvSpPr txBox="1">
            <a:spLocks noChangeArrowheads="1"/>
          </p:cNvSpPr>
          <p:nvPr/>
        </p:nvSpPr>
        <p:spPr bwMode="auto">
          <a:xfrm>
            <a:off x="428625" y="928688"/>
            <a:ext cx="8247063" cy="44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7200"/>
              <a:t>В каком виде информацию получает компьютер</a:t>
            </a:r>
            <a:r>
              <a:rPr lang="ru-RU"/>
              <a:t> </a:t>
            </a:r>
            <a:r>
              <a:rPr lang="ru-RU" sz="7200"/>
              <a:t>?</a:t>
            </a:r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000100" y="428604"/>
            <a:ext cx="242889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Вопрос №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Box 3"/>
          <p:cNvSpPr txBox="1">
            <a:spLocks noChangeArrowheads="1"/>
          </p:cNvSpPr>
          <p:nvPr/>
        </p:nvSpPr>
        <p:spPr bwMode="auto">
          <a:xfrm>
            <a:off x="250825" y="1700213"/>
            <a:ext cx="84613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u="sng"/>
              <a:t>в виде электрических сигналов</a:t>
            </a:r>
            <a:r>
              <a:rPr lang="ru-RU"/>
              <a:t> </a:t>
            </a:r>
          </a:p>
        </p:txBody>
      </p:sp>
      <p:sp>
        <p:nvSpPr>
          <p:cNvPr id="7" name="TextBox 6">
            <a:hlinkClick r:id="rId2" action="ppaction://hlinksldjump"/>
          </p:cNvPr>
          <p:cNvSpPr txBox="1"/>
          <p:nvPr/>
        </p:nvSpPr>
        <p:spPr>
          <a:xfrm>
            <a:off x="5143504" y="5715016"/>
            <a:ext cx="34290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2" action="ppaction://hlinksldjump"/>
              </a:rPr>
              <a:t>К ВОПРОСАМ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1643042" y="5500702"/>
            <a:ext cx="5786478" cy="400110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/>
              </a:rPr>
              <a:t>Правильный ответ</a:t>
            </a: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/>
              </a:rPr>
              <a:t>/</a:t>
            </a:r>
            <a:endParaRPr lang="ru-RU" sz="2000" dirty="0"/>
          </a:p>
        </p:txBody>
      </p:sp>
      <p:sp>
        <p:nvSpPr>
          <p:cNvPr id="56323" name="TextBox 6"/>
          <p:cNvSpPr txBox="1">
            <a:spLocks noChangeArrowheads="1"/>
          </p:cNvSpPr>
          <p:nvPr/>
        </p:nvSpPr>
        <p:spPr bwMode="auto">
          <a:xfrm>
            <a:off x="571500" y="928688"/>
            <a:ext cx="85725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/>
              <a:t>Что является каналом передачи информации между двумя людьми, которые разговаривают 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00100" y="428604"/>
            <a:ext cx="242889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Вопрос №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Box 3"/>
          <p:cNvSpPr txBox="1">
            <a:spLocks noChangeArrowheads="1"/>
          </p:cNvSpPr>
          <p:nvPr/>
        </p:nvSpPr>
        <p:spPr bwMode="auto">
          <a:xfrm>
            <a:off x="971550" y="1916113"/>
            <a:ext cx="7777163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ru-RU" sz="6600"/>
              <a:t>звуковые волны</a:t>
            </a:r>
            <a:r>
              <a:rPr lang="ru-RU"/>
              <a:t> </a:t>
            </a: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5143504" y="5715016"/>
            <a:ext cx="34290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2" action="ppaction://hlinksldjump"/>
              </a:rPr>
              <a:t>К ВОПРОСАМ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Box 3"/>
          <p:cNvSpPr txBox="1">
            <a:spLocks noChangeArrowheads="1"/>
          </p:cNvSpPr>
          <p:nvPr/>
        </p:nvSpPr>
        <p:spPr bwMode="auto">
          <a:xfrm>
            <a:off x="428625" y="1000125"/>
            <a:ext cx="8464550" cy="411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600"/>
              <a:t>Самый распространенный способ обработки информации</a:t>
            </a:r>
            <a:r>
              <a:rPr lang="ru-RU"/>
              <a:t> </a:t>
            </a:r>
            <a:r>
              <a:rPr lang="ru-RU" sz="6600"/>
              <a:t>?</a:t>
            </a: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000100" y="428604"/>
            <a:ext cx="242889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Вопрос № </a:t>
            </a:r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643042" y="5500702"/>
            <a:ext cx="5786478" cy="400110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/>
              </a:rPr>
              <a:t>Правильный ответ</a:t>
            </a: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/>
              </a:rPr>
              <a:t>/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428604"/>
            <a:ext cx="242889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Вопрос № 1</a:t>
            </a:r>
          </a:p>
        </p:txBody>
      </p:sp>
      <p:sp>
        <p:nvSpPr>
          <p:cNvPr id="13315" name="TextBox 5"/>
          <p:cNvSpPr txBox="1">
            <a:spLocks noChangeArrowheads="1"/>
          </p:cNvSpPr>
          <p:nvPr/>
        </p:nvSpPr>
        <p:spPr bwMode="auto">
          <a:xfrm>
            <a:off x="214313" y="1214438"/>
            <a:ext cx="875030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ru-RU" sz="8800"/>
              <a:t>Пользователь ПК </a:t>
            </a:r>
            <a:r>
              <a:rPr lang="ru-RU" sz="8800">
                <a:latin typeface="Lucida Sans Unicode" pitchFamily="34" charset="0"/>
              </a:rPr>
              <a:t>?</a:t>
            </a:r>
            <a:r>
              <a:rPr lang="ru-RU" sz="4400">
                <a:latin typeface="Lucida Sans Unicode" pitchFamily="34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43042" y="5500702"/>
            <a:ext cx="5786478" cy="400110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/>
              </a:rPr>
              <a:t>Правильный ответ</a:t>
            </a: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/>
              </a:rPr>
              <a:t>/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Box 3"/>
          <p:cNvSpPr txBox="1">
            <a:spLocks noChangeArrowheads="1"/>
          </p:cNvSpPr>
          <p:nvPr/>
        </p:nvSpPr>
        <p:spPr bwMode="auto">
          <a:xfrm>
            <a:off x="827088" y="1916113"/>
            <a:ext cx="7888287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600"/>
              <a:t>в уме</a:t>
            </a:r>
            <a:r>
              <a:rPr lang="ru-RU" sz="6000"/>
              <a:t> </a:t>
            </a: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5143504" y="5715016"/>
            <a:ext cx="34290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2" action="ppaction://hlinksldjump"/>
              </a:rPr>
              <a:t>К ВОПРОСАМ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428604"/>
            <a:ext cx="242889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Вопрос № 4</a:t>
            </a: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1643042" y="5500702"/>
            <a:ext cx="5786478" cy="400110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/>
              </a:rPr>
              <a:t>Правильный ответ</a:t>
            </a: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/>
              </a:rPr>
              <a:t>/</a:t>
            </a:r>
            <a:endParaRPr lang="ru-RU" sz="2000" dirty="0"/>
          </a:p>
        </p:txBody>
      </p:sp>
      <p:sp>
        <p:nvSpPr>
          <p:cNvPr id="60420" name="TextBox 6"/>
          <p:cNvSpPr txBox="1">
            <a:spLocks noChangeArrowheads="1"/>
          </p:cNvSpPr>
          <p:nvPr/>
        </p:nvSpPr>
        <p:spPr bwMode="auto">
          <a:xfrm>
            <a:off x="571500" y="1000125"/>
            <a:ext cx="7961313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/>
              <a:t>Информация, которую мы получаем кончиками пальцев, кожей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5143504" y="5715016"/>
            <a:ext cx="34290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2" action="ppaction://hlinksldjump"/>
              </a:rPr>
              <a:t>К ВОПРОСАМ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1443" name="TextBox 4"/>
          <p:cNvSpPr txBox="1">
            <a:spLocks noChangeArrowheads="1"/>
          </p:cNvSpPr>
          <p:nvPr/>
        </p:nvSpPr>
        <p:spPr bwMode="auto">
          <a:xfrm>
            <a:off x="2916238" y="1484313"/>
            <a:ext cx="5400675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7200"/>
              <a:t>тактильная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26784" y="3068960"/>
            <a:ext cx="8201028" cy="969959"/>
          </a:xfrm>
          <a:effectLst>
            <a:outerShdw blurRad="520700" dir="5400000" algn="ctr" rotWithShape="0">
              <a:schemeClr val="bg1"/>
            </a:outerShdw>
          </a:effectLst>
        </p:spPr>
        <p:txBody>
          <a:bodyPr rtlCol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defTabSz="914363" eaLnBrk="1" fontAlgn="auto" hangingPunct="1">
              <a:spcAft>
                <a:spcPts val="0"/>
              </a:spcAft>
              <a:defRPr/>
            </a:pPr>
            <a:r>
              <a:rPr lang="ru-RU" sz="16600" b="1" kern="1200" spc="-15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ea typeface="+mn-ea"/>
              </a:rPr>
              <a:t>2 тур </a:t>
            </a:r>
            <a:br>
              <a:rPr lang="ru-RU" sz="16600" b="1" kern="1200" spc="-15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ea typeface="+mn-ea"/>
              </a:rPr>
            </a:br>
            <a:endParaRPr lang="ru-RU" sz="16600" b="1" kern="1200" spc="-15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ea typeface="+mn-ea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9"/>
            <a:ext cx="2129527" cy="3168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538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606880"/>
              </p:ext>
            </p:extLst>
          </p:nvPr>
        </p:nvGraphicFramePr>
        <p:xfrm>
          <a:off x="468313" y="549275"/>
          <a:ext cx="7935912" cy="3279776"/>
        </p:xfrm>
        <a:graphic>
          <a:graphicData uri="http://schemas.openxmlformats.org/drawingml/2006/table">
            <a:tbl>
              <a:tblPr/>
              <a:tblGrid>
                <a:gridCol w="2232025"/>
                <a:gridCol w="1419225"/>
                <a:gridCol w="1428750"/>
                <a:gridCol w="1427162"/>
                <a:gridCol w="1428750"/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Попробуй прочитай (анаграмма)</a:t>
                      </a: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hlinkClick r:id="rId2" action="ppaction://hlinksldjump"/>
                        </a:rPr>
                        <a:t>1</a:t>
                      </a: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hlinkClick r:id="rId3" action="ppaction://hlinksldjump"/>
                        </a:rPr>
                        <a:t>2</a:t>
                      </a: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hlinkClick r:id="rId4" action="ppaction://hlinksldjump"/>
                        </a:rPr>
                        <a:t>3</a:t>
                      </a: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hlinkClick r:id="rId5" action="ppaction://hlinksldjump"/>
                        </a:rPr>
                        <a:t>4</a:t>
                      </a: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68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Логика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hlinkClick r:id="rId6" action="ppaction://hlinksldjump"/>
                        </a:rPr>
                        <a:t>1</a:t>
                      </a: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hlinkClick r:id="rId7" action="ppaction://hlinksldjump"/>
                        </a:rPr>
                        <a:t>2</a:t>
                      </a: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hlinkClick r:id="rId8" action="ppaction://hlinksldjump"/>
                        </a:rPr>
                        <a:t>3</a:t>
                      </a: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hlinkClick r:id="rId9" action="ppaction://hlinksldjump"/>
                        </a:rPr>
                        <a:t>4</a:t>
                      </a: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68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Опознай пословицу</a:t>
                      </a: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Lucida Sans Unicode" pitchFamily="34" charset="0"/>
                          <a:hlinkClick r:id="rId10" action="ppaction://hlinksldjump"/>
                        </a:rPr>
                        <a:t>1</a:t>
                      </a:r>
                      <a:endParaRPr kumimoji="0" lang="ru-RU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hlinkClick r:id="rId11" action="ppaction://hlinksldjump"/>
                        </a:rPr>
                        <a:t>2</a:t>
                      </a: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hlinkClick r:id="rId12" action="ppaction://hlinksldjump"/>
                        </a:rPr>
                        <a:t>3</a:t>
                      </a: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hlinkClick r:id="rId13" action="ppaction://hlinksldjump"/>
                        </a:rPr>
                        <a:t>4</a:t>
                      </a:r>
                      <a:endParaRPr kumimoji="0" lang="ru-RU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86116" y="0"/>
            <a:ext cx="235745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Список Вопросов</a:t>
            </a:r>
          </a:p>
        </p:txBody>
      </p:sp>
      <p:sp>
        <p:nvSpPr>
          <p:cNvPr id="4" name="TextBox 3">
            <a:hlinkClick r:id="rId14" action="ppaction://hlinksldjump"/>
          </p:cNvPr>
          <p:cNvSpPr txBox="1"/>
          <p:nvPr/>
        </p:nvSpPr>
        <p:spPr>
          <a:xfrm>
            <a:off x="5032379" y="6078554"/>
            <a:ext cx="3429024" cy="369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14" action="ppaction://hlinksldjump"/>
              </a:rPr>
              <a:t>ПОДВЕДЕНИЕ    ИТОГОВ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олилиния 31"/>
          <p:cNvSpPr/>
          <p:nvPr/>
        </p:nvSpPr>
        <p:spPr>
          <a:xfrm rot="10800000">
            <a:off x="342870" y="526722"/>
            <a:ext cx="8572560" cy="616238"/>
          </a:xfrm>
          <a:custGeom>
            <a:avLst/>
            <a:gdLst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0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000364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67767"/>
              <a:gd name="connsiteX1" fmla="*/ 3538099 w 3538099"/>
              <a:gd name="connsiteY1" fmla="*/ 0 h 367767"/>
              <a:gd name="connsiteX2" fmla="*/ 3038001 w 3538099"/>
              <a:gd name="connsiteY2" fmla="*/ 357166 h 367767"/>
              <a:gd name="connsiteX3" fmla="*/ 463243 w 3538099"/>
              <a:gd name="connsiteY3" fmla="*/ 357136 h 367767"/>
              <a:gd name="connsiteX4" fmla="*/ 37637 w 3538099"/>
              <a:gd name="connsiteY4" fmla="*/ 0 h 367767"/>
              <a:gd name="connsiteX0" fmla="*/ 37637 w 3538099"/>
              <a:gd name="connsiteY0" fmla="*/ 0 h 367767"/>
              <a:gd name="connsiteX1" fmla="*/ 3538099 w 3538099"/>
              <a:gd name="connsiteY1" fmla="*/ 0 h 367767"/>
              <a:gd name="connsiteX2" fmla="*/ 3038001 w 3538099"/>
              <a:gd name="connsiteY2" fmla="*/ 357166 h 367767"/>
              <a:gd name="connsiteX3" fmla="*/ 463243 w 3538099"/>
              <a:gd name="connsiteY3" fmla="*/ 357136 h 367767"/>
              <a:gd name="connsiteX4" fmla="*/ 37637 w 3538099"/>
              <a:gd name="connsiteY4" fmla="*/ 0 h 367767"/>
              <a:gd name="connsiteX0" fmla="*/ 37637 w 3538099"/>
              <a:gd name="connsiteY0" fmla="*/ 0 h 385637"/>
              <a:gd name="connsiteX1" fmla="*/ 3538099 w 3538099"/>
              <a:gd name="connsiteY1" fmla="*/ 0 h 385637"/>
              <a:gd name="connsiteX2" fmla="*/ 3038001 w 3538099"/>
              <a:gd name="connsiteY2" fmla="*/ 357166 h 385637"/>
              <a:gd name="connsiteX3" fmla="*/ 463243 w 3538099"/>
              <a:gd name="connsiteY3" fmla="*/ 357136 h 385637"/>
              <a:gd name="connsiteX4" fmla="*/ 37637 w 3538099"/>
              <a:gd name="connsiteY4" fmla="*/ 0 h 385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8099" h="385637">
                <a:moveTo>
                  <a:pt x="37637" y="0"/>
                </a:moveTo>
                <a:lnTo>
                  <a:pt x="3538099" y="0"/>
                </a:lnTo>
                <a:cubicBezTo>
                  <a:pt x="3493553" y="385637"/>
                  <a:pt x="3534600" y="357628"/>
                  <a:pt x="3038001" y="357166"/>
                </a:cubicBezTo>
                <a:lnTo>
                  <a:pt x="463243" y="357136"/>
                </a:lnTo>
                <a:cubicBezTo>
                  <a:pt x="0" y="356300"/>
                  <a:pt x="66929" y="324213"/>
                  <a:pt x="37637" y="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428596" y="1214422"/>
            <a:ext cx="8429684" cy="514353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dirty="0" err="1"/>
              <a:t>Едови</a:t>
            </a:r>
            <a:endParaRPr lang="ru-RU" sz="8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928794" y="3929066"/>
            <a:ext cx="5072098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Видео</a:t>
            </a:r>
          </a:p>
        </p:txBody>
      </p:sp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5143504" y="5715016"/>
            <a:ext cx="34290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3" action="ppaction://hlinksldjump"/>
              </a:rPr>
              <a:t>К ВОПРОСАМ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олилиния 31"/>
          <p:cNvSpPr/>
          <p:nvPr/>
        </p:nvSpPr>
        <p:spPr>
          <a:xfrm rot="10800000">
            <a:off x="342870" y="526722"/>
            <a:ext cx="8572560" cy="616238"/>
          </a:xfrm>
          <a:custGeom>
            <a:avLst/>
            <a:gdLst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0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000364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67767"/>
              <a:gd name="connsiteX1" fmla="*/ 3538099 w 3538099"/>
              <a:gd name="connsiteY1" fmla="*/ 0 h 367767"/>
              <a:gd name="connsiteX2" fmla="*/ 3038001 w 3538099"/>
              <a:gd name="connsiteY2" fmla="*/ 357166 h 367767"/>
              <a:gd name="connsiteX3" fmla="*/ 463243 w 3538099"/>
              <a:gd name="connsiteY3" fmla="*/ 357136 h 367767"/>
              <a:gd name="connsiteX4" fmla="*/ 37637 w 3538099"/>
              <a:gd name="connsiteY4" fmla="*/ 0 h 367767"/>
              <a:gd name="connsiteX0" fmla="*/ 37637 w 3538099"/>
              <a:gd name="connsiteY0" fmla="*/ 0 h 367767"/>
              <a:gd name="connsiteX1" fmla="*/ 3538099 w 3538099"/>
              <a:gd name="connsiteY1" fmla="*/ 0 h 367767"/>
              <a:gd name="connsiteX2" fmla="*/ 3038001 w 3538099"/>
              <a:gd name="connsiteY2" fmla="*/ 357166 h 367767"/>
              <a:gd name="connsiteX3" fmla="*/ 463243 w 3538099"/>
              <a:gd name="connsiteY3" fmla="*/ 357136 h 367767"/>
              <a:gd name="connsiteX4" fmla="*/ 37637 w 3538099"/>
              <a:gd name="connsiteY4" fmla="*/ 0 h 367767"/>
              <a:gd name="connsiteX0" fmla="*/ 37637 w 3538099"/>
              <a:gd name="connsiteY0" fmla="*/ 0 h 385637"/>
              <a:gd name="connsiteX1" fmla="*/ 3538099 w 3538099"/>
              <a:gd name="connsiteY1" fmla="*/ 0 h 385637"/>
              <a:gd name="connsiteX2" fmla="*/ 3038001 w 3538099"/>
              <a:gd name="connsiteY2" fmla="*/ 357166 h 385637"/>
              <a:gd name="connsiteX3" fmla="*/ 463243 w 3538099"/>
              <a:gd name="connsiteY3" fmla="*/ 357136 h 385637"/>
              <a:gd name="connsiteX4" fmla="*/ 37637 w 3538099"/>
              <a:gd name="connsiteY4" fmla="*/ 0 h 385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8099" h="385637">
                <a:moveTo>
                  <a:pt x="37637" y="0"/>
                </a:moveTo>
                <a:lnTo>
                  <a:pt x="3538099" y="0"/>
                </a:lnTo>
                <a:cubicBezTo>
                  <a:pt x="3493553" y="385637"/>
                  <a:pt x="3534600" y="357628"/>
                  <a:pt x="3038001" y="357166"/>
                </a:cubicBezTo>
                <a:lnTo>
                  <a:pt x="463243" y="357136"/>
                </a:lnTo>
                <a:cubicBezTo>
                  <a:pt x="0" y="356300"/>
                  <a:pt x="66929" y="324213"/>
                  <a:pt x="37637" y="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428596" y="1237792"/>
            <a:ext cx="8429684" cy="514353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dirty="0" err="1"/>
              <a:t>Фигарак</a:t>
            </a:r>
            <a:endParaRPr lang="ru-RU" sz="8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928794" y="3929066"/>
            <a:ext cx="5072098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Графика</a:t>
            </a:r>
          </a:p>
        </p:txBody>
      </p:sp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5143504" y="5715016"/>
            <a:ext cx="34290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3" action="ppaction://hlinksldjump"/>
              </a:rPr>
              <a:t>К ВОПРОСАМ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олилиния 31"/>
          <p:cNvSpPr/>
          <p:nvPr/>
        </p:nvSpPr>
        <p:spPr>
          <a:xfrm rot="10800000">
            <a:off x="342870" y="526722"/>
            <a:ext cx="8572560" cy="616238"/>
          </a:xfrm>
          <a:custGeom>
            <a:avLst/>
            <a:gdLst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0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000364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67767"/>
              <a:gd name="connsiteX1" fmla="*/ 3538099 w 3538099"/>
              <a:gd name="connsiteY1" fmla="*/ 0 h 367767"/>
              <a:gd name="connsiteX2" fmla="*/ 3038001 w 3538099"/>
              <a:gd name="connsiteY2" fmla="*/ 357166 h 367767"/>
              <a:gd name="connsiteX3" fmla="*/ 463243 w 3538099"/>
              <a:gd name="connsiteY3" fmla="*/ 357136 h 367767"/>
              <a:gd name="connsiteX4" fmla="*/ 37637 w 3538099"/>
              <a:gd name="connsiteY4" fmla="*/ 0 h 367767"/>
              <a:gd name="connsiteX0" fmla="*/ 37637 w 3538099"/>
              <a:gd name="connsiteY0" fmla="*/ 0 h 367767"/>
              <a:gd name="connsiteX1" fmla="*/ 3538099 w 3538099"/>
              <a:gd name="connsiteY1" fmla="*/ 0 h 367767"/>
              <a:gd name="connsiteX2" fmla="*/ 3038001 w 3538099"/>
              <a:gd name="connsiteY2" fmla="*/ 357166 h 367767"/>
              <a:gd name="connsiteX3" fmla="*/ 463243 w 3538099"/>
              <a:gd name="connsiteY3" fmla="*/ 357136 h 367767"/>
              <a:gd name="connsiteX4" fmla="*/ 37637 w 3538099"/>
              <a:gd name="connsiteY4" fmla="*/ 0 h 367767"/>
              <a:gd name="connsiteX0" fmla="*/ 37637 w 3538099"/>
              <a:gd name="connsiteY0" fmla="*/ 0 h 385637"/>
              <a:gd name="connsiteX1" fmla="*/ 3538099 w 3538099"/>
              <a:gd name="connsiteY1" fmla="*/ 0 h 385637"/>
              <a:gd name="connsiteX2" fmla="*/ 3038001 w 3538099"/>
              <a:gd name="connsiteY2" fmla="*/ 357166 h 385637"/>
              <a:gd name="connsiteX3" fmla="*/ 463243 w 3538099"/>
              <a:gd name="connsiteY3" fmla="*/ 357136 h 385637"/>
              <a:gd name="connsiteX4" fmla="*/ 37637 w 3538099"/>
              <a:gd name="connsiteY4" fmla="*/ 0 h 385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8099" h="385637">
                <a:moveTo>
                  <a:pt x="37637" y="0"/>
                </a:moveTo>
                <a:lnTo>
                  <a:pt x="3538099" y="0"/>
                </a:lnTo>
                <a:cubicBezTo>
                  <a:pt x="3493553" y="385637"/>
                  <a:pt x="3534600" y="357628"/>
                  <a:pt x="3038001" y="357166"/>
                </a:cubicBezTo>
                <a:lnTo>
                  <a:pt x="463243" y="357136"/>
                </a:lnTo>
                <a:cubicBezTo>
                  <a:pt x="0" y="356300"/>
                  <a:pt x="66929" y="324213"/>
                  <a:pt x="37637" y="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428596" y="1214422"/>
            <a:ext cx="8429684" cy="514353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dirty="0" err="1"/>
              <a:t>Рокурс</a:t>
            </a:r>
            <a:endParaRPr lang="ru-RU" sz="8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928794" y="3929066"/>
            <a:ext cx="5072098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Курсор</a:t>
            </a:r>
          </a:p>
        </p:txBody>
      </p:sp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5143504" y="5715016"/>
            <a:ext cx="34290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3" action="ppaction://hlinksldjump"/>
              </a:rPr>
              <a:t>К ВОПРОСАМ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олилиния 31"/>
          <p:cNvSpPr/>
          <p:nvPr/>
        </p:nvSpPr>
        <p:spPr>
          <a:xfrm rot="10800000">
            <a:off x="342870" y="526722"/>
            <a:ext cx="8572560" cy="616238"/>
          </a:xfrm>
          <a:custGeom>
            <a:avLst/>
            <a:gdLst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0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000364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67767"/>
              <a:gd name="connsiteX1" fmla="*/ 3538099 w 3538099"/>
              <a:gd name="connsiteY1" fmla="*/ 0 h 367767"/>
              <a:gd name="connsiteX2" fmla="*/ 3038001 w 3538099"/>
              <a:gd name="connsiteY2" fmla="*/ 357166 h 367767"/>
              <a:gd name="connsiteX3" fmla="*/ 463243 w 3538099"/>
              <a:gd name="connsiteY3" fmla="*/ 357136 h 367767"/>
              <a:gd name="connsiteX4" fmla="*/ 37637 w 3538099"/>
              <a:gd name="connsiteY4" fmla="*/ 0 h 367767"/>
              <a:gd name="connsiteX0" fmla="*/ 37637 w 3538099"/>
              <a:gd name="connsiteY0" fmla="*/ 0 h 367767"/>
              <a:gd name="connsiteX1" fmla="*/ 3538099 w 3538099"/>
              <a:gd name="connsiteY1" fmla="*/ 0 h 367767"/>
              <a:gd name="connsiteX2" fmla="*/ 3038001 w 3538099"/>
              <a:gd name="connsiteY2" fmla="*/ 357166 h 367767"/>
              <a:gd name="connsiteX3" fmla="*/ 463243 w 3538099"/>
              <a:gd name="connsiteY3" fmla="*/ 357136 h 367767"/>
              <a:gd name="connsiteX4" fmla="*/ 37637 w 3538099"/>
              <a:gd name="connsiteY4" fmla="*/ 0 h 367767"/>
              <a:gd name="connsiteX0" fmla="*/ 37637 w 3538099"/>
              <a:gd name="connsiteY0" fmla="*/ 0 h 385637"/>
              <a:gd name="connsiteX1" fmla="*/ 3538099 w 3538099"/>
              <a:gd name="connsiteY1" fmla="*/ 0 h 385637"/>
              <a:gd name="connsiteX2" fmla="*/ 3038001 w 3538099"/>
              <a:gd name="connsiteY2" fmla="*/ 357166 h 385637"/>
              <a:gd name="connsiteX3" fmla="*/ 463243 w 3538099"/>
              <a:gd name="connsiteY3" fmla="*/ 357136 h 385637"/>
              <a:gd name="connsiteX4" fmla="*/ 37637 w 3538099"/>
              <a:gd name="connsiteY4" fmla="*/ 0 h 385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8099" h="385637">
                <a:moveTo>
                  <a:pt x="37637" y="0"/>
                </a:moveTo>
                <a:lnTo>
                  <a:pt x="3538099" y="0"/>
                </a:lnTo>
                <a:cubicBezTo>
                  <a:pt x="3493553" y="385637"/>
                  <a:pt x="3534600" y="357628"/>
                  <a:pt x="3038001" y="357166"/>
                </a:cubicBezTo>
                <a:lnTo>
                  <a:pt x="463243" y="357136"/>
                </a:lnTo>
                <a:cubicBezTo>
                  <a:pt x="0" y="356300"/>
                  <a:pt x="66929" y="324213"/>
                  <a:pt x="37637" y="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392083" y="1422384"/>
            <a:ext cx="8429685" cy="51435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dirty="0" err="1"/>
              <a:t>Ментудок</a:t>
            </a:r>
            <a:endParaRPr lang="ru-RU" sz="8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523306" y="3467834"/>
            <a:ext cx="6615116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Документ</a:t>
            </a:r>
          </a:p>
        </p:txBody>
      </p:sp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5105404" y="6007116"/>
            <a:ext cx="34290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3" action="ppaction://hlinksldjump"/>
              </a:rPr>
              <a:t>К ВОПРОСАМ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олилиния 31"/>
          <p:cNvSpPr/>
          <p:nvPr/>
        </p:nvSpPr>
        <p:spPr>
          <a:xfrm rot="10800000">
            <a:off x="342870" y="526722"/>
            <a:ext cx="8572560" cy="616238"/>
          </a:xfrm>
          <a:custGeom>
            <a:avLst/>
            <a:gdLst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0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000364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67767"/>
              <a:gd name="connsiteX1" fmla="*/ 3538099 w 3538099"/>
              <a:gd name="connsiteY1" fmla="*/ 0 h 367767"/>
              <a:gd name="connsiteX2" fmla="*/ 3038001 w 3538099"/>
              <a:gd name="connsiteY2" fmla="*/ 357166 h 367767"/>
              <a:gd name="connsiteX3" fmla="*/ 463243 w 3538099"/>
              <a:gd name="connsiteY3" fmla="*/ 357136 h 367767"/>
              <a:gd name="connsiteX4" fmla="*/ 37637 w 3538099"/>
              <a:gd name="connsiteY4" fmla="*/ 0 h 367767"/>
              <a:gd name="connsiteX0" fmla="*/ 37637 w 3538099"/>
              <a:gd name="connsiteY0" fmla="*/ 0 h 367767"/>
              <a:gd name="connsiteX1" fmla="*/ 3538099 w 3538099"/>
              <a:gd name="connsiteY1" fmla="*/ 0 h 367767"/>
              <a:gd name="connsiteX2" fmla="*/ 3038001 w 3538099"/>
              <a:gd name="connsiteY2" fmla="*/ 357166 h 367767"/>
              <a:gd name="connsiteX3" fmla="*/ 463243 w 3538099"/>
              <a:gd name="connsiteY3" fmla="*/ 357136 h 367767"/>
              <a:gd name="connsiteX4" fmla="*/ 37637 w 3538099"/>
              <a:gd name="connsiteY4" fmla="*/ 0 h 367767"/>
              <a:gd name="connsiteX0" fmla="*/ 37637 w 3538099"/>
              <a:gd name="connsiteY0" fmla="*/ 0 h 385637"/>
              <a:gd name="connsiteX1" fmla="*/ 3538099 w 3538099"/>
              <a:gd name="connsiteY1" fmla="*/ 0 h 385637"/>
              <a:gd name="connsiteX2" fmla="*/ 3038001 w 3538099"/>
              <a:gd name="connsiteY2" fmla="*/ 357166 h 385637"/>
              <a:gd name="connsiteX3" fmla="*/ 463243 w 3538099"/>
              <a:gd name="connsiteY3" fmla="*/ 357136 h 385637"/>
              <a:gd name="connsiteX4" fmla="*/ 37637 w 3538099"/>
              <a:gd name="connsiteY4" fmla="*/ 0 h 385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8099" h="385637">
                <a:moveTo>
                  <a:pt x="37637" y="0"/>
                </a:moveTo>
                <a:lnTo>
                  <a:pt x="3538099" y="0"/>
                </a:lnTo>
                <a:cubicBezTo>
                  <a:pt x="3493553" y="385637"/>
                  <a:pt x="3534600" y="357628"/>
                  <a:pt x="3038001" y="357166"/>
                </a:cubicBezTo>
                <a:lnTo>
                  <a:pt x="463243" y="357136"/>
                </a:lnTo>
                <a:cubicBezTo>
                  <a:pt x="0" y="356300"/>
                  <a:pt x="66929" y="324213"/>
                  <a:pt x="37637" y="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7143768" y="428604"/>
            <a:ext cx="1388522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2 тур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428625" y="1214438"/>
            <a:ext cx="8429625" cy="51435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/>
              <a:t>Начинающий пользователь  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2606662" y="3717032"/>
            <a:ext cx="4073552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Чайник</a:t>
            </a:r>
          </a:p>
        </p:txBody>
      </p:sp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5143504" y="5715016"/>
            <a:ext cx="34290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3" action="ppaction://hlinksldjump"/>
              </a:rPr>
              <a:t>К ВОПРОСАМ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5"/>
          <p:cNvSpPr txBox="1">
            <a:spLocks noChangeArrowheads="1"/>
          </p:cNvSpPr>
          <p:nvPr/>
        </p:nvSpPr>
        <p:spPr bwMode="auto">
          <a:xfrm>
            <a:off x="500063" y="428625"/>
            <a:ext cx="5727700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 </a:t>
            </a:r>
            <a:r>
              <a:rPr lang="ru-RU" sz="8000"/>
              <a:t>Юзер</a:t>
            </a:r>
            <a:endParaRPr lang="ru-RU" sz="8000">
              <a:latin typeface="Lucida Sans Unicode" pitchFamily="34" charset="0"/>
            </a:endParaRPr>
          </a:p>
          <a:p>
            <a:endParaRPr lang="ru-RU" sz="6600">
              <a:latin typeface="Lucida Sans Unicode" pitchFamily="34" charset="0"/>
            </a:endParaRPr>
          </a:p>
          <a:p>
            <a:endParaRPr lang="ru-RU">
              <a:latin typeface="Lucida Sans Unicode" pitchFamily="34" charset="0"/>
            </a:endParaRPr>
          </a:p>
          <a:p>
            <a:endParaRPr lang="ru-RU">
              <a:latin typeface="Lucida Sans Unicode" pitchFamily="34" charset="0"/>
            </a:endParaRPr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5143504" y="5715016"/>
            <a:ext cx="34290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2" action="ppaction://hlinksldjump"/>
              </a:rPr>
              <a:t>К ВОПРОСАМ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олилиния 31"/>
          <p:cNvSpPr/>
          <p:nvPr/>
        </p:nvSpPr>
        <p:spPr>
          <a:xfrm rot="10800000">
            <a:off x="342870" y="526722"/>
            <a:ext cx="8572560" cy="616238"/>
          </a:xfrm>
          <a:custGeom>
            <a:avLst/>
            <a:gdLst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0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000364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67767"/>
              <a:gd name="connsiteX1" fmla="*/ 3538099 w 3538099"/>
              <a:gd name="connsiteY1" fmla="*/ 0 h 367767"/>
              <a:gd name="connsiteX2" fmla="*/ 3038001 w 3538099"/>
              <a:gd name="connsiteY2" fmla="*/ 357166 h 367767"/>
              <a:gd name="connsiteX3" fmla="*/ 463243 w 3538099"/>
              <a:gd name="connsiteY3" fmla="*/ 357136 h 367767"/>
              <a:gd name="connsiteX4" fmla="*/ 37637 w 3538099"/>
              <a:gd name="connsiteY4" fmla="*/ 0 h 367767"/>
              <a:gd name="connsiteX0" fmla="*/ 37637 w 3538099"/>
              <a:gd name="connsiteY0" fmla="*/ 0 h 367767"/>
              <a:gd name="connsiteX1" fmla="*/ 3538099 w 3538099"/>
              <a:gd name="connsiteY1" fmla="*/ 0 h 367767"/>
              <a:gd name="connsiteX2" fmla="*/ 3038001 w 3538099"/>
              <a:gd name="connsiteY2" fmla="*/ 357166 h 367767"/>
              <a:gd name="connsiteX3" fmla="*/ 463243 w 3538099"/>
              <a:gd name="connsiteY3" fmla="*/ 357136 h 367767"/>
              <a:gd name="connsiteX4" fmla="*/ 37637 w 3538099"/>
              <a:gd name="connsiteY4" fmla="*/ 0 h 367767"/>
              <a:gd name="connsiteX0" fmla="*/ 37637 w 3538099"/>
              <a:gd name="connsiteY0" fmla="*/ 0 h 385637"/>
              <a:gd name="connsiteX1" fmla="*/ 3538099 w 3538099"/>
              <a:gd name="connsiteY1" fmla="*/ 0 h 385637"/>
              <a:gd name="connsiteX2" fmla="*/ 3038001 w 3538099"/>
              <a:gd name="connsiteY2" fmla="*/ 357166 h 385637"/>
              <a:gd name="connsiteX3" fmla="*/ 463243 w 3538099"/>
              <a:gd name="connsiteY3" fmla="*/ 357136 h 385637"/>
              <a:gd name="connsiteX4" fmla="*/ 37637 w 3538099"/>
              <a:gd name="connsiteY4" fmla="*/ 0 h 385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8099" h="385637">
                <a:moveTo>
                  <a:pt x="37637" y="0"/>
                </a:moveTo>
                <a:lnTo>
                  <a:pt x="3538099" y="0"/>
                </a:lnTo>
                <a:cubicBezTo>
                  <a:pt x="3493553" y="385637"/>
                  <a:pt x="3534600" y="357628"/>
                  <a:pt x="3038001" y="357166"/>
                </a:cubicBezTo>
                <a:lnTo>
                  <a:pt x="463243" y="357136"/>
                </a:lnTo>
                <a:cubicBezTo>
                  <a:pt x="0" y="356300"/>
                  <a:pt x="66929" y="324213"/>
                  <a:pt x="37637" y="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7143768" y="428604"/>
            <a:ext cx="1388522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2 тур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428625" y="1214438"/>
            <a:ext cx="8429625" cy="51435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185346" y="4149080"/>
            <a:ext cx="2916184" cy="110799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Вирус</a:t>
            </a:r>
          </a:p>
        </p:txBody>
      </p:sp>
      <p:sp>
        <p:nvSpPr>
          <p:cNvPr id="69642" name="Прямоугольник 13"/>
          <p:cNvSpPr>
            <a:spLocks noChangeArrowheads="1"/>
          </p:cNvSpPr>
          <p:nvPr/>
        </p:nvSpPr>
        <p:spPr bwMode="auto">
          <a:xfrm>
            <a:off x="725488" y="1412875"/>
            <a:ext cx="8189912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alibri" pitchFamily="34" charset="0"/>
              </a:rPr>
              <a:t>Специальная программа, выполняющая нежелательные для пользователя действия на компьютере </a:t>
            </a:r>
          </a:p>
        </p:txBody>
      </p:sp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5143504" y="5715016"/>
            <a:ext cx="34290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3" action="ppaction://hlinksldjump"/>
              </a:rPr>
              <a:t>К ВОПРОСАМ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олилиния 31"/>
          <p:cNvSpPr/>
          <p:nvPr/>
        </p:nvSpPr>
        <p:spPr>
          <a:xfrm rot="10800000">
            <a:off x="342870" y="526722"/>
            <a:ext cx="8572560" cy="616238"/>
          </a:xfrm>
          <a:custGeom>
            <a:avLst/>
            <a:gdLst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0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000364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67767"/>
              <a:gd name="connsiteX1" fmla="*/ 3538099 w 3538099"/>
              <a:gd name="connsiteY1" fmla="*/ 0 h 367767"/>
              <a:gd name="connsiteX2" fmla="*/ 3038001 w 3538099"/>
              <a:gd name="connsiteY2" fmla="*/ 357166 h 367767"/>
              <a:gd name="connsiteX3" fmla="*/ 463243 w 3538099"/>
              <a:gd name="connsiteY3" fmla="*/ 357136 h 367767"/>
              <a:gd name="connsiteX4" fmla="*/ 37637 w 3538099"/>
              <a:gd name="connsiteY4" fmla="*/ 0 h 367767"/>
              <a:gd name="connsiteX0" fmla="*/ 37637 w 3538099"/>
              <a:gd name="connsiteY0" fmla="*/ 0 h 367767"/>
              <a:gd name="connsiteX1" fmla="*/ 3538099 w 3538099"/>
              <a:gd name="connsiteY1" fmla="*/ 0 h 367767"/>
              <a:gd name="connsiteX2" fmla="*/ 3038001 w 3538099"/>
              <a:gd name="connsiteY2" fmla="*/ 357166 h 367767"/>
              <a:gd name="connsiteX3" fmla="*/ 463243 w 3538099"/>
              <a:gd name="connsiteY3" fmla="*/ 357136 h 367767"/>
              <a:gd name="connsiteX4" fmla="*/ 37637 w 3538099"/>
              <a:gd name="connsiteY4" fmla="*/ 0 h 367767"/>
              <a:gd name="connsiteX0" fmla="*/ 37637 w 3538099"/>
              <a:gd name="connsiteY0" fmla="*/ 0 h 385637"/>
              <a:gd name="connsiteX1" fmla="*/ 3538099 w 3538099"/>
              <a:gd name="connsiteY1" fmla="*/ 0 h 385637"/>
              <a:gd name="connsiteX2" fmla="*/ 3038001 w 3538099"/>
              <a:gd name="connsiteY2" fmla="*/ 357166 h 385637"/>
              <a:gd name="connsiteX3" fmla="*/ 463243 w 3538099"/>
              <a:gd name="connsiteY3" fmla="*/ 357136 h 385637"/>
              <a:gd name="connsiteX4" fmla="*/ 37637 w 3538099"/>
              <a:gd name="connsiteY4" fmla="*/ 0 h 385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8099" h="385637">
                <a:moveTo>
                  <a:pt x="37637" y="0"/>
                </a:moveTo>
                <a:lnTo>
                  <a:pt x="3538099" y="0"/>
                </a:lnTo>
                <a:cubicBezTo>
                  <a:pt x="3493553" y="385637"/>
                  <a:pt x="3534600" y="357628"/>
                  <a:pt x="3038001" y="357166"/>
                </a:cubicBezTo>
                <a:lnTo>
                  <a:pt x="463243" y="357136"/>
                </a:lnTo>
                <a:cubicBezTo>
                  <a:pt x="0" y="356300"/>
                  <a:pt x="66929" y="324213"/>
                  <a:pt x="37637" y="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7143768" y="428604"/>
            <a:ext cx="1388522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2 тур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428596" y="1214422"/>
            <a:ext cx="8429684" cy="514353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/>
              <a:t>Обычно месяц заканчивается 30 или 31-м числом. В каком месяце есть 28-ое? 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809465" y="5072074"/>
            <a:ext cx="3534943" cy="110799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Во всех</a:t>
            </a:r>
          </a:p>
        </p:txBody>
      </p:sp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5392742" y="6007116"/>
            <a:ext cx="34290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3" action="ppaction://hlinksldjump"/>
              </a:rPr>
              <a:t>К ВОПРОСАМ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олилиния 31"/>
          <p:cNvSpPr/>
          <p:nvPr/>
        </p:nvSpPr>
        <p:spPr>
          <a:xfrm rot="10800000">
            <a:off x="342870" y="526722"/>
            <a:ext cx="8572560" cy="616238"/>
          </a:xfrm>
          <a:custGeom>
            <a:avLst/>
            <a:gdLst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0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000364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67767"/>
              <a:gd name="connsiteX1" fmla="*/ 3538099 w 3538099"/>
              <a:gd name="connsiteY1" fmla="*/ 0 h 367767"/>
              <a:gd name="connsiteX2" fmla="*/ 3038001 w 3538099"/>
              <a:gd name="connsiteY2" fmla="*/ 357166 h 367767"/>
              <a:gd name="connsiteX3" fmla="*/ 463243 w 3538099"/>
              <a:gd name="connsiteY3" fmla="*/ 357136 h 367767"/>
              <a:gd name="connsiteX4" fmla="*/ 37637 w 3538099"/>
              <a:gd name="connsiteY4" fmla="*/ 0 h 367767"/>
              <a:gd name="connsiteX0" fmla="*/ 37637 w 3538099"/>
              <a:gd name="connsiteY0" fmla="*/ 0 h 367767"/>
              <a:gd name="connsiteX1" fmla="*/ 3538099 w 3538099"/>
              <a:gd name="connsiteY1" fmla="*/ 0 h 367767"/>
              <a:gd name="connsiteX2" fmla="*/ 3038001 w 3538099"/>
              <a:gd name="connsiteY2" fmla="*/ 357166 h 367767"/>
              <a:gd name="connsiteX3" fmla="*/ 463243 w 3538099"/>
              <a:gd name="connsiteY3" fmla="*/ 357136 h 367767"/>
              <a:gd name="connsiteX4" fmla="*/ 37637 w 3538099"/>
              <a:gd name="connsiteY4" fmla="*/ 0 h 367767"/>
              <a:gd name="connsiteX0" fmla="*/ 37637 w 3538099"/>
              <a:gd name="connsiteY0" fmla="*/ 0 h 385637"/>
              <a:gd name="connsiteX1" fmla="*/ 3538099 w 3538099"/>
              <a:gd name="connsiteY1" fmla="*/ 0 h 385637"/>
              <a:gd name="connsiteX2" fmla="*/ 3038001 w 3538099"/>
              <a:gd name="connsiteY2" fmla="*/ 357166 h 385637"/>
              <a:gd name="connsiteX3" fmla="*/ 463243 w 3538099"/>
              <a:gd name="connsiteY3" fmla="*/ 357136 h 385637"/>
              <a:gd name="connsiteX4" fmla="*/ 37637 w 3538099"/>
              <a:gd name="connsiteY4" fmla="*/ 0 h 385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8099" h="385637">
                <a:moveTo>
                  <a:pt x="37637" y="0"/>
                </a:moveTo>
                <a:lnTo>
                  <a:pt x="3538099" y="0"/>
                </a:lnTo>
                <a:cubicBezTo>
                  <a:pt x="3493553" y="385637"/>
                  <a:pt x="3534600" y="357628"/>
                  <a:pt x="3038001" y="357166"/>
                </a:cubicBezTo>
                <a:lnTo>
                  <a:pt x="463243" y="357136"/>
                </a:lnTo>
                <a:cubicBezTo>
                  <a:pt x="0" y="356300"/>
                  <a:pt x="66929" y="324213"/>
                  <a:pt x="37637" y="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7143768" y="428604"/>
            <a:ext cx="1388522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2 тур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0" y="1125538"/>
            <a:ext cx="9144000" cy="523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8773" y="4889510"/>
            <a:ext cx="9020418" cy="101566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3, остальные сгорели</a:t>
            </a:r>
          </a:p>
        </p:txBody>
      </p:sp>
      <p:sp>
        <p:nvSpPr>
          <p:cNvPr id="71690" name="Прямоугольник 13"/>
          <p:cNvSpPr>
            <a:spLocks noChangeArrowheads="1"/>
          </p:cNvSpPr>
          <p:nvPr/>
        </p:nvSpPr>
        <p:spPr bwMode="auto">
          <a:xfrm>
            <a:off x="657225" y="1484313"/>
            <a:ext cx="8258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latin typeface="Calibri" pitchFamily="34" charset="0"/>
              </a:rPr>
              <a:t>Горело 7 свечей. 3 погасло. Сколько свечей осталось?</a:t>
            </a:r>
            <a:r>
              <a:rPr lang="ru-RU" sz="4400">
                <a:solidFill>
                  <a:schemeClr val="bg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5176842" y="6007116"/>
            <a:ext cx="34290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3" action="ppaction://hlinksldjump"/>
              </a:rPr>
              <a:t>К ВОПРОСАМ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олилиния 31"/>
          <p:cNvSpPr/>
          <p:nvPr/>
        </p:nvSpPr>
        <p:spPr>
          <a:xfrm rot="10800000">
            <a:off x="342870" y="526722"/>
            <a:ext cx="8572560" cy="616238"/>
          </a:xfrm>
          <a:custGeom>
            <a:avLst/>
            <a:gdLst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0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000364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67767"/>
              <a:gd name="connsiteX1" fmla="*/ 3538099 w 3538099"/>
              <a:gd name="connsiteY1" fmla="*/ 0 h 367767"/>
              <a:gd name="connsiteX2" fmla="*/ 3038001 w 3538099"/>
              <a:gd name="connsiteY2" fmla="*/ 357166 h 367767"/>
              <a:gd name="connsiteX3" fmla="*/ 463243 w 3538099"/>
              <a:gd name="connsiteY3" fmla="*/ 357136 h 367767"/>
              <a:gd name="connsiteX4" fmla="*/ 37637 w 3538099"/>
              <a:gd name="connsiteY4" fmla="*/ 0 h 367767"/>
              <a:gd name="connsiteX0" fmla="*/ 37637 w 3538099"/>
              <a:gd name="connsiteY0" fmla="*/ 0 h 367767"/>
              <a:gd name="connsiteX1" fmla="*/ 3538099 w 3538099"/>
              <a:gd name="connsiteY1" fmla="*/ 0 h 367767"/>
              <a:gd name="connsiteX2" fmla="*/ 3038001 w 3538099"/>
              <a:gd name="connsiteY2" fmla="*/ 357166 h 367767"/>
              <a:gd name="connsiteX3" fmla="*/ 463243 w 3538099"/>
              <a:gd name="connsiteY3" fmla="*/ 357136 h 367767"/>
              <a:gd name="connsiteX4" fmla="*/ 37637 w 3538099"/>
              <a:gd name="connsiteY4" fmla="*/ 0 h 367767"/>
              <a:gd name="connsiteX0" fmla="*/ 37637 w 3538099"/>
              <a:gd name="connsiteY0" fmla="*/ 0 h 385637"/>
              <a:gd name="connsiteX1" fmla="*/ 3538099 w 3538099"/>
              <a:gd name="connsiteY1" fmla="*/ 0 h 385637"/>
              <a:gd name="connsiteX2" fmla="*/ 3038001 w 3538099"/>
              <a:gd name="connsiteY2" fmla="*/ 357166 h 385637"/>
              <a:gd name="connsiteX3" fmla="*/ 463243 w 3538099"/>
              <a:gd name="connsiteY3" fmla="*/ 357136 h 385637"/>
              <a:gd name="connsiteX4" fmla="*/ 37637 w 3538099"/>
              <a:gd name="connsiteY4" fmla="*/ 0 h 385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8099" h="385637">
                <a:moveTo>
                  <a:pt x="37637" y="0"/>
                </a:moveTo>
                <a:lnTo>
                  <a:pt x="3538099" y="0"/>
                </a:lnTo>
                <a:cubicBezTo>
                  <a:pt x="3493553" y="385637"/>
                  <a:pt x="3534600" y="357628"/>
                  <a:pt x="3038001" y="357166"/>
                </a:cubicBezTo>
                <a:lnTo>
                  <a:pt x="463243" y="357136"/>
                </a:lnTo>
                <a:cubicBezTo>
                  <a:pt x="0" y="356300"/>
                  <a:pt x="66929" y="324213"/>
                  <a:pt x="37637" y="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7143768" y="428604"/>
            <a:ext cx="1388522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2 тур</a:t>
            </a:r>
          </a:p>
        </p:txBody>
      </p:sp>
      <p:sp>
        <p:nvSpPr>
          <p:cNvPr id="115719" name="Содержимое 32"/>
          <p:cNvSpPr>
            <a:spLocks noGrp="1"/>
          </p:cNvSpPr>
          <p:nvPr>
            <p:ph idx="4294967295"/>
          </p:nvPr>
        </p:nvSpPr>
        <p:spPr>
          <a:xfrm>
            <a:off x="381000" y="1412875"/>
            <a:ext cx="8382000" cy="2211388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7" name="Прямоугольник 36"/>
          <p:cNvSpPr/>
          <p:nvPr/>
        </p:nvSpPr>
        <p:spPr>
          <a:xfrm>
            <a:off x="428625" y="1214438"/>
            <a:ext cx="8429625" cy="51435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/>
              <a:t>Отформатировать винчестер - секунда, а восстановить - года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724739" y="3929066"/>
            <a:ext cx="7375653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solidFill>
                  <a:schemeClr val="bg1"/>
                </a:solidFill>
                <a:latin typeface="+mn-lt"/>
              </a:rPr>
              <a:t>Сломить дерево - секунда, а вырастить - года</a:t>
            </a:r>
            <a:endParaRPr lang="ru-RU" sz="4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5143504" y="5715016"/>
            <a:ext cx="34290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3" action="ppaction://hlinksldjump"/>
              </a:rPr>
              <a:t>К ВОПРОСАМ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олилиния 31"/>
          <p:cNvSpPr/>
          <p:nvPr/>
        </p:nvSpPr>
        <p:spPr>
          <a:xfrm rot="10800000">
            <a:off x="342870" y="526722"/>
            <a:ext cx="8572560" cy="616238"/>
          </a:xfrm>
          <a:custGeom>
            <a:avLst/>
            <a:gdLst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0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000364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67767"/>
              <a:gd name="connsiteX1" fmla="*/ 3538099 w 3538099"/>
              <a:gd name="connsiteY1" fmla="*/ 0 h 367767"/>
              <a:gd name="connsiteX2" fmla="*/ 3038001 w 3538099"/>
              <a:gd name="connsiteY2" fmla="*/ 357166 h 367767"/>
              <a:gd name="connsiteX3" fmla="*/ 463243 w 3538099"/>
              <a:gd name="connsiteY3" fmla="*/ 357136 h 367767"/>
              <a:gd name="connsiteX4" fmla="*/ 37637 w 3538099"/>
              <a:gd name="connsiteY4" fmla="*/ 0 h 367767"/>
              <a:gd name="connsiteX0" fmla="*/ 37637 w 3538099"/>
              <a:gd name="connsiteY0" fmla="*/ 0 h 367767"/>
              <a:gd name="connsiteX1" fmla="*/ 3538099 w 3538099"/>
              <a:gd name="connsiteY1" fmla="*/ 0 h 367767"/>
              <a:gd name="connsiteX2" fmla="*/ 3038001 w 3538099"/>
              <a:gd name="connsiteY2" fmla="*/ 357166 h 367767"/>
              <a:gd name="connsiteX3" fmla="*/ 463243 w 3538099"/>
              <a:gd name="connsiteY3" fmla="*/ 357136 h 367767"/>
              <a:gd name="connsiteX4" fmla="*/ 37637 w 3538099"/>
              <a:gd name="connsiteY4" fmla="*/ 0 h 367767"/>
              <a:gd name="connsiteX0" fmla="*/ 37637 w 3538099"/>
              <a:gd name="connsiteY0" fmla="*/ 0 h 385637"/>
              <a:gd name="connsiteX1" fmla="*/ 3538099 w 3538099"/>
              <a:gd name="connsiteY1" fmla="*/ 0 h 385637"/>
              <a:gd name="connsiteX2" fmla="*/ 3038001 w 3538099"/>
              <a:gd name="connsiteY2" fmla="*/ 357166 h 385637"/>
              <a:gd name="connsiteX3" fmla="*/ 463243 w 3538099"/>
              <a:gd name="connsiteY3" fmla="*/ 357136 h 385637"/>
              <a:gd name="connsiteX4" fmla="*/ 37637 w 3538099"/>
              <a:gd name="connsiteY4" fmla="*/ 0 h 385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8099" h="385637">
                <a:moveTo>
                  <a:pt x="37637" y="0"/>
                </a:moveTo>
                <a:lnTo>
                  <a:pt x="3538099" y="0"/>
                </a:lnTo>
                <a:cubicBezTo>
                  <a:pt x="3493553" y="385637"/>
                  <a:pt x="3534600" y="357628"/>
                  <a:pt x="3038001" y="357166"/>
                </a:cubicBezTo>
                <a:lnTo>
                  <a:pt x="463243" y="357136"/>
                </a:lnTo>
                <a:cubicBezTo>
                  <a:pt x="0" y="356300"/>
                  <a:pt x="66929" y="324213"/>
                  <a:pt x="37637" y="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7143768" y="428604"/>
            <a:ext cx="1388522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2 тур</a:t>
            </a:r>
          </a:p>
        </p:txBody>
      </p:sp>
      <p:sp>
        <p:nvSpPr>
          <p:cNvPr id="73735" name="Содержимое 32"/>
          <p:cNvSpPr>
            <a:spLocks noGrp="1"/>
          </p:cNvSpPr>
          <p:nvPr>
            <p:ph idx="4294967295"/>
          </p:nvPr>
        </p:nvSpPr>
        <p:spPr>
          <a:xfrm>
            <a:off x="381000" y="1412875"/>
            <a:ext cx="8382000" cy="2211388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7" name="Прямоугольник 36"/>
          <p:cNvSpPr/>
          <p:nvPr/>
        </p:nvSpPr>
        <p:spPr>
          <a:xfrm>
            <a:off x="428625" y="1214438"/>
            <a:ext cx="8429625" cy="51435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/>
              <a:t>Бит байт бережёт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1928794" y="3929066"/>
            <a:ext cx="5072098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Копейка рубль бережёт</a:t>
            </a:r>
            <a:endParaRPr lang="ru-RU" sz="54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5143504" y="5715016"/>
            <a:ext cx="34290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3" action="ppaction://hlinksldjump"/>
              </a:rPr>
              <a:t>К ВОПРОСАМ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олилиния 31"/>
          <p:cNvSpPr/>
          <p:nvPr/>
        </p:nvSpPr>
        <p:spPr>
          <a:xfrm rot="10800000">
            <a:off x="342870" y="526722"/>
            <a:ext cx="8572560" cy="616238"/>
          </a:xfrm>
          <a:custGeom>
            <a:avLst/>
            <a:gdLst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0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000364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67767"/>
              <a:gd name="connsiteX1" fmla="*/ 3538099 w 3538099"/>
              <a:gd name="connsiteY1" fmla="*/ 0 h 367767"/>
              <a:gd name="connsiteX2" fmla="*/ 3038001 w 3538099"/>
              <a:gd name="connsiteY2" fmla="*/ 357166 h 367767"/>
              <a:gd name="connsiteX3" fmla="*/ 463243 w 3538099"/>
              <a:gd name="connsiteY3" fmla="*/ 357136 h 367767"/>
              <a:gd name="connsiteX4" fmla="*/ 37637 w 3538099"/>
              <a:gd name="connsiteY4" fmla="*/ 0 h 367767"/>
              <a:gd name="connsiteX0" fmla="*/ 37637 w 3538099"/>
              <a:gd name="connsiteY0" fmla="*/ 0 h 367767"/>
              <a:gd name="connsiteX1" fmla="*/ 3538099 w 3538099"/>
              <a:gd name="connsiteY1" fmla="*/ 0 h 367767"/>
              <a:gd name="connsiteX2" fmla="*/ 3038001 w 3538099"/>
              <a:gd name="connsiteY2" fmla="*/ 357166 h 367767"/>
              <a:gd name="connsiteX3" fmla="*/ 463243 w 3538099"/>
              <a:gd name="connsiteY3" fmla="*/ 357136 h 367767"/>
              <a:gd name="connsiteX4" fmla="*/ 37637 w 3538099"/>
              <a:gd name="connsiteY4" fmla="*/ 0 h 367767"/>
              <a:gd name="connsiteX0" fmla="*/ 37637 w 3538099"/>
              <a:gd name="connsiteY0" fmla="*/ 0 h 385637"/>
              <a:gd name="connsiteX1" fmla="*/ 3538099 w 3538099"/>
              <a:gd name="connsiteY1" fmla="*/ 0 h 385637"/>
              <a:gd name="connsiteX2" fmla="*/ 3038001 w 3538099"/>
              <a:gd name="connsiteY2" fmla="*/ 357166 h 385637"/>
              <a:gd name="connsiteX3" fmla="*/ 463243 w 3538099"/>
              <a:gd name="connsiteY3" fmla="*/ 357136 h 385637"/>
              <a:gd name="connsiteX4" fmla="*/ 37637 w 3538099"/>
              <a:gd name="connsiteY4" fmla="*/ 0 h 385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8099" h="385637">
                <a:moveTo>
                  <a:pt x="37637" y="0"/>
                </a:moveTo>
                <a:lnTo>
                  <a:pt x="3538099" y="0"/>
                </a:lnTo>
                <a:cubicBezTo>
                  <a:pt x="3493553" y="385637"/>
                  <a:pt x="3534600" y="357628"/>
                  <a:pt x="3038001" y="357166"/>
                </a:cubicBezTo>
                <a:lnTo>
                  <a:pt x="463243" y="357136"/>
                </a:lnTo>
                <a:cubicBezTo>
                  <a:pt x="0" y="356300"/>
                  <a:pt x="66929" y="324213"/>
                  <a:pt x="37637" y="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7143768" y="428604"/>
            <a:ext cx="1388522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2 тур</a:t>
            </a:r>
          </a:p>
        </p:txBody>
      </p:sp>
      <p:sp>
        <p:nvSpPr>
          <p:cNvPr id="74759" name="Содержимое 32"/>
          <p:cNvSpPr>
            <a:spLocks noGrp="1"/>
          </p:cNvSpPr>
          <p:nvPr>
            <p:ph idx="4294967295"/>
          </p:nvPr>
        </p:nvSpPr>
        <p:spPr>
          <a:xfrm>
            <a:off x="381000" y="1412875"/>
            <a:ext cx="8382000" cy="2211388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7" name="Прямоугольник 36"/>
          <p:cNvSpPr/>
          <p:nvPr/>
        </p:nvSpPr>
        <p:spPr>
          <a:xfrm>
            <a:off x="428625" y="1214438"/>
            <a:ext cx="8429625" cy="51435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/>
              <a:t>Семь бед - один «</a:t>
            </a:r>
            <a:r>
              <a:rPr lang="en-US" sz="4400" dirty="0"/>
              <a:t>Reset</a:t>
            </a:r>
            <a:r>
              <a:rPr lang="ru-RU" sz="4400" dirty="0"/>
              <a:t>»</a:t>
            </a:r>
            <a:endParaRPr lang="en-US" sz="44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357290" y="3929066"/>
            <a:ext cx="6500858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Семь бед - один ответ</a:t>
            </a:r>
          </a:p>
        </p:txBody>
      </p:sp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5143504" y="5715016"/>
            <a:ext cx="34290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3" action="ppaction://hlinksldjump"/>
              </a:rPr>
              <a:t>К ВОПРОСАМ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олилиния 31"/>
          <p:cNvSpPr/>
          <p:nvPr/>
        </p:nvSpPr>
        <p:spPr>
          <a:xfrm rot="10800000">
            <a:off x="342870" y="526722"/>
            <a:ext cx="8572560" cy="616238"/>
          </a:xfrm>
          <a:custGeom>
            <a:avLst/>
            <a:gdLst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0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000364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67767"/>
              <a:gd name="connsiteX1" fmla="*/ 3538099 w 3538099"/>
              <a:gd name="connsiteY1" fmla="*/ 0 h 367767"/>
              <a:gd name="connsiteX2" fmla="*/ 3038001 w 3538099"/>
              <a:gd name="connsiteY2" fmla="*/ 357166 h 367767"/>
              <a:gd name="connsiteX3" fmla="*/ 463243 w 3538099"/>
              <a:gd name="connsiteY3" fmla="*/ 357136 h 367767"/>
              <a:gd name="connsiteX4" fmla="*/ 37637 w 3538099"/>
              <a:gd name="connsiteY4" fmla="*/ 0 h 367767"/>
              <a:gd name="connsiteX0" fmla="*/ 37637 w 3538099"/>
              <a:gd name="connsiteY0" fmla="*/ 0 h 367767"/>
              <a:gd name="connsiteX1" fmla="*/ 3538099 w 3538099"/>
              <a:gd name="connsiteY1" fmla="*/ 0 h 367767"/>
              <a:gd name="connsiteX2" fmla="*/ 3038001 w 3538099"/>
              <a:gd name="connsiteY2" fmla="*/ 357166 h 367767"/>
              <a:gd name="connsiteX3" fmla="*/ 463243 w 3538099"/>
              <a:gd name="connsiteY3" fmla="*/ 357136 h 367767"/>
              <a:gd name="connsiteX4" fmla="*/ 37637 w 3538099"/>
              <a:gd name="connsiteY4" fmla="*/ 0 h 367767"/>
              <a:gd name="connsiteX0" fmla="*/ 37637 w 3538099"/>
              <a:gd name="connsiteY0" fmla="*/ 0 h 385637"/>
              <a:gd name="connsiteX1" fmla="*/ 3538099 w 3538099"/>
              <a:gd name="connsiteY1" fmla="*/ 0 h 385637"/>
              <a:gd name="connsiteX2" fmla="*/ 3038001 w 3538099"/>
              <a:gd name="connsiteY2" fmla="*/ 357166 h 385637"/>
              <a:gd name="connsiteX3" fmla="*/ 463243 w 3538099"/>
              <a:gd name="connsiteY3" fmla="*/ 357136 h 385637"/>
              <a:gd name="connsiteX4" fmla="*/ 37637 w 3538099"/>
              <a:gd name="connsiteY4" fmla="*/ 0 h 385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8099" h="385637">
                <a:moveTo>
                  <a:pt x="37637" y="0"/>
                </a:moveTo>
                <a:lnTo>
                  <a:pt x="3538099" y="0"/>
                </a:lnTo>
                <a:cubicBezTo>
                  <a:pt x="3493553" y="385637"/>
                  <a:pt x="3534600" y="357628"/>
                  <a:pt x="3038001" y="357166"/>
                </a:cubicBezTo>
                <a:lnTo>
                  <a:pt x="463243" y="357136"/>
                </a:lnTo>
                <a:cubicBezTo>
                  <a:pt x="0" y="356300"/>
                  <a:pt x="66929" y="324213"/>
                  <a:pt x="37637" y="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7143768" y="428604"/>
            <a:ext cx="1388522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2 тур</a:t>
            </a:r>
          </a:p>
        </p:txBody>
      </p:sp>
      <p:sp>
        <p:nvSpPr>
          <p:cNvPr id="75783" name="Содержимое 32"/>
          <p:cNvSpPr>
            <a:spLocks noGrp="1"/>
          </p:cNvSpPr>
          <p:nvPr>
            <p:ph idx="4294967295"/>
          </p:nvPr>
        </p:nvSpPr>
        <p:spPr>
          <a:xfrm>
            <a:off x="381000" y="1412875"/>
            <a:ext cx="8382000" cy="2211388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7" name="Прямоугольник 36"/>
          <p:cNvSpPr/>
          <p:nvPr/>
        </p:nvSpPr>
        <p:spPr>
          <a:xfrm>
            <a:off x="428625" y="1214438"/>
            <a:ext cx="8429625" cy="51435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/>
              <a:t>Что из Корзины удалено, то пропало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1357290" y="3929066"/>
            <a:ext cx="6500858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dirty="0">
                <a:solidFill>
                  <a:schemeClr val="bg1"/>
                </a:solidFill>
                <a:latin typeface="+mn-lt"/>
              </a:rPr>
              <a:t>Что с возу упало, то пропало</a:t>
            </a:r>
            <a:endParaRPr lang="ru-RU" sz="5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5143504" y="5715016"/>
            <a:ext cx="34290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3" action="ppaction://hlinksldjump"/>
              </a:rPr>
              <a:t>К ВОПРОСАМ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94757" y="2708920"/>
            <a:ext cx="8201028" cy="969959"/>
          </a:xfrm>
          <a:effectLst>
            <a:outerShdw blurRad="520700" dir="5400000" algn="ctr" rotWithShape="0">
              <a:schemeClr val="bg1"/>
            </a:outerShdw>
          </a:effectLst>
        </p:spPr>
        <p:txBody>
          <a:bodyPr rtlCol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defTabSz="914363" eaLnBrk="1" fontAlgn="auto" hangingPunct="1">
              <a:spcAft>
                <a:spcPts val="0"/>
              </a:spcAft>
              <a:defRPr/>
            </a:pPr>
            <a:r>
              <a:rPr lang="ru-RU" sz="8000" kern="1200" spc="-15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ea typeface="+mn-ea"/>
              </a:rPr>
              <a:t/>
            </a:r>
            <a:br>
              <a:rPr lang="ru-RU" sz="8000" kern="1200" spc="-15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ea typeface="+mn-ea"/>
              </a:rPr>
            </a:br>
            <a:r>
              <a:rPr lang="ru-RU" sz="8000" kern="1200" spc="-15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ea typeface="+mn-ea"/>
              </a:rPr>
              <a:t>Подведение итогов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105"/>
            <a:ext cx="2396737" cy="3565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428604"/>
            <a:ext cx="242889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Вопрос № 2</a:t>
            </a:r>
          </a:p>
        </p:txBody>
      </p:sp>
      <p:sp>
        <p:nvSpPr>
          <p:cNvPr id="15363" name="TextBox 5"/>
          <p:cNvSpPr txBox="1">
            <a:spLocks noChangeArrowheads="1"/>
          </p:cNvSpPr>
          <p:nvPr/>
        </p:nvSpPr>
        <p:spPr bwMode="auto">
          <a:xfrm>
            <a:off x="285750" y="1143000"/>
            <a:ext cx="8534400" cy="411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800"/>
              <a:t>Очень продвинутый пользователь </a:t>
            </a:r>
            <a:r>
              <a:rPr lang="ru-RU" sz="8800">
                <a:latin typeface="Lucida Sans Unicode" pitchFamily="34" charset="0"/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43042" y="5500702"/>
            <a:ext cx="5786478" cy="400110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/>
              </a:rPr>
              <a:t>Правильный ответ</a:t>
            </a: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/>
              </a:rPr>
              <a:t>/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2700338" y="765175"/>
            <a:ext cx="38576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ru-RU" sz="8000"/>
              <a:t>Хакер</a:t>
            </a: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5143504" y="5715016"/>
            <a:ext cx="34290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2" action="ppaction://hlinksldjump"/>
              </a:rPr>
              <a:t>К ВОПРОСАМ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428625" y="1000125"/>
            <a:ext cx="8464550" cy="411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800"/>
              <a:t>Очень неопытный пользователь </a:t>
            </a:r>
            <a:r>
              <a:rPr lang="ru-RU" sz="8800">
                <a:latin typeface="Lucida Sans Unicode" pitchFamily="34" charset="0"/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0100" y="428604"/>
            <a:ext cx="242889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Вопрос № </a:t>
            </a:r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43042" y="5500702"/>
            <a:ext cx="5786478" cy="400110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/>
              </a:rPr>
              <a:t>Правильный ответ</a:t>
            </a: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/>
              </a:rPr>
              <a:t>/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1_Textured template_Green Segoe_TP10286782">
  <a:themeElements>
    <a:clrScheme name="1_Textured template_Green Segoe_TP10286782 1">
      <a:dk1>
        <a:srgbClr val="444D26"/>
      </a:dk1>
      <a:lt1>
        <a:srgbClr val="FFFFFF"/>
      </a:lt1>
      <a:dk2>
        <a:srgbClr val="000000"/>
      </a:dk2>
      <a:lt2>
        <a:srgbClr val="FEFAC9"/>
      </a:lt2>
      <a:accent1>
        <a:srgbClr val="A5B592"/>
      </a:accent1>
      <a:accent2>
        <a:srgbClr val="F3A447"/>
      </a:accent2>
      <a:accent3>
        <a:srgbClr val="AAAAAA"/>
      </a:accent3>
      <a:accent4>
        <a:srgbClr val="DADADA"/>
      </a:accent4>
      <a:accent5>
        <a:srgbClr val="CFD7C7"/>
      </a:accent5>
      <a:accent6>
        <a:srgbClr val="DC943F"/>
      </a:accent6>
      <a:hlink>
        <a:srgbClr val="8E58B6"/>
      </a:hlink>
      <a:folHlink>
        <a:srgbClr val="7F6F6F"/>
      </a:folHlink>
    </a:clrScheme>
    <a:fontScheme name="1_Textured template_Green Segoe_TP10286782">
      <a:majorFont>
        <a:latin typeface="Calibri"/>
        <a:ea typeface=""/>
        <a:cs typeface="Arial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Textured template_Green Segoe_TP10286782 1">
        <a:dk1>
          <a:srgbClr val="444D26"/>
        </a:dk1>
        <a:lt1>
          <a:srgbClr val="FFFFFF"/>
        </a:lt1>
        <a:dk2>
          <a:srgbClr val="000000"/>
        </a:dk2>
        <a:lt2>
          <a:srgbClr val="FEFAC9"/>
        </a:lt2>
        <a:accent1>
          <a:srgbClr val="A5B592"/>
        </a:accent1>
        <a:accent2>
          <a:srgbClr val="F3A447"/>
        </a:accent2>
        <a:accent3>
          <a:srgbClr val="AAAAAA"/>
        </a:accent3>
        <a:accent4>
          <a:srgbClr val="DADADA"/>
        </a:accent4>
        <a:accent5>
          <a:srgbClr val="CFD7C7"/>
        </a:accent5>
        <a:accent6>
          <a:srgbClr val="DC943F"/>
        </a:accent6>
        <a:hlink>
          <a:srgbClr val="8E58B6"/>
        </a:hlink>
        <a:folHlink>
          <a:srgbClr val="7F6F6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520</TotalTime>
  <Words>721</Words>
  <Application>Microsoft Office PowerPoint</Application>
  <PresentationFormat>Экран (4:3)</PresentationFormat>
  <Paragraphs>261</Paragraphs>
  <Slides>67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67</vt:i4>
      </vt:variant>
    </vt:vector>
  </HeadingPairs>
  <TitlesOfParts>
    <vt:vector size="69" baseType="lpstr">
      <vt:lpstr>1_Textured template_Green Segoe_TP10286782</vt:lpstr>
      <vt:lpstr>Официальная</vt:lpstr>
      <vt:lpstr>Презентация PowerPoint</vt:lpstr>
      <vt:lpstr>1 тур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 тур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Подведение итогов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Заслуги Ломоносова в науки</dc:title>
  <dc:creator>астра</dc:creator>
  <cp:lastModifiedBy>Дом</cp:lastModifiedBy>
  <cp:revision>54</cp:revision>
  <dcterms:modified xsi:type="dcterms:W3CDTF">2023-01-29T03:14:59Z</dcterms:modified>
</cp:coreProperties>
</file>