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67" r:id="rId18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2600"/>
    <a:srgbClr val="B15A0B"/>
    <a:srgbClr val="D66D0E"/>
    <a:srgbClr val="84381A"/>
    <a:srgbClr val="AF4B23"/>
    <a:srgbClr val="8D3F2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C4816-8CDC-4323-9BB1-118FD6F0CBCE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56731-CD62-4CAD-A491-ADCE489CDB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56731-CD62-4CAD-A491-ADCE489CDBAD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56731-CD62-4CAD-A491-ADCE489CDBAD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56731-CD62-4CAD-A491-ADCE489CDBAD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56731-CD62-4CAD-A491-ADCE489CDBAD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56731-CD62-4CAD-A491-ADCE489CDBAD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56731-CD62-4CAD-A491-ADCE489CDBAD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56731-CD62-4CAD-A491-ADCE489CDBAD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56731-CD62-4CAD-A491-ADCE489CDBAD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56731-CD62-4CAD-A491-ADCE489CDBAD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56731-CD62-4CAD-A491-ADCE489CDBAD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56731-CD62-4CAD-A491-ADCE489CDBAD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56731-CD62-4CAD-A491-ADCE489CDBAD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56731-CD62-4CAD-A491-ADCE489CDBAD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56731-CD62-4CAD-A491-ADCE489CDBAD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56731-CD62-4CAD-A491-ADCE489CDBAD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56731-CD62-4CAD-A491-ADCE489CDBAD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56731-CD62-4CAD-A491-ADCE489CDBAD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7B6-1AD9-4100-BF19-FDA15A3E4824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837A-95DE-4C18-98C9-0AD1C0078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7B6-1AD9-4100-BF19-FDA15A3E4824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837A-95DE-4C18-98C9-0AD1C0078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7B6-1AD9-4100-BF19-FDA15A3E4824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837A-95DE-4C18-98C9-0AD1C0078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7B6-1AD9-4100-BF19-FDA15A3E4824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837A-95DE-4C18-98C9-0AD1C0078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7B6-1AD9-4100-BF19-FDA15A3E4824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837A-95DE-4C18-98C9-0AD1C0078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7B6-1AD9-4100-BF19-FDA15A3E4824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837A-95DE-4C18-98C9-0AD1C0078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7B6-1AD9-4100-BF19-FDA15A3E4824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837A-95DE-4C18-98C9-0AD1C0078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7B6-1AD9-4100-BF19-FDA15A3E4824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837A-95DE-4C18-98C9-0AD1C0078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7B6-1AD9-4100-BF19-FDA15A3E4824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837A-95DE-4C18-98C9-0AD1C0078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7B6-1AD9-4100-BF19-FDA15A3E4824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837A-95DE-4C18-98C9-0AD1C0078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7B6-1AD9-4100-BF19-FDA15A3E4824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837A-95DE-4C18-98C9-0AD1C0078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257B6-1AD9-4100-BF19-FDA15A3E4824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5837A-95DE-4C18-98C9-0AD1C007892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Рисунок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9785" y="1511966"/>
            <a:ext cx="5644430" cy="383406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1.png"/>
          <p:cNvPicPr>
            <a:picLocks noChangeAspect="1"/>
          </p:cNvPicPr>
          <p:nvPr/>
        </p:nvPicPr>
        <p:blipFill>
          <a:blip r:embed="rId3" cstate="print"/>
          <a:srcRect l="4309" t="22617" r="6909" b="10711"/>
          <a:stretch>
            <a:fillRect/>
          </a:stretch>
        </p:blipFill>
        <p:spPr>
          <a:xfrm>
            <a:off x="725714" y="406400"/>
            <a:ext cx="6937829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372" y="1349829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200" b="1" dirty="0" smtClean="0">
                <a:ln w="50800"/>
                <a:solidFill>
                  <a:srgbClr val="9E2600"/>
                </a:solidFill>
              </a:rPr>
              <a:t>PAINT (x, y),  &lt;</a:t>
            </a:r>
            <a:r>
              <a:rPr lang="ru-RU" sz="3200" b="1" dirty="0" smtClean="0">
                <a:ln w="50800"/>
                <a:solidFill>
                  <a:srgbClr val="9E2600"/>
                </a:solidFill>
              </a:rPr>
              <a:t>цвет</a:t>
            </a:r>
            <a:r>
              <a:rPr lang="en-US" sz="3200" b="1" dirty="0" smtClean="0">
                <a:ln w="50800"/>
                <a:solidFill>
                  <a:srgbClr val="9E2600"/>
                </a:solidFill>
              </a:rPr>
              <a:t>&gt;  [,  [&lt;</a:t>
            </a:r>
            <a:r>
              <a:rPr lang="ru-RU" sz="3200" b="1" dirty="0" smtClean="0">
                <a:ln w="50800"/>
                <a:solidFill>
                  <a:srgbClr val="9E2600"/>
                </a:solidFill>
              </a:rPr>
              <a:t>контур</a:t>
            </a:r>
            <a:r>
              <a:rPr lang="en-US" sz="3200" b="1" dirty="0" smtClean="0">
                <a:ln w="50800"/>
                <a:solidFill>
                  <a:srgbClr val="9E2600"/>
                </a:solidFill>
              </a:rPr>
              <a:t>&gt;]  [,  &lt;</a:t>
            </a:r>
            <a:r>
              <a:rPr lang="ru-RU" sz="3200" b="1" dirty="0" smtClean="0">
                <a:ln w="50800"/>
                <a:solidFill>
                  <a:srgbClr val="9E2600"/>
                </a:solidFill>
              </a:rPr>
              <a:t>фон</a:t>
            </a:r>
            <a:r>
              <a:rPr lang="en-US" sz="3200" b="1" dirty="0" smtClean="0">
                <a:ln w="50800"/>
                <a:solidFill>
                  <a:srgbClr val="9E2600"/>
                </a:solidFill>
              </a:rPr>
              <a:t>&gt;] ] ]</a:t>
            </a:r>
            <a:endParaRPr lang="ru-RU" sz="3200" b="1" dirty="0">
              <a:ln w="50800"/>
              <a:solidFill>
                <a:srgbClr val="9E2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686" y="2336800"/>
            <a:ext cx="7895771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en-US" sz="2000" b="1" dirty="0" smtClean="0">
                <a:ln w="50800"/>
              </a:rPr>
              <a:t>(x, y) – </a:t>
            </a:r>
            <a:r>
              <a:rPr lang="ru-RU" sz="2000" b="1" dirty="0" smtClean="0">
                <a:ln w="50800"/>
              </a:rPr>
              <a:t>координаты точки внутри замкнутого контура</a:t>
            </a:r>
          </a:p>
          <a:p>
            <a:pPr algn="just"/>
            <a:r>
              <a:rPr lang="en-US" sz="2000" b="1" dirty="0" smtClean="0">
                <a:ln w="50800"/>
              </a:rPr>
              <a:t>&lt;</a:t>
            </a:r>
            <a:r>
              <a:rPr lang="ru-RU" sz="2000" b="1" dirty="0" smtClean="0">
                <a:ln w="50800"/>
              </a:rPr>
              <a:t>контур</a:t>
            </a:r>
            <a:r>
              <a:rPr lang="en-US" sz="2000" b="1" dirty="0" smtClean="0">
                <a:ln w="50800"/>
              </a:rPr>
              <a:t>&gt;</a:t>
            </a:r>
            <a:r>
              <a:rPr lang="ru-RU" sz="2000" b="1" dirty="0" smtClean="0">
                <a:ln w="50800"/>
              </a:rPr>
              <a:t> </a:t>
            </a:r>
            <a:r>
              <a:rPr lang="en-US" sz="2000" b="1" dirty="0" smtClean="0">
                <a:ln w="50800"/>
              </a:rPr>
              <a:t>–</a:t>
            </a:r>
            <a:r>
              <a:rPr lang="ru-RU" sz="2000" b="1" dirty="0" smtClean="0">
                <a:ln w="50800"/>
              </a:rPr>
              <a:t> числовое выражение, указывающее номер цвета границы закрашиваемой области, если этот операнд опущен, то граница будет окрашена в цвет области.</a:t>
            </a:r>
            <a:endParaRPr lang="ru-RU" sz="2000" b="1" dirty="0">
              <a:ln w="50800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6345" y="1703365"/>
            <a:ext cx="6030686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000" b="1" dirty="0" smtClean="0">
                <a:ln w="50800"/>
              </a:rPr>
              <a:t>SCREEN</a:t>
            </a:r>
            <a:r>
              <a:rPr lang="ru-RU" sz="2000" b="1" dirty="0" smtClean="0">
                <a:ln w="50800"/>
              </a:rPr>
              <a:t>  </a:t>
            </a:r>
            <a:r>
              <a:rPr lang="en-US" sz="2000" b="1" dirty="0" smtClean="0">
                <a:ln w="50800"/>
              </a:rPr>
              <a:t> 12</a:t>
            </a:r>
          </a:p>
          <a:p>
            <a:r>
              <a:rPr lang="en-US" sz="2000" b="1" dirty="0" smtClean="0">
                <a:ln w="50800"/>
              </a:rPr>
              <a:t>FOR</a:t>
            </a:r>
            <a:r>
              <a:rPr lang="ru-RU" sz="2000" b="1" dirty="0" smtClean="0">
                <a:ln w="50800"/>
              </a:rPr>
              <a:t>  </a:t>
            </a:r>
            <a:r>
              <a:rPr lang="en-US" sz="2000" b="1" dirty="0" smtClean="0">
                <a:ln w="50800"/>
              </a:rPr>
              <a:t> x = </a:t>
            </a:r>
            <a:r>
              <a:rPr lang="en-US" sz="2000" b="1" dirty="0" smtClean="0">
                <a:ln w="50800"/>
              </a:rPr>
              <a:t>– </a:t>
            </a:r>
            <a:r>
              <a:rPr lang="en-US" sz="2000" b="1" dirty="0" smtClean="0">
                <a:ln w="50800"/>
              </a:rPr>
              <a:t>300 </a:t>
            </a:r>
            <a:r>
              <a:rPr lang="ru-RU" sz="2000" b="1" dirty="0" smtClean="0">
                <a:ln w="50800"/>
              </a:rPr>
              <a:t>  </a:t>
            </a:r>
            <a:r>
              <a:rPr lang="en-US" sz="2000" b="1" dirty="0" smtClean="0">
                <a:ln w="50800"/>
              </a:rPr>
              <a:t>TO</a:t>
            </a:r>
            <a:r>
              <a:rPr lang="ru-RU" sz="2000" b="1" dirty="0" smtClean="0">
                <a:ln w="50800"/>
              </a:rPr>
              <a:t>  </a:t>
            </a:r>
            <a:r>
              <a:rPr lang="en-US" sz="2000" b="1" dirty="0" smtClean="0">
                <a:ln w="50800"/>
              </a:rPr>
              <a:t> 300</a:t>
            </a:r>
            <a:r>
              <a:rPr lang="ru-RU" sz="2000" b="1" dirty="0" smtClean="0">
                <a:ln w="50800"/>
              </a:rPr>
              <a:t>  </a:t>
            </a:r>
            <a:r>
              <a:rPr lang="en-US" sz="2000" b="1" dirty="0" smtClean="0">
                <a:ln w="50800"/>
              </a:rPr>
              <a:t> STEP</a:t>
            </a:r>
            <a:r>
              <a:rPr lang="ru-RU" sz="2000" b="1" dirty="0" smtClean="0">
                <a:ln w="50800"/>
              </a:rPr>
              <a:t>  </a:t>
            </a:r>
            <a:r>
              <a:rPr lang="en-US" sz="2000" b="1" dirty="0" smtClean="0">
                <a:ln w="50800"/>
              </a:rPr>
              <a:t> 0.01</a:t>
            </a:r>
          </a:p>
          <a:p>
            <a:r>
              <a:rPr lang="en-US" sz="2000" b="1" dirty="0" smtClean="0">
                <a:ln w="50800"/>
                <a:solidFill>
                  <a:srgbClr val="9E2600"/>
                </a:solidFill>
              </a:rPr>
              <a:t>    </a:t>
            </a:r>
            <a:r>
              <a:rPr lang="en-US" sz="2800" b="1" dirty="0" smtClean="0">
                <a:ln w="50800"/>
                <a:solidFill>
                  <a:srgbClr val="9E2600"/>
                </a:solidFill>
              </a:rPr>
              <a:t>y = x + SIN(x)</a:t>
            </a:r>
            <a:endParaRPr lang="en-US" sz="2000" b="1" dirty="0" smtClean="0">
              <a:ln w="50800"/>
              <a:solidFill>
                <a:srgbClr val="9E2600"/>
              </a:solidFill>
            </a:endParaRPr>
          </a:p>
          <a:p>
            <a:r>
              <a:rPr lang="en-US" sz="2000" b="1" dirty="0" smtClean="0">
                <a:ln w="50800"/>
              </a:rPr>
              <a:t>    PSET (x * 15 + 300,</a:t>
            </a:r>
            <a:r>
              <a:rPr lang="ru-RU" sz="2000" b="1" dirty="0" smtClean="0">
                <a:ln w="50800"/>
              </a:rPr>
              <a:t>   </a:t>
            </a:r>
            <a:r>
              <a:rPr lang="en-US" sz="2000" b="1" dirty="0" smtClean="0">
                <a:ln w="50800"/>
              </a:rPr>
              <a:t> –y * 15 + 200), </a:t>
            </a:r>
            <a:r>
              <a:rPr lang="ru-RU" sz="2000" b="1" dirty="0" smtClean="0">
                <a:ln w="50800"/>
              </a:rPr>
              <a:t>  </a:t>
            </a:r>
            <a:r>
              <a:rPr lang="en-US" sz="2000" b="1" dirty="0" smtClean="0">
                <a:ln w="50800"/>
              </a:rPr>
              <a:t>5</a:t>
            </a:r>
          </a:p>
          <a:p>
            <a:r>
              <a:rPr lang="en-US" sz="2000" b="1" dirty="0" smtClean="0">
                <a:ln w="50800"/>
              </a:rPr>
              <a:t>NEXT </a:t>
            </a:r>
            <a:r>
              <a:rPr lang="ru-RU" sz="2000" b="1" dirty="0" smtClean="0">
                <a:ln w="50800"/>
              </a:rPr>
              <a:t>  </a:t>
            </a:r>
            <a:r>
              <a:rPr lang="en-US" sz="2000" b="1" dirty="0" smtClean="0">
                <a:ln w="50800"/>
              </a:rPr>
              <a:t>x</a:t>
            </a:r>
            <a:endParaRPr lang="ru-RU" sz="2000" b="1" dirty="0">
              <a:ln w="50800"/>
            </a:endParaRPr>
          </a:p>
        </p:txBody>
      </p:sp>
      <p:pic>
        <p:nvPicPr>
          <p:cNvPr id="3" name="Рисунок 2" descr="Рисунок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151" y="307879"/>
            <a:ext cx="2304098" cy="7558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9257" y="1132114"/>
            <a:ext cx="593634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b="1" dirty="0" smtClean="0">
                <a:ln w="50800"/>
                <a:solidFill>
                  <a:srgbClr val="9E2600"/>
                </a:solidFill>
              </a:rPr>
              <a:t>График функции</a:t>
            </a:r>
            <a:endParaRPr lang="ru-RU" sz="3200" b="1" dirty="0">
              <a:ln w="50800"/>
              <a:solidFill>
                <a:srgbClr val="9E2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257" y="3526971"/>
            <a:ext cx="593634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b="1" dirty="0" smtClean="0">
                <a:ln w="50800"/>
                <a:solidFill>
                  <a:srgbClr val="9E2600"/>
                </a:solidFill>
              </a:rPr>
              <a:t>«Летящий» шарик</a:t>
            </a:r>
            <a:endParaRPr lang="ru-RU" sz="3200" b="1" dirty="0">
              <a:ln w="50800"/>
              <a:solidFill>
                <a:srgbClr val="9E2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1829" y="4093028"/>
            <a:ext cx="6574971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000" b="1" dirty="0" smtClean="0">
                <a:ln w="50800"/>
              </a:rPr>
              <a:t>SCREEN 12</a:t>
            </a:r>
          </a:p>
          <a:p>
            <a:r>
              <a:rPr lang="en-US" sz="2000" b="1" dirty="0" smtClean="0">
                <a:ln w="50800"/>
              </a:rPr>
              <a:t>FOR y = 50 TO 300 STEP 10</a:t>
            </a:r>
          </a:p>
          <a:p>
            <a:r>
              <a:rPr lang="en-US" sz="2000" b="1" dirty="0" smtClean="0">
                <a:ln w="50800"/>
              </a:rPr>
              <a:t>    </a:t>
            </a:r>
            <a:r>
              <a:rPr lang="ru-RU" sz="2000" b="1" dirty="0" smtClean="0">
                <a:ln w="50800"/>
              </a:rPr>
              <a:t>	</a:t>
            </a:r>
            <a:r>
              <a:rPr lang="en-US" sz="2000" b="1" dirty="0" smtClean="0">
                <a:ln w="50800"/>
              </a:rPr>
              <a:t>CIRCLE (100, y), 10, 3</a:t>
            </a:r>
          </a:p>
          <a:p>
            <a:r>
              <a:rPr lang="en-US" sz="2000" b="1" dirty="0" smtClean="0">
                <a:ln w="50800"/>
              </a:rPr>
              <a:t>    </a:t>
            </a:r>
            <a:r>
              <a:rPr lang="ru-RU" sz="2000" b="1" dirty="0" smtClean="0">
                <a:ln w="50800"/>
              </a:rPr>
              <a:t>	</a:t>
            </a:r>
            <a:r>
              <a:rPr lang="en-US" sz="2000" b="1" dirty="0" smtClean="0">
                <a:ln w="50800"/>
              </a:rPr>
              <a:t>PAINT (100, y), 3, 3</a:t>
            </a:r>
          </a:p>
          <a:p>
            <a:r>
              <a:rPr lang="en-US" sz="2000" b="1" dirty="0" smtClean="0">
                <a:ln w="50800"/>
              </a:rPr>
              <a:t>    </a:t>
            </a:r>
            <a:r>
              <a:rPr lang="ru-RU" sz="2000" b="1" dirty="0" smtClean="0">
                <a:ln w="50800"/>
              </a:rPr>
              <a:t>	</a:t>
            </a:r>
            <a:r>
              <a:rPr lang="en-US" sz="2000" b="1" dirty="0" smtClean="0">
                <a:ln w="50800"/>
              </a:rPr>
              <a:t>SLEEP 1</a:t>
            </a:r>
          </a:p>
          <a:p>
            <a:r>
              <a:rPr lang="en-US" sz="2000" b="1" dirty="0" smtClean="0">
                <a:ln w="50800"/>
              </a:rPr>
              <a:t>    </a:t>
            </a:r>
            <a:r>
              <a:rPr lang="ru-RU" sz="2000" b="1" dirty="0" smtClean="0">
                <a:ln w="50800"/>
              </a:rPr>
              <a:t>	</a:t>
            </a:r>
            <a:r>
              <a:rPr lang="en-US" sz="2000" b="1" dirty="0" smtClean="0">
                <a:ln w="50800"/>
              </a:rPr>
              <a:t>PAINT (100, y), 0, 5</a:t>
            </a:r>
          </a:p>
          <a:p>
            <a:r>
              <a:rPr lang="en-US" sz="2000" b="1" dirty="0" smtClean="0">
                <a:ln w="50800"/>
              </a:rPr>
              <a:t>NEXT y</a:t>
            </a:r>
            <a:endParaRPr lang="ru-RU" sz="2000" b="1" dirty="0">
              <a:ln w="50800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9771" y="2249521"/>
            <a:ext cx="6284457" cy="235895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5.png"/>
          <p:cNvPicPr>
            <a:picLocks noChangeAspect="1"/>
          </p:cNvPicPr>
          <p:nvPr/>
        </p:nvPicPr>
        <p:blipFill>
          <a:blip r:embed="rId3" cstate="print"/>
          <a:srcRect l="2741" t="16380" r="21463" b="5893"/>
          <a:stretch>
            <a:fillRect/>
          </a:stretch>
        </p:blipFill>
        <p:spPr>
          <a:xfrm>
            <a:off x="696686" y="435429"/>
            <a:ext cx="7397447" cy="111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6971" y="1698171"/>
            <a:ext cx="728617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200" b="1" dirty="0" smtClean="0">
                <a:ln w="50800"/>
                <a:solidFill>
                  <a:srgbClr val="9E2600"/>
                </a:solidFill>
              </a:rPr>
              <a:t>SOUND   &lt;</a:t>
            </a:r>
            <a:r>
              <a:rPr lang="ru-RU" sz="3200" b="1" dirty="0" smtClean="0">
                <a:ln w="50800"/>
                <a:solidFill>
                  <a:srgbClr val="9E2600"/>
                </a:solidFill>
              </a:rPr>
              <a:t>частота</a:t>
            </a:r>
            <a:r>
              <a:rPr lang="en-US" sz="3200" b="1" dirty="0" smtClean="0">
                <a:ln w="50800"/>
                <a:solidFill>
                  <a:srgbClr val="9E2600"/>
                </a:solidFill>
              </a:rPr>
              <a:t>&gt;,  &lt;</a:t>
            </a:r>
            <a:r>
              <a:rPr lang="ru-RU" sz="3200" b="1" dirty="0" smtClean="0">
                <a:ln w="50800"/>
                <a:solidFill>
                  <a:srgbClr val="9E2600"/>
                </a:solidFill>
              </a:rPr>
              <a:t>длительность</a:t>
            </a:r>
            <a:r>
              <a:rPr lang="en-US" sz="3200" b="1" dirty="0" smtClean="0">
                <a:ln w="50800"/>
                <a:solidFill>
                  <a:srgbClr val="9E2600"/>
                </a:solidFill>
              </a:rPr>
              <a:t>&gt;</a:t>
            </a:r>
            <a:endParaRPr lang="ru-RU" sz="3200" b="1" dirty="0">
              <a:ln w="50800"/>
              <a:solidFill>
                <a:srgbClr val="9E2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0858" y="2380343"/>
            <a:ext cx="7663543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400" b="1" dirty="0" smtClean="0">
                <a:ln w="50800"/>
              </a:rPr>
              <a:t>&lt;</a:t>
            </a:r>
            <a:r>
              <a:rPr lang="ru-RU" sz="2400" b="1" dirty="0" smtClean="0">
                <a:ln w="50800"/>
              </a:rPr>
              <a:t>частота</a:t>
            </a:r>
            <a:r>
              <a:rPr lang="en-US" sz="2400" b="1" dirty="0" smtClean="0">
                <a:ln w="50800"/>
              </a:rPr>
              <a:t>&gt;</a:t>
            </a:r>
            <a:r>
              <a:rPr lang="ru-RU" sz="2400" b="1" dirty="0" smtClean="0">
                <a:ln w="50800"/>
              </a:rPr>
              <a:t>  –  изменяется в диапазоне от 37 до 32767 Гц</a:t>
            </a:r>
            <a:endParaRPr lang="en-US" sz="2400" b="1" dirty="0" smtClean="0">
              <a:ln w="50800"/>
            </a:endParaRPr>
          </a:p>
          <a:p>
            <a:pPr algn="just"/>
            <a:r>
              <a:rPr lang="en-US" sz="2400" b="1" dirty="0" smtClean="0">
                <a:ln w="50800"/>
              </a:rPr>
              <a:t>&lt;</a:t>
            </a:r>
            <a:r>
              <a:rPr lang="ru-RU" sz="2400" b="1" dirty="0" smtClean="0">
                <a:ln w="50800"/>
              </a:rPr>
              <a:t>длительность</a:t>
            </a:r>
            <a:r>
              <a:rPr lang="en-US" sz="2400" b="1" dirty="0" smtClean="0">
                <a:ln w="50800"/>
              </a:rPr>
              <a:t>&gt;</a:t>
            </a:r>
            <a:r>
              <a:rPr lang="ru-RU" sz="2400" b="1" dirty="0" smtClean="0">
                <a:ln w="50800"/>
              </a:rPr>
              <a:t> </a:t>
            </a:r>
            <a:r>
              <a:rPr lang="ru-RU" sz="2400" b="1" dirty="0" smtClean="0">
                <a:ln w="50800"/>
              </a:rPr>
              <a:t>– измеряется в тактах часового механизма («тиках»). Одна секунда равна 18,2 тика. Диапазон изменения длительности находится в интервале от 0 до 65535 тиков (примерно от 0,05 </a:t>
            </a:r>
            <a:r>
              <a:rPr lang="ru-RU" sz="2400" b="1" dirty="0" smtClean="0">
                <a:ln w="50800"/>
              </a:rPr>
              <a:t>мс. до 1 часа).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5.png"/>
          <p:cNvPicPr>
            <a:picLocks noChangeAspect="1"/>
          </p:cNvPicPr>
          <p:nvPr/>
        </p:nvPicPr>
        <p:blipFill>
          <a:blip r:embed="rId3" cstate="print"/>
          <a:srcRect l="2741" t="16380" r="21463" b="5893"/>
          <a:stretch>
            <a:fillRect/>
          </a:stretch>
        </p:blipFill>
        <p:spPr>
          <a:xfrm>
            <a:off x="696686" y="435429"/>
            <a:ext cx="7397447" cy="111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6971" y="1698171"/>
            <a:ext cx="728617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200" b="1" dirty="0" smtClean="0">
                <a:ln w="50800"/>
                <a:solidFill>
                  <a:srgbClr val="9E2600"/>
                </a:solidFill>
              </a:rPr>
              <a:t>PLAY  &lt;</a:t>
            </a:r>
            <a:r>
              <a:rPr lang="ru-RU" sz="3200" b="1" dirty="0" smtClean="0">
                <a:ln w="50800"/>
                <a:solidFill>
                  <a:srgbClr val="9E2600"/>
                </a:solidFill>
              </a:rPr>
              <a:t>строчное выражение</a:t>
            </a:r>
            <a:r>
              <a:rPr lang="en-US" sz="3200" b="1" dirty="0" smtClean="0">
                <a:ln w="50800"/>
                <a:solidFill>
                  <a:srgbClr val="9E2600"/>
                </a:solidFill>
              </a:rPr>
              <a:t>&gt;</a:t>
            </a:r>
            <a:endParaRPr lang="ru-RU" sz="3200" b="1" dirty="0">
              <a:ln w="50800"/>
              <a:solidFill>
                <a:srgbClr val="9E2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0858" y="2380343"/>
            <a:ext cx="7663543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sz="2400" b="1" dirty="0" smtClean="0">
                <a:ln w="50800"/>
              </a:rPr>
              <a:t>Оператор </a:t>
            </a:r>
            <a:r>
              <a:rPr lang="en-US" sz="2400" b="1" dirty="0" smtClean="0">
                <a:ln w="50800"/>
              </a:rPr>
              <a:t>PLAY </a:t>
            </a:r>
            <a:r>
              <a:rPr lang="ru-RU" sz="2400" b="1" dirty="0" smtClean="0">
                <a:ln w="50800"/>
              </a:rPr>
              <a:t>позволяет составлять музыкальные фрагменты и проигрывать их в различных сочетаниях в ходе выполнения программы.</a:t>
            </a:r>
          </a:p>
          <a:p>
            <a:pPr algn="just"/>
            <a:endParaRPr lang="ru-RU" sz="2400" b="1" dirty="0">
              <a:ln w="50800"/>
            </a:endParaRPr>
          </a:p>
          <a:p>
            <a:pPr algn="just"/>
            <a:r>
              <a:rPr lang="ru-RU" sz="2400" b="1" dirty="0" smtClean="0">
                <a:ln w="50800"/>
              </a:rPr>
              <a:t>Оператор </a:t>
            </a:r>
            <a:r>
              <a:rPr lang="en-US" sz="2400" b="1" dirty="0" smtClean="0">
                <a:ln w="50800"/>
              </a:rPr>
              <a:t>PLAY </a:t>
            </a:r>
            <a:r>
              <a:rPr lang="ru-RU" sz="2400" b="1" dirty="0" smtClean="0">
                <a:ln w="50800"/>
              </a:rPr>
              <a:t>имеет свой набор команд для определения мелодии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80569" y="700314"/>
          <a:ext cx="7910286" cy="5501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70631"/>
                <a:gridCol w="52396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Команда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Действие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C,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D, E, F, G, A, B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Исполнить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ноту, обозначенную указанной буквой: С – до,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D – 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ре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, E – 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ми,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F – 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фа,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– соль, А – ля, В – си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Буква от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до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за которой следует знак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#, +,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Исполнить ноту в соответствии с буквой, причем знак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#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или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+ означает «диез», а знак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«бемоль»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Ln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Исполнять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последующие ноты с интервалом 1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/n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, где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n 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меняется от 1 до 64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On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Играть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в октаве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n 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(всего имеется семь октав от 0 до 6)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Pn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Остановить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или сделать паузу длительностью 1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/n, 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где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n 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меняется от 1 до 64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Tn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Задать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темп или число четвертных нот, исполняемых в минуту (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n 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меняется от 32 до 255, по умолчанию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n = 120)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&gt;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Переход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на октаву выше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Переход на октаву ниже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1543707"/>
            <a:ext cx="7540172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800" b="1" dirty="0" smtClean="0">
                <a:ln w="50800"/>
              </a:rPr>
              <a:t>first$ = "L8 O3 GG L4 AG O4 C O3 L2 B"</a:t>
            </a:r>
          </a:p>
          <a:p>
            <a:r>
              <a:rPr lang="en-US" sz="2800" b="1" dirty="0" smtClean="0">
                <a:ln w="50800"/>
              </a:rPr>
              <a:t>second$ = "L8 MS O3 GG L4 AG O4 D L2 C"</a:t>
            </a:r>
          </a:p>
          <a:p>
            <a:r>
              <a:rPr lang="en-US" sz="2800" b="1" dirty="0" smtClean="0">
                <a:ln w="50800"/>
              </a:rPr>
              <a:t>third$ = "L8 MS O3 GG L4 O4 GE L8 CC O3 L4 BA"</a:t>
            </a:r>
          </a:p>
          <a:p>
            <a:r>
              <a:rPr lang="en-US" sz="2800" b="1" dirty="0" smtClean="0">
                <a:ln w="50800"/>
              </a:rPr>
              <a:t>fourth$ = "O4 L8 FG L4 ECD L1 C"</a:t>
            </a:r>
          </a:p>
          <a:p>
            <a:r>
              <a:rPr lang="en-US" sz="2800" b="1" dirty="0" smtClean="0">
                <a:ln w="50800"/>
              </a:rPr>
              <a:t>PLAY first$ + second$ + third$ + fourth$</a:t>
            </a:r>
            <a:endParaRPr lang="ru-RU" sz="2800" b="1" dirty="0">
              <a:ln w="5080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8285" y="638628"/>
            <a:ext cx="728617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b="1" dirty="0" smtClean="0">
                <a:ln w="50800"/>
                <a:solidFill>
                  <a:srgbClr val="9E2600"/>
                </a:solidFill>
              </a:rPr>
              <a:t>Мелодия «С днем рождения»</a:t>
            </a:r>
            <a:endParaRPr lang="ru-RU" sz="3200" b="1" dirty="0">
              <a:ln w="50800"/>
              <a:solidFill>
                <a:srgbClr val="9E26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193" y="532838"/>
            <a:ext cx="7948527" cy="4510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7029" y="1146628"/>
            <a:ext cx="809897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sz="2400" b="1" dirty="0" smtClean="0">
                <a:ln w="50800"/>
                <a:solidFill>
                  <a:srgbClr val="9E2600"/>
                </a:solidFill>
              </a:rPr>
              <a:t>Средствами языка программирования </a:t>
            </a:r>
            <a:r>
              <a:rPr lang="en-US" sz="2400" b="1" dirty="0" smtClean="0">
                <a:ln w="50800"/>
                <a:solidFill>
                  <a:srgbClr val="9E2600"/>
                </a:solidFill>
              </a:rPr>
              <a:t>QBasic  </a:t>
            </a:r>
            <a:r>
              <a:rPr lang="ru-RU" sz="2400" b="1" dirty="0" smtClean="0">
                <a:ln w="50800"/>
                <a:solidFill>
                  <a:srgbClr val="9E2600"/>
                </a:solidFill>
              </a:rPr>
              <a:t>получите на экране похожее изображение. Добавьте звук.</a:t>
            </a:r>
            <a:endParaRPr lang="ru-RU" sz="2400" b="1" dirty="0">
              <a:ln w="50800"/>
              <a:solidFill>
                <a:srgbClr val="9E26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6686" y="2162629"/>
            <a:ext cx="7837714" cy="42236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Равнобедренный треугольник 43"/>
          <p:cNvSpPr/>
          <p:nvPr/>
        </p:nvSpPr>
        <p:spPr>
          <a:xfrm>
            <a:off x="1289154" y="3567659"/>
            <a:ext cx="1274164" cy="64457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>
            <a:off x="2548328" y="3567659"/>
            <a:ext cx="1274164" cy="64457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Равнобедренный треугольник 45"/>
          <p:cNvSpPr/>
          <p:nvPr/>
        </p:nvSpPr>
        <p:spPr>
          <a:xfrm>
            <a:off x="3807502" y="3567659"/>
            <a:ext cx="1274164" cy="64457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бедренный треугольник 46"/>
          <p:cNvSpPr/>
          <p:nvPr/>
        </p:nvSpPr>
        <p:spPr>
          <a:xfrm>
            <a:off x="5066675" y="3567659"/>
            <a:ext cx="1274164" cy="64457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289154" y="4197246"/>
            <a:ext cx="5051685" cy="18437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2226397" y="3240968"/>
            <a:ext cx="827313" cy="1030515"/>
            <a:chOff x="2380344" y="2830285"/>
            <a:chExt cx="1843313" cy="2264229"/>
          </a:xfrm>
        </p:grpSpPr>
        <p:sp>
          <p:nvSpPr>
            <p:cNvPr id="11" name="Овал 10"/>
            <p:cNvSpPr/>
            <p:nvPr/>
          </p:nvSpPr>
          <p:spPr>
            <a:xfrm>
              <a:off x="2612571" y="3512457"/>
              <a:ext cx="870858" cy="15385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>
              <a:off x="2801258" y="2830285"/>
              <a:ext cx="275771" cy="348343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135086" y="3077029"/>
              <a:ext cx="537029" cy="478971"/>
              <a:chOff x="3135086" y="3077029"/>
              <a:chExt cx="537029" cy="478971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 flipV="1">
                <a:off x="3135086" y="3077029"/>
                <a:ext cx="464457" cy="24674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3178629" y="3410857"/>
                <a:ext cx="420914" cy="14514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V="1">
                <a:off x="3193143" y="3309258"/>
                <a:ext cx="478972" cy="4354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Группа 21"/>
            <p:cNvGrpSpPr/>
            <p:nvPr/>
          </p:nvGrpSpPr>
          <p:grpSpPr>
            <a:xfrm flipH="1">
              <a:off x="2380344" y="3077029"/>
              <a:ext cx="537029" cy="478971"/>
              <a:chOff x="3135086" y="3077029"/>
              <a:chExt cx="537029" cy="478971"/>
            </a:xfrm>
          </p:grpSpPr>
          <p:cxnSp>
            <p:nvCxnSpPr>
              <p:cNvPr id="23" name="Прямая соединительная линия 22"/>
              <p:cNvCxnSpPr/>
              <p:nvPr/>
            </p:nvCxnSpPr>
            <p:spPr>
              <a:xfrm flipV="1">
                <a:off x="3135086" y="3077029"/>
                <a:ext cx="464457" cy="24674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3178629" y="3410857"/>
                <a:ext cx="420914" cy="14514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flipV="1">
                <a:off x="3193143" y="3309258"/>
                <a:ext cx="478972" cy="4354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Равнобедренный треугольник 13"/>
            <p:cNvSpPr/>
            <p:nvPr/>
          </p:nvSpPr>
          <p:spPr>
            <a:xfrm>
              <a:off x="2975430" y="2830285"/>
              <a:ext cx="275771" cy="348343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728685" y="3062513"/>
              <a:ext cx="580572" cy="60959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2931886" y="4920342"/>
              <a:ext cx="1291771" cy="17417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9" name="Овал 48"/>
          <p:cNvSpPr/>
          <p:nvPr/>
        </p:nvSpPr>
        <p:spPr>
          <a:xfrm>
            <a:off x="6981371" y="2757714"/>
            <a:ext cx="827315" cy="76925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6502400" y="2540000"/>
            <a:ext cx="1785257" cy="127725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6792686" y="2322286"/>
            <a:ext cx="972457" cy="155302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6908800" y="2307771"/>
            <a:ext cx="928914" cy="1959429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6589487" y="2989943"/>
            <a:ext cx="1523999" cy="44994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Группа 59"/>
          <p:cNvGrpSpPr/>
          <p:nvPr/>
        </p:nvGrpSpPr>
        <p:grpSpPr>
          <a:xfrm>
            <a:off x="5094514" y="2220686"/>
            <a:ext cx="2496457" cy="1074057"/>
            <a:chOff x="4034971" y="2235200"/>
            <a:chExt cx="2496457" cy="1074057"/>
          </a:xfrm>
        </p:grpSpPr>
        <p:sp>
          <p:nvSpPr>
            <p:cNvPr id="7" name="Овал 6"/>
            <p:cNvSpPr/>
            <p:nvPr/>
          </p:nvSpPr>
          <p:spPr>
            <a:xfrm>
              <a:off x="4034971" y="2322286"/>
              <a:ext cx="1407886" cy="78377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4542971" y="2525486"/>
              <a:ext cx="1407886" cy="78377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4760685" y="2235200"/>
              <a:ext cx="1407886" cy="78377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5123542" y="2452915"/>
              <a:ext cx="1407886" cy="78377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114" y="1146629"/>
            <a:ext cx="7794171" cy="44012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sz="2000" b="1" dirty="0" smtClean="0">
                <a:ln w="50800"/>
              </a:rPr>
              <a:t>В персональных компьютерах при программировании в </a:t>
            </a:r>
            <a:r>
              <a:rPr lang="en-US" sz="2000" b="1" dirty="0" err="1" smtClean="0">
                <a:ln w="50800"/>
              </a:rPr>
              <a:t>Q</a:t>
            </a:r>
            <a:r>
              <a:rPr lang="en-US" sz="2000" b="1" dirty="0" err="1">
                <a:ln w="50800"/>
              </a:rPr>
              <a:t>B</a:t>
            </a:r>
            <a:r>
              <a:rPr lang="en-US" sz="2000" b="1" dirty="0" err="1" smtClean="0">
                <a:ln w="50800"/>
              </a:rPr>
              <a:t>asi</a:t>
            </a:r>
            <a:r>
              <a:rPr lang="ru-RU" sz="2000" b="1" dirty="0" smtClean="0">
                <a:ln w="50800"/>
              </a:rPr>
              <a:t>с применяется </a:t>
            </a:r>
            <a:r>
              <a:rPr lang="ru-RU" sz="2400" b="1" dirty="0" smtClean="0">
                <a:ln w="50800"/>
                <a:solidFill>
                  <a:srgbClr val="9E2600"/>
                </a:solidFill>
              </a:rPr>
              <a:t>растровый способ </a:t>
            </a:r>
            <a:r>
              <a:rPr lang="ru-RU" sz="2000" b="1" dirty="0" smtClean="0">
                <a:ln w="50800"/>
              </a:rPr>
              <a:t>кодирования графической информации</a:t>
            </a:r>
            <a:r>
              <a:rPr lang="en-US" sz="2000" b="1" dirty="0" smtClean="0">
                <a:ln w="50800"/>
              </a:rPr>
              <a:t>, </a:t>
            </a:r>
            <a:r>
              <a:rPr lang="ru-RU" sz="2000" b="1" dirty="0" smtClean="0">
                <a:ln w="50800"/>
              </a:rPr>
              <a:t>при котором </a:t>
            </a:r>
            <a:r>
              <a:rPr lang="ru-RU" sz="2400" b="1" dirty="0" smtClean="0">
                <a:ln w="50800"/>
                <a:solidFill>
                  <a:srgbClr val="9E2600"/>
                </a:solidFill>
              </a:rPr>
              <a:t>изображение представляется прямоугольной матрицей точек </a:t>
            </a:r>
            <a:r>
              <a:rPr lang="ru-RU" sz="2000" b="1" dirty="0" smtClean="0">
                <a:ln w="50800"/>
              </a:rPr>
              <a:t>(пикселей).</a:t>
            </a:r>
          </a:p>
          <a:p>
            <a:pPr algn="just"/>
            <a:endParaRPr lang="ru-RU" sz="2000" b="1" dirty="0">
              <a:ln w="50800"/>
            </a:endParaRPr>
          </a:p>
          <a:p>
            <a:pPr algn="just"/>
            <a:r>
              <a:rPr lang="ru-RU" sz="2000" b="1" dirty="0" smtClean="0">
                <a:ln w="50800"/>
              </a:rPr>
              <a:t>Каждый пиксель может иметь свой цвет, выбираемый из некоторого заданного набора цветов – </a:t>
            </a:r>
            <a:r>
              <a:rPr lang="ru-RU" sz="2400" b="1" dirty="0" smtClean="0">
                <a:ln w="50800"/>
                <a:solidFill>
                  <a:srgbClr val="9E2600"/>
                </a:solidFill>
              </a:rPr>
              <a:t>палитры</a:t>
            </a:r>
            <a:r>
              <a:rPr lang="ru-RU" sz="2000" b="1" dirty="0" smtClean="0">
                <a:ln w="50800"/>
              </a:rPr>
              <a:t>.</a:t>
            </a:r>
          </a:p>
          <a:p>
            <a:pPr algn="just"/>
            <a:endParaRPr lang="ru-RU" sz="2000" b="1" dirty="0">
              <a:ln w="50800"/>
            </a:endParaRPr>
          </a:p>
          <a:p>
            <a:pPr algn="just"/>
            <a:r>
              <a:rPr lang="ru-RU" sz="2000" b="1" dirty="0" smtClean="0">
                <a:ln w="50800"/>
              </a:rPr>
              <a:t>Чтобы обеспечить такой способ вывода графической информации, в составе компьютера имеется специальное устройство – </a:t>
            </a:r>
            <a:r>
              <a:rPr lang="ru-RU" sz="2400" b="1" dirty="0" smtClean="0">
                <a:ln w="50800"/>
                <a:solidFill>
                  <a:srgbClr val="9E2600"/>
                </a:solidFill>
              </a:rPr>
              <a:t>видеоадаптер</a:t>
            </a:r>
            <a:r>
              <a:rPr lang="ru-RU" sz="2000" b="1" dirty="0" smtClean="0">
                <a:ln w="50800"/>
              </a:rPr>
              <a:t>. В его памяти</a:t>
            </a:r>
            <a:r>
              <a:rPr lang="en-US" sz="2000" b="1" dirty="0" smtClean="0">
                <a:ln w="50800"/>
              </a:rPr>
              <a:t>, </a:t>
            </a:r>
            <a:r>
              <a:rPr lang="ru-RU" sz="2000" b="1" dirty="0" smtClean="0">
                <a:ln w="50800"/>
              </a:rPr>
              <a:t>называемой </a:t>
            </a:r>
            <a:r>
              <a:rPr lang="ru-RU" sz="2400" b="1" dirty="0" smtClean="0">
                <a:ln w="50800"/>
                <a:solidFill>
                  <a:srgbClr val="9E2600"/>
                </a:solidFill>
              </a:rPr>
              <a:t>видеобуфером</a:t>
            </a:r>
            <a:r>
              <a:rPr lang="ru-RU" sz="2000" b="1" dirty="0" smtClean="0">
                <a:ln w="50800"/>
              </a:rPr>
              <a:t>, хранится изображение, которое с частотой не менее 60 Гц  отображается на экране дисплея.</a:t>
            </a:r>
            <a:endParaRPr lang="ru-RU" sz="2000" b="1" dirty="0">
              <a:ln w="5080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301" y="282473"/>
            <a:ext cx="7796140" cy="6034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9429" y="928914"/>
            <a:ext cx="519611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200" b="1" dirty="0" smtClean="0">
                <a:ln w="50800"/>
                <a:solidFill>
                  <a:srgbClr val="9E2600"/>
                </a:solidFill>
              </a:rPr>
              <a:t>SCREEN   &lt;</a:t>
            </a:r>
            <a:r>
              <a:rPr lang="ru-RU" sz="3200" b="1" dirty="0" err="1" smtClean="0">
                <a:ln w="50800"/>
                <a:solidFill>
                  <a:srgbClr val="9E2600"/>
                </a:solidFill>
              </a:rPr>
              <a:t>номер_режима</a:t>
            </a:r>
            <a:r>
              <a:rPr lang="en-US" sz="3200" b="1" dirty="0" smtClean="0">
                <a:ln w="50800"/>
                <a:solidFill>
                  <a:srgbClr val="9E2600"/>
                </a:solidFill>
              </a:rPr>
              <a:t>&gt;</a:t>
            </a:r>
            <a:endParaRPr lang="ru-RU" sz="3200" b="1" dirty="0">
              <a:ln w="50800"/>
              <a:solidFill>
                <a:srgbClr val="9E26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09600" y="1527628"/>
          <a:ext cx="8186058" cy="15047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63365"/>
                <a:gridCol w="3190505"/>
                <a:gridCol w="3132188"/>
              </a:tblGrid>
              <a:tr h="21408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Номер режима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Размер экрана (пиксели)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Количество цветов в палитре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65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320 × 200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65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640 × 350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65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640 × 480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757714" y="3080659"/>
          <a:ext cx="3033485" cy="3261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90719"/>
                <a:gridCol w="2242766"/>
              </a:tblGrid>
              <a:tr h="21000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цвета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Цвет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0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0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/>
                        <a:t>Черный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0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Синий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0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Зеленый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0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Бирюзовый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0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Красный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0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Лиловый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0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Коричневый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0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Белый (по умолчанию)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7" name="Группа 16"/>
          <p:cNvGrpSpPr/>
          <p:nvPr/>
        </p:nvGrpSpPr>
        <p:grpSpPr>
          <a:xfrm>
            <a:off x="188686" y="3236687"/>
            <a:ext cx="2714168" cy="2560988"/>
            <a:chOff x="740229" y="3526972"/>
            <a:chExt cx="2714168" cy="2560988"/>
          </a:xfrm>
        </p:grpSpPr>
        <p:cxnSp>
          <p:nvCxnSpPr>
            <p:cNvPr id="7" name="Прямая со стрелкой 6"/>
            <p:cNvCxnSpPr/>
            <p:nvPr/>
          </p:nvCxnSpPr>
          <p:spPr>
            <a:xfrm>
              <a:off x="1146629" y="3976914"/>
              <a:ext cx="211908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>
              <a:off x="1291772" y="3831771"/>
              <a:ext cx="0" cy="2235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40229" y="3744685"/>
              <a:ext cx="71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0,0</a:t>
              </a:r>
              <a:endParaRPr lang="ru-RU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57943" y="5718628"/>
              <a:ext cx="71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Y</a:t>
              </a:r>
              <a:endParaRPr lang="ru-RU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43197" y="3526972"/>
              <a:ext cx="71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ru-RU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98171" y="4470400"/>
              <a:ext cx="13788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b="1" dirty="0" smtClean="0">
                  <a:ln w="50800"/>
                </a:rPr>
                <a:t>Система координат экрана</a:t>
              </a:r>
              <a:endParaRPr lang="ru-RU" b="1" dirty="0">
                <a:ln w="50800"/>
              </a:endParaRPr>
            </a:p>
          </p:txBody>
        </p:sp>
      </p:grp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5849253" y="3080659"/>
          <a:ext cx="2772232" cy="328820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99515"/>
                <a:gridCol w="1772717"/>
              </a:tblGrid>
              <a:tr h="60596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цвета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Цвет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0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8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/>
                        <a:t>Серый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0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Голубой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0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Ярко-зеленый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0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Ярко-бирюзовый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0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Ярко-красный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0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Ярко-лиловый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0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Желтый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0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Ярко-белый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2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4140" y="1624733"/>
            <a:ext cx="6875720" cy="360853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7.png"/>
          <p:cNvPicPr>
            <a:picLocks noChangeAspect="1"/>
          </p:cNvPicPr>
          <p:nvPr/>
        </p:nvPicPr>
        <p:blipFill>
          <a:blip r:embed="rId3" cstate="print"/>
          <a:srcRect r="34606" b="10473"/>
          <a:stretch>
            <a:fillRect/>
          </a:stretch>
        </p:blipFill>
        <p:spPr>
          <a:xfrm>
            <a:off x="644452" y="333859"/>
            <a:ext cx="6114692" cy="856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0514" y="1291771"/>
            <a:ext cx="7358743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400" b="1" dirty="0" smtClean="0">
                <a:ln w="50800"/>
                <a:solidFill>
                  <a:srgbClr val="9E2600"/>
                </a:solidFill>
              </a:rPr>
              <a:t>PSET   (</a:t>
            </a:r>
            <a:r>
              <a:rPr lang="en-US" sz="4400" b="1" dirty="0" err="1" smtClean="0">
                <a:ln w="50800"/>
                <a:solidFill>
                  <a:srgbClr val="9E2600"/>
                </a:solidFill>
              </a:rPr>
              <a:t>x,y</a:t>
            </a:r>
            <a:r>
              <a:rPr lang="en-US" sz="4400" b="1" dirty="0" smtClean="0">
                <a:ln w="50800"/>
                <a:solidFill>
                  <a:srgbClr val="9E2600"/>
                </a:solidFill>
              </a:rPr>
              <a:t>)  [,  &lt;</a:t>
            </a:r>
            <a:r>
              <a:rPr lang="ru-RU" sz="4400" b="1" dirty="0" smtClean="0">
                <a:ln w="50800"/>
                <a:solidFill>
                  <a:srgbClr val="9E2600"/>
                </a:solidFill>
              </a:rPr>
              <a:t>цвет</a:t>
            </a:r>
            <a:r>
              <a:rPr lang="en-US" sz="4400" b="1" dirty="0" smtClean="0">
                <a:ln w="50800"/>
                <a:solidFill>
                  <a:srgbClr val="9E2600"/>
                </a:solidFill>
              </a:rPr>
              <a:t>&gt;]</a:t>
            </a:r>
          </a:p>
          <a:p>
            <a:r>
              <a:rPr lang="en-US" sz="4400" b="1" dirty="0" smtClean="0">
                <a:ln w="50800"/>
                <a:solidFill>
                  <a:srgbClr val="9E2600"/>
                </a:solidFill>
              </a:rPr>
              <a:t>PRESET   (x,  y)  [,  &lt;</a:t>
            </a:r>
            <a:r>
              <a:rPr lang="ru-RU" sz="4400" b="1" dirty="0" smtClean="0">
                <a:ln w="50800"/>
                <a:solidFill>
                  <a:srgbClr val="9E2600"/>
                </a:solidFill>
              </a:rPr>
              <a:t>цвет</a:t>
            </a:r>
            <a:r>
              <a:rPr lang="en-US" sz="4400" b="1" dirty="0" smtClean="0">
                <a:ln w="50800"/>
                <a:solidFill>
                  <a:srgbClr val="9E2600"/>
                </a:solidFill>
              </a:rPr>
              <a:t>&gt;]</a:t>
            </a:r>
            <a:endParaRPr lang="ru-RU" sz="4400" b="1" dirty="0">
              <a:ln w="50800"/>
              <a:solidFill>
                <a:srgbClr val="9E2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087" y="2757714"/>
            <a:ext cx="785222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sz="2000" b="1" dirty="0" smtClean="0">
                <a:ln w="50800"/>
              </a:rPr>
              <a:t>Случайным образом выбирая позиции </a:t>
            </a:r>
            <a:r>
              <a:rPr lang="ru-RU" sz="2000" b="1" dirty="0" err="1" smtClean="0">
                <a:ln w="50800"/>
              </a:rPr>
              <a:t>выТ</a:t>
            </a:r>
            <a:r>
              <a:rPr lang="ru-RU" sz="2000" b="1" dirty="0" smtClean="0">
                <a:ln w="50800"/>
              </a:rPr>
              <a:t> </a:t>
            </a:r>
            <a:r>
              <a:rPr lang="ru-RU" sz="2000" b="1" dirty="0" err="1" smtClean="0">
                <a:ln w="50800"/>
              </a:rPr>
              <a:t>свечиваемых</a:t>
            </a:r>
            <a:r>
              <a:rPr lang="ru-RU" sz="2000" b="1" dirty="0" smtClean="0">
                <a:ln w="50800"/>
              </a:rPr>
              <a:t> точек и тут же стирая </a:t>
            </a:r>
            <a:r>
              <a:rPr lang="ru-RU" sz="2000" b="1" dirty="0" smtClean="0">
                <a:ln w="50800"/>
              </a:rPr>
              <a:t>их  фоновым цветом, можно получить эффект мигания</a:t>
            </a:r>
            <a:endParaRPr lang="ru-RU" sz="2000" b="1" dirty="0">
              <a:ln w="5080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658" y="3439888"/>
            <a:ext cx="7881257" cy="32316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000" b="1" dirty="0" smtClean="0">
                <a:ln w="50800"/>
              </a:rPr>
              <a:t>SCREEN   7</a:t>
            </a:r>
          </a:p>
          <a:p>
            <a:r>
              <a:rPr lang="en-US" sz="2000" b="1" dirty="0" smtClean="0">
                <a:ln w="50800"/>
              </a:rPr>
              <a:t>RANDOMIZE   567</a:t>
            </a:r>
          </a:p>
          <a:p>
            <a:r>
              <a:rPr lang="en-US" sz="2000" b="1" dirty="0" smtClean="0">
                <a:ln w="50800"/>
              </a:rPr>
              <a:t>FOR  x = 1  TO  500</a:t>
            </a:r>
          </a:p>
          <a:p>
            <a:r>
              <a:rPr lang="en-US" sz="2000" b="1" dirty="0">
                <a:ln w="50800"/>
              </a:rPr>
              <a:t>	</a:t>
            </a:r>
            <a:r>
              <a:rPr lang="en-US" sz="2000" b="1" dirty="0" smtClean="0">
                <a:ln w="50800"/>
              </a:rPr>
              <a:t>h = INT(RND * 319)</a:t>
            </a:r>
          </a:p>
          <a:p>
            <a:r>
              <a:rPr lang="en-US" sz="2000" b="1" dirty="0" smtClean="0">
                <a:ln w="50800"/>
              </a:rPr>
              <a:t>	v = INT(RND * 199)</a:t>
            </a:r>
          </a:p>
          <a:p>
            <a:r>
              <a:rPr lang="en-US" sz="2000" b="1" dirty="0">
                <a:ln w="50800"/>
              </a:rPr>
              <a:t>	</a:t>
            </a:r>
            <a:r>
              <a:rPr lang="en-US" sz="2000" b="1" dirty="0" smtClean="0">
                <a:ln w="50800"/>
              </a:rPr>
              <a:t>PSET (h, v),   14</a:t>
            </a:r>
          </a:p>
          <a:p>
            <a:r>
              <a:rPr lang="en-US" sz="2000" b="1" dirty="0">
                <a:ln w="50800"/>
              </a:rPr>
              <a:t>	</a:t>
            </a:r>
            <a:r>
              <a:rPr lang="en-US" sz="2400" b="1" dirty="0" smtClean="0">
                <a:ln w="50800"/>
                <a:solidFill>
                  <a:srgbClr val="9E2600"/>
                </a:solidFill>
              </a:rPr>
              <a:t>SLEEP  1</a:t>
            </a:r>
            <a:endParaRPr lang="ru-RU" sz="2000" b="1" dirty="0" smtClean="0">
              <a:ln w="50800"/>
              <a:solidFill>
                <a:srgbClr val="9E2600"/>
              </a:solidFill>
            </a:endParaRPr>
          </a:p>
          <a:p>
            <a:r>
              <a:rPr lang="ru-RU" sz="2000" b="1" dirty="0" smtClean="0">
                <a:ln w="50800"/>
              </a:rPr>
              <a:t>	</a:t>
            </a:r>
            <a:r>
              <a:rPr lang="en-US" sz="2000" b="1" dirty="0" smtClean="0">
                <a:ln w="50800"/>
              </a:rPr>
              <a:t>PRESET  (h,  v)</a:t>
            </a:r>
          </a:p>
          <a:p>
            <a:r>
              <a:rPr lang="en-US" sz="2000" b="1" dirty="0">
                <a:ln w="50800"/>
              </a:rPr>
              <a:t>	</a:t>
            </a:r>
            <a:r>
              <a:rPr lang="en-US" sz="2000" b="1" dirty="0" smtClean="0">
                <a:ln w="50800"/>
              </a:rPr>
              <a:t>PRESET  (h + 1,  v + 1)</a:t>
            </a:r>
          </a:p>
          <a:p>
            <a:r>
              <a:rPr lang="en-US" sz="2000" b="1" dirty="0" smtClean="0">
                <a:ln w="50800"/>
              </a:rPr>
              <a:t>NEXT x</a:t>
            </a:r>
            <a:endParaRPr lang="ru-RU" sz="2000" b="1" dirty="0">
              <a:ln w="5080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2858" y="5370288"/>
            <a:ext cx="5646058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1600" b="1" dirty="0" smtClean="0">
                <a:ln w="50800"/>
                <a:solidFill>
                  <a:srgbClr val="9E2600"/>
                </a:solidFill>
              </a:rPr>
              <a:t>время приостановки работы программы в секундах</a:t>
            </a:r>
            <a:endParaRPr lang="ru-RU" sz="1600" b="1" dirty="0">
              <a:ln w="50800"/>
              <a:solidFill>
                <a:srgbClr val="9E26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8.png"/>
          <p:cNvPicPr>
            <a:picLocks noChangeAspect="1"/>
          </p:cNvPicPr>
          <p:nvPr/>
        </p:nvPicPr>
        <p:blipFill>
          <a:blip r:embed="rId3" cstate="print"/>
          <a:srcRect l="4070" t="24204" r="26405" b="5949"/>
          <a:stretch>
            <a:fillRect/>
          </a:stretch>
        </p:blipFill>
        <p:spPr>
          <a:xfrm>
            <a:off x="638629" y="493486"/>
            <a:ext cx="5602514" cy="6386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515" y="1422400"/>
            <a:ext cx="80264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600" b="1" dirty="0" smtClean="0">
                <a:ln w="50800"/>
                <a:solidFill>
                  <a:srgbClr val="9E2600"/>
                </a:solidFill>
              </a:rPr>
              <a:t>LINE  [(x1,  y1)]  </a:t>
            </a:r>
            <a:r>
              <a:rPr lang="en-US" sz="3600" b="1" dirty="0" smtClean="0">
                <a:ln w="50800"/>
                <a:solidFill>
                  <a:srgbClr val="9E2600"/>
                </a:solidFill>
                <a:latin typeface="Courier New"/>
                <a:cs typeface="Courier New"/>
              </a:rPr>
              <a:t>-</a:t>
            </a:r>
            <a:r>
              <a:rPr lang="en-US" sz="3600" b="1" dirty="0" smtClean="0">
                <a:ln w="50800"/>
                <a:solidFill>
                  <a:srgbClr val="9E2600"/>
                </a:solidFill>
              </a:rPr>
              <a:t>  (x2,  y2)  [,   [&lt;</a:t>
            </a:r>
            <a:r>
              <a:rPr lang="ru-RU" sz="3600" b="1" dirty="0" smtClean="0">
                <a:ln w="50800"/>
                <a:solidFill>
                  <a:srgbClr val="9E2600"/>
                </a:solidFill>
              </a:rPr>
              <a:t>цвет</a:t>
            </a:r>
            <a:r>
              <a:rPr lang="en-US" sz="3600" b="1" dirty="0" smtClean="0">
                <a:ln w="50800"/>
                <a:solidFill>
                  <a:srgbClr val="9E2600"/>
                </a:solidFill>
              </a:rPr>
              <a:t>&gt;]  [,  [B[F]  [,&lt;</a:t>
            </a:r>
            <a:r>
              <a:rPr lang="ru-RU" sz="3600" b="1" dirty="0" smtClean="0">
                <a:ln w="50800"/>
                <a:solidFill>
                  <a:srgbClr val="9E2600"/>
                </a:solidFill>
              </a:rPr>
              <a:t>маска</a:t>
            </a:r>
            <a:r>
              <a:rPr lang="en-US" sz="3600" b="1" dirty="0" smtClean="0">
                <a:ln w="50800"/>
                <a:solidFill>
                  <a:srgbClr val="9E2600"/>
                </a:solidFill>
              </a:rPr>
              <a:t>&gt;] ] </a:t>
            </a:r>
            <a:r>
              <a:rPr lang="en-US" sz="3600" b="1" dirty="0">
                <a:ln w="50800"/>
                <a:solidFill>
                  <a:srgbClr val="9E2600"/>
                </a:solidFill>
              </a:rPr>
              <a:t>]</a:t>
            </a:r>
            <a:endParaRPr lang="ru-RU" sz="3600" b="1" dirty="0">
              <a:ln w="50800"/>
              <a:solidFill>
                <a:srgbClr val="9E2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7029" y="3236686"/>
            <a:ext cx="8273142" cy="31085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b="1" dirty="0" smtClean="0">
                <a:ln w="50800"/>
              </a:rPr>
              <a:t>Параметр В – рисуется прямоугольник, заданный диагональю </a:t>
            </a:r>
            <a:r>
              <a:rPr lang="en-US" sz="2000" b="1" dirty="0" smtClean="0">
                <a:ln w="50800"/>
              </a:rPr>
              <a:t>x</a:t>
            </a:r>
            <a:r>
              <a:rPr lang="en-US" sz="2000" b="1" baseline="-25000" dirty="0" smtClean="0">
                <a:ln w="50800"/>
              </a:rPr>
              <a:t>1</a:t>
            </a:r>
            <a:r>
              <a:rPr lang="en-US" sz="2000" b="1" dirty="0" smtClean="0">
                <a:ln w="50800"/>
              </a:rPr>
              <a:t>y</a:t>
            </a:r>
            <a:r>
              <a:rPr lang="en-US" sz="2000" b="1" baseline="-25000" dirty="0" smtClean="0">
                <a:ln w="50800"/>
              </a:rPr>
              <a:t>1</a:t>
            </a:r>
            <a:r>
              <a:rPr lang="en-US" sz="2000" b="1" dirty="0" smtClean="0">
                <a:ln w="50800"/>
              </a:rPr>
              <a:t> – x</a:t>
            </a:r>
            <a:r>
              <a:rPr lang="en-US" sz="2000" b="1" baseline="-25000" dirty="0" smtClean="0">
                <a:ln w="50800"/>
              </a:rPr>
              <a:t>2</a:t>
            </a:r>
            <a:r>
              <a:rPr lang="en-US" sz="2000" b="1" dirty="0" smtClean="0">
                <a:ln w="50800"/>
              </a:rPr>
              <a:t>y</a:t>
            </a:r>
            <a:r>
              <a:rPr lang="en-US" sz="2000" b="1" baseline="-25000" dirty="0" smtClean="0">
                <a:ln w="50800"/>
              </a:rPr>
              <a:t>2</a:t>
            </a:r>
          </a:p>
          <a:p>
            <a:r>
              <a:rPr lang="ru-RU" sz="2000" b="1" dirty="0" smtClean="0">
                <a:ln w="50800"/>
              </a:rPr>
              <a:t>Параметр </a:t>
            </a:r>
            <a:r>
              <a:rPr lang="en-US" sz="2000" b="1" dirty="0" smtClean="0">
                <a:ln w="50800"/>
              </a:rPr>
              <a:t>BF – </a:t>
            </a:r>
            <a:r>
              <a:rPr lang="ru-RU" sz="2000" b="1" dirty="0" smtClean="0">
                <a:ln w="50800"/>
              </a:rPr>
              <a:t>прямоугольник закрашенный</a:t>
            </a:r>
          </a:p>
          <a:p>
            <a:endParaRPr lang="ru-RU" sz="2000" b="1" dirty="0">
              <a:ln w="50800"/>
            </a:endParaRPr>
          </a:p>
          <a:p>
            <a:r>
              <a:rPr lang="ru-RU" sz="2000" b="1" dirty="0" smtClean="0">
                <a:ln w="50800"/>
              </a:rPr>
              <a:t>Маска</a:t>
            </a:r>
          </a:p>
          <a:p>
            <a:pPr algn="just"/>
            <a:r>
              <a:rPr lang="ru-RU" sz="2000" b="1" dirty="0" smtClean="0">
                <a:ln w="50800"/>
              </a:rPr>
              <a:t>Если бит маски равен 1, то точка вычерчивается, в противном случае она пропускается.</a:t>
            </a:r>
          </a:p>
          <a:p>
            <a:pPr algn="just"/>
            <a:r>
              <a:rPr lang="ru-RU" sz="2000" b="1" dirty="0" smtClean="0">
                <a:ln w="50800"/>
              </a:rPr>
              <a:t>Примеры масок:</a:t>
            </a:r>
          </a:p>
          <a:p>
            <a:pPr algn="just"/>
            <a:r>
              <a:rPr lang="ru-RU" sz="2000" b="1" dirty="0" smtClean="0">
                <a:ln w="50800"/>
              </a:rPr>
              <a:t>     </a:t>
            </a:r>
            <a:r>
              <a:rPr lang="en-US" sz="2800" b="1" dirty="0" smtClean="0">
                <a:ln w="50800"/>
                <a:solidFill>
                  <a:srgbClr val="9E2600"/>
                </a:solidFill>
              </a:rPr>
              <a:t>&amp;h</a:t>
            </a:r>
            <a:r>
              <a:rPr lang="en-US" sz="2000" b="1" dirty="0" smtClean="0">
                <a:ln w="50800"/>
              </a:rPr>
              <a:t>F0F0 = 1111 0000 1111 0000 – </a:t>
            </a:r>
            <a:r>
              <a:rPr lang="ru-RU" sz="2000" b="1" dirty="0" smtClean="0">
                <a:ln w="50800"/>
              </a:rPr>
              <a:t>пунктирная линия через 4 точки</a:t>
            </a:r>
          </a:p>
          <a:p>
            <a:pPr algn="just"/>
            <a:r>
              <a:rPr lang="ru-RU" sz="2000" b="1" dirty="0" smtClean="0">
                <a:ln w="50800"/>
              </a:rPr>
              <a:t>     </a:t>
            </a:r>
            <a:r>
              <a:rPr lang="en-US" sz="2800" b="1" dirty="0" smtClean="0">
                <a:ln w="50800"/>
                <a:solidFill>
                  <a:srgbClr val="9E2600"/>
                </a:solidFill>
              </a:rPr>
              <a:t>&amp;</a:t>
            </a:r>
            <a:r>
              <a:rPr lang="en-US" sz="2800" b="1" dirty="0" err="1" smtClean="0">
                <a:ln w="50800"/>
                <a:solidFill>
                  <a:srgbClr val="9E2600"/>
                </a:solidFill>
              </a:rPr>
              <a:t>h</a:t>
            </a:r>
            <a:r>
              <a:rPr lang="en-US" sz="2000" b="1" dirty="0" err="1" smtClean="0">
                <a:ln w="50800"/>
              </a:rPr>
              <a:t>CCCC</a:t>
            </a:r>
            <a:r>
              <a:rPr lang="en-US" sz="2000" b="1" dirty="0" smtClean="0">
                <a:ln w="50800"/>
              </a:rPr>
              <a:t> = 1100 1100 1100 1100 – </a:t>
            </a:r>
            <a:r>
              <a:rPr lang="ru-RU" sz="2000" b="1" dirty="0" smtClean="0">
                <a:ln w="50800"/>
              </a:rPr>
              <a:t>пунктир через 2 точки</a:t>
            </a:r>
            <a:endParaRPr lang="ru-RU" sz="2000" b="1" dirty="0">
              <a:ln w="5080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151" y="307879"/>
            <a:ext cx="2304098" cy="7558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315" y="1277257"/>
            <a:ext cx="7416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400" b="1" dirty="0" smtClean="0">
                <a:ln w="50800"/>
              </a:rPr>
              <a:t>SCREEN  9</a:t>
            </a:r>
          </a:p>
          <a:p>
            <a:r>
              <a:rPr lang="en-US" sz="2400" b="1" dirty="0" smtClean="0">
                <a:ln w="50800"/>
              </a:rPr>
              <a:t>LINE  (50, 16)  –  (589, 183),  4,  BF</a:t>
            </a:r>
          </a:p>
          <a:p>
            <a:r>
              <a:rPr lang="en-US" sz="2400" b="1" dirty="0" smtClean="0">
                <a:ln w="50800"/>
              </a:rPr>
              <a:t>LINE  (128, 40)  –  (511, 159),  </a:t>
            </a:r>
            <a:r>
              <a:rPr lang="ru-RU" sz="2400" b="1" dirty="0" smtClean="0">
                <a:ln w="50800"/>
              </a:rPr>
              <a:t>14</a:t>
            </a:r>
            <a:r>
              <a:rPr lang="en-US" sz="2400" b="1" dirty="0" smtClean="0">
                <a:ln w="50800"/>
              </a:rPr>
              <a:t>,  BF</a:t>
            </a:r>
            <a:endParaRPr lang="ru-RU" sz="2400" b="1" dirty="0" smtClean="0">
              <a:ln w="50800"/>
            </a:endParaRPr>
          </a:p>
          <a:p>
            <a:r>
              <a:rPr lang="en-US" sz="2400" b="1" dirty="0" smtClean="0">
                <a:ln w="50800"/>
              </a:rPr>
              <a:t>LINE  (205, 64)  –  (433, 125),  9,  BF</a:t>
            </a:r>
            <a:endParaRPr lang="ru-RU" sz="2400" b="1" dirty="0" smtClean="0">
              <a:ln w="5080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86400" y="1117600"/>
            <a:ext cx="3178629" cy="17562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34743" y="1320801"/>
            <a:ext cx="2510972" cy="13873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39542" y="1553029"/>
            <a:ext cx="1814286" cy="9869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0.png"/>
          <p:cNvPicPr>
            <a:picLocks noChangeAspect="1"/>
          </p:cNvPicPr>
          <p:nvPr/>
        </p:nvPicPr>
        <p:blipFill>
          <a:blip r:embed="rId3" cstate="print"/>
          <a:srcRect l="3771" t="25412" r="30738" b="2118"/>
          <a:stretch>
            <a:fillRect/>
          </a:stretch>
        </p:blipFill>
        <p:spPr>
          <a:xfrm>
            <a:off x="769257" y="377370"/>
            <a:ext cx="6415316" cy="7547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0230" y="1117601"/>
            <a:ext cx="817154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600" b="1" dirty="0" smtClean="0">
                <a:ln w="50800"/>
                <a:solidFill>
                  <a:srgbClr val="9E2600"/>
                </a:solidFill>
              </a:rPr>
              <a:t>CIRCLE  (x,  y),  &lt;</a:t>
            </a:r>
            <a:r>
              <a:rPr lang="ru-RU" sz="3600" b="1" dirty="0" smtClean="0">
                <a:ln w="50800"/>
                <a:solidFill>
                  <a:srgbClr val="9E2600"/>
                </a:solidFill>
              </a:rPr>
              <a:t>радиус</a:t>
            </a:r>
            <a:r>
              <a:rPr lang="en-US" sz="3600" b="1" dirty="0" smtClean="0">
                <a:ln w="50800"/>
                <a:solidFill>
                  <a:srgbClr val="9E2600"/>
                </a:solidFill>
              </a:rPr>
              <a:t>&gt;</a:t>
            </a:r>
            <a:r>
              <a:rPr lang="ru-RU" sz="3600" b="1" dirty="0" smtClean="0">
                <a:ln w="50800"/>
                <a:solidFill>
                  <a:srgbClr val="9E2600"/>
                </a:solidFill>
              </a:rPr>
              <a:t>  </a:t>
            </a:r>
            <a:r>
              <a:rPr lang="en-US" sz="3600" b="1" dirty="0" smtClean="0">
                <a:ln w="50800"/>
                <a:solidFill>
                  <a:srgbClr val="9E2600"/>
                </a:solidFill>
              </a:rPr>
              <a:t>[,  &lt;</a:t>
            </a:r>
            <a:r>
              <a:rPr lang="ru-RU" sz="3600" b="1" dirty="0" smtClean="0">
                <a:ln w="50800"/>
                <a:solidFill>
                  <a:srgbClr val="9E2600"/>
                </a:solidFill>
              </a:rPr>
              <a:t>цвет</a:t>
            </a:r>
            <a:r>
              <a:rPr lang="en-US" sz="3600" b="1" dirty="0" smtClean="0">
                <a:ln w="50800"/>
                <a:solidFill>
                  <a:srgbClr val="9E2600"/>
                </a:solidFill>
              </a:rPr>
              <a:t>&gt;]   </a:t>
            </a:r>
            <a:r>
              <a:rPr lang="ru-RU" sz="3600" b="1" dirty="0" smtClean="0">
                <a:ln w="50800"/>
                <a:solidFill>
                  <a:srgbClr val="9E2600"/>
                </a:solidFill>
              </a:rPr>
              <a:t/>
            </a:r>
            <a:br>
              <a:rPr lang="ru-RU" sz="3600" b="1" dirty="0" smtClean="0">
                <a:ln w="50800"/>
                <a:solidFill>
                  <a:srgbClr val="9E2600"/>
                </a:solidFill>
              </a:rPr>
            </a:br>
            <a:r>
              <a:rPr lang="en-US" sz="3600" b="1" dirty="0" smtClean="0">
                <a:ln w="50800"/>
                <a:solidFill>
                  <a:srgbClr val="9E2600"/>
                </a:solidFill>
              </a:rPr>
              <a:t>[,  &lt;</a:t>
            </a:r>
            <a:r>
              <a:rPr lang="ru-RU" sz="3600" b="1" dirty="0" smtClean="0">
                <a:ln w="50800"/>
                <a:solidFill>
                  <a:srgbClr val="9E2600"/>
                </a:solidFill>
              </a:rPr>
              <a:t>начало</a:t>
            </a:r>
            <a:r>
              <a:rPr lang="en-US" sz="3600" b="1" dirty="0" smtClean="0">
                <a:ln w="50800"/>
                <a:solidFill>
                  <a:srgbClr val="9E2600"/>
                </a:solidFill>
              </a:rPr>
              <a:t>&gt;,   &lt;</a:t>
            </a:r>
            <a:r>
              <a:rPr lang="ru-RU" sz="3600" b="1" dirty="0" smtClean="0">
                <a:ln w="50800"/>
                <a:solidFill>
                  <a:srgbClr val="9E2600"/>
                </a:solidFill>
              </a:rPr>
              <a:t>конец</a:t>
            </a:r>
            <a:r>
              <a:rPr lang="en-US" sz="3600" b="1" dirty="0" smtClean="0">
                <a:ln w="50800"/>
                <a:solidFill>
                  <a:srgbClr val="9E2600"/>
                </a:solidFill>
              </a:rPr>
              <a:t>&gt;   [,  &lt;</a:t>
            </a:r>
            <a:r>
              <a:rPr lang="ru-RU" sz="3600" b="1" dirty="0" smtClean="0">
                <a:ln w="50800"/>
                <a:solidFill>
                  <a:srgbClr val="9E2600"/>
                </a:solidFill>
              </a:rPr>
              <a:t>сжатие</a:t>
            </a:r>
            <a:r>
              <a:rPr lang="en-US" sz="3600" b="1" dirty="0" smtClean="0">
                <a:ln w="50800"/>
                <a:solidFill>
                  <a:srgbClr val="9E2600"/>
                </a:solidFill>
              </a:rPr>
              <a:t>&gt;  ] ] ]</a:t>
            </a:r>
            <a:endParaRPr lang="ru-RU" sz="3600" b="1" dirty="0">
              <a:ln w="50800"/>
              <a:solidFill>
                <a:srgbClr val="9E2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429" y="2336800"/>
            <a:ext cx="8258627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b="1" dirty="0" smtClean="0">
                <a:ln w="50800"/>
                <a:solidFill>
                  <a:srgbClr val="9E2600"/>
                </a:solidFill>
              </a:rPr>
              <a:t>(</a:t>
            </a:r>
            <a:r>
              <a:rPr lang="en-US" sz="2400" b="1" dirty="0" smtClean="0">
                <a:ln w="50800"/>
                <a:solidFill>
                  <a:srgbClr val="9E2600"/>
                </a:solidFill>
              </a:rPr>
              <a:t>x,  y</a:t>
            </a:r>
            <a:r>
              <a:rPr lang="ru-RU" sz="2400" b="1" dirty="0" smtClean="0">
                <a:ln w="50800"/>
                <a:solidFill>
                  <a:srgbClr val="9E2600"/>
                </a:solidFill>
              </a:rPr>
              <a:t>)</a:t>
            </a:r>
            <a:r>
              <a:rPr lang="en-US" sz="2400" b="1" dirty="0" smtClean="0">
                <a:ln w="50800"/>
                <a:solidFill>
                  <a:srgbClr val="9E2600"/>
                </a:solidFill>
              </a:rPr>
              <a:t>  </a:t>
            </a:r>
            <a:r>
              <a:rPr lang="en-US" sz="2000" b="1" dirty="0" smtClean="0">
                <a:ln w="50800"/>
              </a:rPr>
              <a:t>– </a:t>
            </a:r>
            <a:r>
              <a:rPr lang="ru-RU" sz="2000" b="1" dirty="0" smtClean="0">
                <a:ln w="50800"/>
              </a:rPr>
              <a:t>координаты центра окружности</a:t>
            </a:r>
          </a:p>
          <a:p>
            <a:pPr algn="just"/>
            <a:r>
              <a:rPr lang="en-US" sz="2400" b="1" dirty="0" smtClean="0">
                <a:ln w="50800"/>
                <a:solidFill>
                  <a:srgbClr val="9E2600"/>
                </a:solidFill>
              </a:rPr>
              <a:t>&lt;</a:t>
            </a:r>
            <a:r>
              <a:rPr lang="ru-RU" sz="2400" b="1" dirty="0" smtClean="0">
                <a:ln w="50800"/>
                <a:solidFill>
                  <a:srgbClr val="9E2600"/>
                </a:solidFill>
              </a:rPr>
              <a:t>радиус</a:t>
            </a:r>
            <a:r>
              <a:rPr lang="en-US" sz="2400" b="1" dirty="0" smtClean="0">
                <a:ln w="50800"/>
                <a:solidFill>
                  <a:srgbClr val="9E2600"/>
                </a:solidFill>
              </a:rPr>
              <a:t>&gt; </a:t>
            </a:r>
            <a:r>
              <a:rPr lang="en-US" sz="2000" b="1" dirty="0" smtClean="0">
                <a:ln w="50800"/>
              </a:rPr>
              <a:t>– </a:t>
            </a:r>
            <a:r>
              <a:rPr lang="ru-RU" sz="2000" b="1" dirty="0" smtClean="0">
                <a:ln w="50800"/>
              </a:rPr>
              <a:t>числовое выражение, задающее размер в пикселях окружности или большой полуоси эллипса</a:t>
            </a:r>
            <a:endParaRPr lang="en-US" sz="2000" b="1" dirty="0" smtClean="0">
              <a:ln w="50800"/>
            </a:endParaRPr>
          </a:p>
          <a:p>
            <a:pPr algn="just"/>
            <a:r>
              <a:rPr lang="en-US" sz="2400" b="1" dirty="0" smtClean="0">
                <a:ln w="50800"/>
                <a:solidFill>
                  <a:srgbClr val="9E2600"/>
                </a:solidFill>
              </a:rPr>
              <a:t>&lt;</a:t>
            </a:r>
            <a:r>
              <a:rPr lang="ru-RU" sz="2400" b="1" dirty="0" smtClean="0">
                <a:ln w="50800"/>
                <a:solidFill>
                  <a:srgbClr val="9E2600"/>
                </a:solidFill>
              </a:rPr>
              <a:t>начало</a:t>
            </a:r>
            <a:r>
              <a:rPr lang="en-US" sz="2400" b="1" dirty="0" smtClean="0">
                <a:ln w="50800"/>
                <a:solidFill>
                  <a:srgbClr val="9E2600"/>
                </a:solidFill>
              </a:rPr>
              <a:t>&gt;</a:t>
            </a:r>
            <a:r>
              <a:rPr lang="ru-RU" sz="2400" b="1" dirty="0" smtClean="0">
                <a:ln w="50800"/>
                <a:solidFill>
                  <a:srgbClr val="9E2600"/>
                </a:solidFill>
              </a:rPr>
              <a:t>, </a:t>
            </a:r>
            <a:r>
              <a:rPr lang="en-US" sz="2400" b="1" dirty="0" smtClean="0">
                <a:ln w="50800"/>
                <a:solidFill>
                  <a:srgbClr val="9E2600"/>
                </a:solidFill>
              </a:rPr>
              <a:t>&lt;</a:t>
            </a:r>
            <a:r>
              <a:rPr lang="ru-RU" sz="2400" b="1" dirty="0" smtClean="0">
                <a:ln w="50800"/>
                <a:solidFill>
                  <a:srgbClr val="9E2600"/>
                </a:solidFill>
              </a:rPr>
              <a:t>конец</a:t>
            </a:r>
            <a:r>
              <a:rPr lang="en-US" sz="2400" b="1" dirty="0" smtClean="0">
                <a:ln w="50800"/>
                <a:solidFill>
                  <a:srgbClr val="9E2600"/>
                </a:solidFill>
              </a:rPr>
              <a:t>&gt;</a:t>
            </a:r>
            <a:r>
              <a:rPr lang="ru-RU" sz="2400" b="1" dirty="0" smtClean="0">
                <a:ln w="50800"/>
                <a:solidFill>
                  <a:srgbClr val="9E2600"/>
                </a:solidFill>
              </a:rPr>
              <a:t> </a:t>
            </a:r>
            <a:r>
              <a:rPr lang="en-US" sz="2000" b="1" dirty="0" smtClean="0">
                <a:ln w="50800"/>
              </a:rPr>
              <a:t>–</a:t>
            </a:r>
            <a:r>
              <a:rPr lang="ru-RU" sz="2000" b="1" dirty="0" smtClean="0">
                <a:ln w="50800"/>
              </a:rPr>
              <a:t> начальное и конечное значения угла при построении дуг, принимающие значения от </a:t>
            </a:r>
            <a:r>
              <a:rPr lang="en-US" sz="2000" b="1" dirty="0" smtClean="0">
                <a:ln w="50800"/>
              </a:rPr>
              <a:t>–</a:t>
            </a:r>
            <a:r>
              <a:rPr lang="ru-RU" sz="2000" b="1" dirty="0" smtClean="0">
                <a:ln w="50800"/>
              </a:rPr>
              <a:t>2</a:t>
            </a:r>
            <a:r>
              <a:rPr lang="el-GR" sz="2000" b="1" dirty="0" smtClean="0">
                <a:ln w="50800"/>
              </a:rPr>
              <a:t>π</a:t>
            </a:r>
            <a:r>
              <a:rPr lang="ru-RU" sz="2000" b="1" dirty="0" smtClean="0">
                <a:ln w="50800"/>
              </a:rPr>
              <a:t> до 2</a:t>
            </a:r>
            <a:r>
              <a:rPr lang="el-GR" sz="2000" b="1" dirty="0" smtClean="0">
                <a:ln w="50800"/>
              </a:rPr>
              <a:t>π</a:t>
            </a:r>
            <a:r>
              <a:rPr lang="ru-RU" sz="2000" b="1" dirty="0" smtClean="0">
                <a:ln w="50800"/>
              </a:rPr>
              <a:t>. Если эти значения опустить, то рисуется полная окружность. Если перед операндами </a:t>
            </a:r>
            <a:r>
              <a:rPr lang="en-US" sz="2000" b="1" dirty="0" smtClean="0">
                <a:ln w="50800"/>
              </a:rPr>
              <a:t>&lt;</a:t>
            </a:r>
            <a:r>
              <a:rPr lang="ru-RU" sz="2000" b="1" dirty="0" smtClean="0">
                <a:ln w="50800"/>
              </a:rPr>
              <a:t>начало</a:t>
            </a:r>
            <a:r>
              <a:rPr lang="en-US" sz="2000" b="1" dirty="0" smtClean="0">
                <a:ln w="50800"/>
              </a:rPr>
              <a:t>&gt;</a:t>
            </a:r>
            <a:r>
              <a:rPr lang="ru-RU" sz="2000" b="1" dirty="0" smtClean="0">
                <a:ln w="50800"/>
              </a:rPr>
              <a:t>, </a:t>
            </a:r>
            <a:r>
              <a:rPr lang="en-US" sz="2000" b="1" dirty="0" smtClean="0">
                <a:ln w="50800"/>
              </a:rPr>
              <a:t>&lt;</a:t>
            </a:r>
            <a:r>
              <a:rPr lang="ru-RU" sz="2000" b="1" dirty="0" smtClean="0">
                <a:ln w="50800"/>
              </a:rPr>
              <a:t>конец</a:t>
            </a:r>
            <a:r>
              <a:rPr lang="en-US" sz="2000" b="1" dirty="0" smtClean="0">
                <a:ln w="50800"/>
              </a:rPr>
              <a:t>&gt;</a:t>
            </a:r>
            <a:r>
              <a:rPr lang="ru-RU" sz="2000" b="1" dirty="0" smtClean="0">
                <a:ln w="50800"/>
              </a:rPr>
              <a:t>  поставить знак минус, то дуги соединяются с центром, что обеспечивает </a:t>
            </a:r>
            <a:r>
              <a:rPr lang="ru-RU" sz="2000" b="1" dirty="0" smtClean="0">
                <a:ln w="50800"/>
              </a:rPr>
              <a:t>построение секторов</a:t>
            </a:r>
          </a:p>
          <a:p>
            <a:pPr algn="just"/>
            <a:r>
              <a:rPr lang="en-US" sz="2400" b="1" dirty="0" smtClean="0">
                <a:ln w="50800"/>
                <a:solidFill>
                  <a:srgbClr val="9E2600"/>
                </a:solidFill>
              </a:rPr>
              <a:t>&lt;</a:t>
            </a:r>
            <a:r>
              <a:rPr lang="ru-RU" sz="2400" b="1" dirty="0" smtClean="0">
                <a:ln w="50800"/>
                <a:solidFill>
                  <a:srgbClr val="9E2600"/>
                </a:solidFill>
              </a:rPr>
              <a:t>сжатие</a:t>
            </a:r>
            <a:r>
              <a:rPr lang="en-US" sz="2400" b="1" dirty="0" smtClean="0">
                <a:ln w="50800"/>
                <a:solidFill>
                  <a:srgbClr val="9E2600"/>
                </a:solidFill>
              </a:rPr>
              <a:t>&gt;</a:t>
            </a:r>
            <a:r>
              <a:rPr lang="ru-RU" sz="2400" b="1" dirty="0" smtClean="0">
                <a:ln w="50800"/>
                <a:solidFill>
                  <a:srgbClr val="9E2600"/>
                </a:solidFill>
              </a:rPr>
              <a:t> </a:t>
            </a:r>
            <a:r>
              <a:rPr lang="en-US" sz="2000" b="1" dirty="0" smtClean="0">
                <a:ln w="50800"/>
              </a:rPr>
              <a:t>–</a:t>
            </a:r>
            <a:r>
              <a:rPr lang="ru-RU" sz="2000" b="1" dirty="0" smtClean="0">
                <a:ln w="50800"/>
              </a:rPr>
              <a:t> задает отношение радиуса, параллельного оси </a:t>
            </a:r>
            <a:r>
              <a:rPr lang="en-US" sz="2000" b="1" dirty="0" smtClean="0">
                <a:ln w="50800"/>
              </a:rPr>
              <a:t>y</a:t>
            </a:r>
            <a:r>
              <a:rPr lang="ru-RU" sz="2000" b="1" dirty="0" smtClean="0">
                <a:ln w="50800"/>
              </a:rPr>
              <a:t>, к радиусу, параллельному оси х.</a:t>
            </a:r>
            <a:endParaRPr lang="ru-RU" sz="2000" b="1" dirty="0">
              <a:ln w="5080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034972" y="5631543"/>
            <a:ext cx="1146628" cy="377371"/>
          </a:xfrm>
          <a:prstGeom prst="ellipse">
            <a:avLst/>
          </a:prstGeom>
          <a:solidFill>
            <a:srgbClr val="D66D0E"/>
          </a:solidFill>
          <a:ln>
            <a:solidFill>
              <a:srgbClr val="843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5400000">
            <a:off x="5740401" y="5493662"/>
            <a:ext cx="711198" cy="696684"/>
          </a:xfrm>
          <a:prstGeom prst="ellipse">
            <a:avLst/>
          </a:prstGeom>
          <a:solidFill>
            <a:srgbClr val="D66D0E"/>
          </a:solidFill>
          <a:ln>
            <a:solidFill>
              <a:srgbClr val="843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5400000">
            <a:off x="6945088" y="5624294"/>
            <a:ext cx="943426" cy="377371"/>
          </a:xfrm>
          <a:prstGeom prst="ellipse">
            <a:avLst/>
          </a:prstGeom>
          <a:solidFill>
            <a:srgbClr val="D66D0E"/>
          </a:solidFill>
          <a:ln>
            <a:solidFill>
              <a:srgbClr val="843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47886" y="6037943"/>
            <a:ext cx="145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Сжатие </a:t>
            </a:r>
            <a:r>
              <a:rPr lang="en-US" b="1" dirty="0" smtClean="0"/>
              <a:t>&lt;1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84801" y="6197600"/>
            <a:ext cx="145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Сжатие </a:t>
            </a:r>
            <a:r>
              <a:rPr lang="en-US" b="1" dirty="0" smtClean="0"/>
              <a:t>=1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63658" y="6197600"/>
            <a:ext cx="145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Сжатие </a:t>
            </a:r>
            <a:r>
              <a:rPr lang="en-US" b="1" dirty="0" smtClean="0"/>
              <a:t>&gt;1</a:t>
            </a:r>
            <a:endParaRPr lang="ru-RU" b="1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151" y="307879"/>
            <a:ext cx="2304098" cy="755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1200" y="1393371"/>
            <a:ext cx="7707086" cy="45858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000" b="1" dirty="0" smtClean="0">
                <a:ln w="50800"/>
              </a:rPr>
              <a:t>REM   “</a:t>
            </a:r>
            <a:r>
              <a:rPr lang="ru-RU" sz="2000" b="1" dirty="0" smtClean="0">
                <a:ln w="50800"/>
              </a:rPr>
              <a:t>Пак Мен</a:t>
            </a:r>
            <a:r>
              <a:rPr lang="en-US" sz="2000" b="1" dirty="0" smtClean="0">
                <a:ln w="50800"/>
              </a:rPr>
              <a:t>”</a:t>
            </a:r>
            <a:endParaRPr lang="ru-RU" sz="2000" b="1" dirty="0" smtClean="0">
              <a:ln w="50800"/>
            </a:endParaRPr>
          </a:p>
          <a:p>
            <a:r>
              <a:rPr lang="en-US" sz="2000" b="1" dirty="0" smtClean="0">
                <a:ln w="50800"/>
              </a:rPr>
              <a:t>SCREEN 1</a:t>
            </a:r>
          </a:p>
          <a:p>
            <a:r>
              <a:rPr lang="en-US" sz="2000" b="1" dirty="0" smtClean="0">
                <a:ln w="50800"/>
              </a:rPr>
              <a:t>pi = 4 * ATN (1)</a:t>
            </a:r>
          </a:p>
          <a:p>
            <a:r>
              <a:rPr lang="en-US" sz="2000" b="1" dirty="0" smtClean="0">
                <a:ln w="50800"/>
              </a:rPr>
              <a:t>FOR   r% = 1   TO  60</a:t>
            </a:r>
          </a:p>
          <a:p>
            <a:r>
              <a:rPr lang="en-US" sz="2000" b="1" dirty="0" smtClean="0">
                <a:ln w="50800"/>
              </a:rPr>
              <a:t>	</a:t>
            </a:r>
            <a:r>
              <a:rPr lang="en-US" sz="2000" b="1" dirty="0" err="1" smtClean="0">
                <a:ln w="50800"/>
              </a:rPr>
              <a:t>col</a:t>
            </a:r>
            <a:r>
              <a:rPr lang="en-US" sz="2000" b="1" dirty="0" smtClean="0">
                <a:ln w="50800"/>
              </a:rPr>
              <a:t>% = r%   MOD   4</a:t>
            </a:r>
          </a:p>
          <a:p>
            <a:r>
              <a:rPr lang="en-US" sz="2000" b="1" dirty="0">
                <a:ln w="50800"/>
              </a:rPr>
              <a:t>	</a:t>
            </a:r>
            <a:r>
              <a:rPr lang="en-US" sz="2000" b="1" dirty="0" smtClean="0">
                <a:ln w="50800"/>
              </a:rPr>
              <a:t>SLEEP   1</a:t>
            </a:r>
          </a:p>
          <a:p>
            <a:r>
              <a:rPr lang="en-US" sz="2000" b="1" dirty="0">
                <a:ln w="50800"/>
              </a:rPr>
              <a:t>	</a:t>
            </a:r>
            <a:r>
              <a:rPr lang="en-US" sz="2000" b="1" dirty="0" smtClean="0">
                <a:ln w="50800"/>
              </a:rPr>
              <a:t>CIRCLE   (100,100),  r%,    </a:t>
            </a:r>
            <a:r>
              <a:rPr lang="en-US" sz="2000" b="1" dirty="0" err="1" smtClean="0">
                <a:ln w="50800"/>
              </a:rPr>
              <a:t>col</a:t>
            </a:r>
            <a:r>
              <a:rPr lang="en-US" sz="2000" b="1" dirty="0" smtClean="0">
                <a:ln w="50800"/>
              </a:rPr>
              <a:t>%</a:t>
            </a:r>
          </a:p>
          <a:p>
            <a:r>
              <a:rPr lang="en-US" sz="2000" b="1" dirty="0" smtClean="0">
                <a:ln w="50800"/>
              </a:rPr>
              <a:t>NEXT   r%</a:t>
            </a:r>
          </a:p>
          <a:p>
            <a:r>
              <a:rPr lang="en-US" sz="2000" b="1" dirty="0" smtClean="0">
                <a:ln w="50800"/>
              </a:rPr>
              <a:t>CIRCLE   (220,60),   50,   1, </a:t>
            </a:r>
            <a:r>
              <a:rPr lang="en-US" sz="2000" b="1" dirty="0" smtClean="0">
                <a:ln w="50800"/>
              </a:rPr>
              <a:t>–</a:t>
            </a:r>
            <a:r>
              <a:rPr lang="en-US" sz="2000" b="1" dirty="0" smtClean="0">
                <a:ln w="50800"/>
              </a:rPr>
              <a:t>(pi  *  5 / 4), </a:t>
            </a:r>
            <a:r>
              <a:rPr lang="en-US" sz="2000" b="1" dirty="0" smtClean="0">
                <a:ln w="50800"/>
              </a:rPr>
              <a:t>–(pi  *  3  /  4)</a:t>
            </a:r>
          </a:p>
          <a:p>
            <a:r>
              <a:rPr lang="en-US" sz="2000" b="1" dirty="0" smtClean="0">
                <a:ln w="50800"/>
              </a:rPr>
              <a:t>CIRCLE  </a:t>
            </a:r>
            <a:r>
              <a:rPr lang="en-US" sz="3200" b="1" dirty="0" smtClean="0">
                <a:ln w="50800"/>
                <a:solidFill>
                  <a:srgbClr val="84381A"/>
                </a:solidFill>
              </a:rPr>
              <a:t> STEP   </a:t>
            </a:r>
            <a:r>
              <a:rPr lang="en-US" sz="2000" b="1" dirty="0" smtClean="0">
                <a:ln w="50800"/>
              </a:rPr>
              <a:t>(</a:t>
            </a:r>
            <a:r>
              <a:rPr lang="en-US" sz="2000" b="1" dirty="0" smtClean="0">
                <a:ln w="50800"/>
              </a:rPr>
              <a:t>–5, –</a:t>
            </a:r>
            <a:r>
              <a:rPr lang="en-US" sz="2000" b="1" dirty="0" smtClean="0">
                <a:ln w="50800"/>
              </a:rPr>
              <a:t>25),  5,  2</a:t>
            </a:r>
          </a:p>
          <a:p>
            <a:r>
              <a:rPr lang="en-US" sz="2000" b="1" dirty="0" smtClean="0">
                <a:ln w="50800"/>
              </a:rPr>
              <a:t>r% = 50</a:t>
            </a:r>
          </a:p>
          <a:p>
            <a:r>
              <a:rPr lang="en-US" sz="2000" b="1" dirty="0" smtClean="0">
                <a:ln w="50800"/>
              </a:rPr>
              <a:t>FOR   ex = 0  TO  2.0   STEP   0.09</a:t>
            </a:r>
          </a:p>
          <a:p>
            <a:r>
              <a:rPr lang="en-US" sz="2000" b="1" dirty="0">
                <a:ln w="50800"/>
              </a:rPr>
              <a:t>	</a:t>
            </a:r>
            <a:r>
              <a:rPr lang="en-US" sz="2000" b="1" dirty="0" smtClean="0">
                <a:ln w="50800"/>
              </a:rPr>
              <a:t>CIRCLE   (195,150),   r%,,,,   ex</a:t>
            </a:r>
          </a:p>
          <a:p>
            <a:r>
              <a:rPr lang="en-US" sz="2000" b="1" dirty="0" smtClean="0">
                <a:ln w="50800"/>
              </a:rPr>
              <a:t>NEXT ex</a:t>
            </a:r>
            <a:endParaRPr lang="ru-RU" sz="2000" b="1" dirty="0">
              <a:ln w="5080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380344" y="4368799"/>
            <a:ext cx="4789714" cy="923330"/>
            <a:chOff x="2467429" y="4020456"/>
            <a:chExt cx="4789714" cy="923330"/>
          </a:xfrm>
        </p:grpSpPr>
        <p:cxnSp>
          <p:nvCxnSpPr>
            <p:cNvPr id="10" name="Прямая со стрелкой 9"/>
            <p:cNvCxnSpPr/>
            <p:nvPr/>
          </p:nvCxnSpPr>
          <p:spPr>
            <a:xfrm flipH="1" flipV="1">
              <a:off x="2467429" y="4238171"/>
              <a:ext cx="246742" cy="2322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714172" y="4470400"/>
              <a:ext cx="267062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399314" y="4020456"/>
              <a:ext cx="18578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смещение относительно последней точки</a:t>
              </a:r>
              <a:endParaRPr lang="ru-RU" dirty="0"/>
            </a:p>
          </p:txBody>
        </p:sp>
      </p:grpSp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ONLINEALLOWACCESS" val="1"/>
  <p:tag name="ISPRINGONLINEUPLOADPRESENTATION" val="0"/>
  <p:tag name="ISPRINGONLINEALLOWDOWNLOAD" val="0"/>
  <p:tag name="ISPRINGONLINETOPIC" val="Education"/>
  <p:tag name="ISPRINGONLINELANG" val="ru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972</Words>
  <Application>Microsoft Office PowerPoint</Application>
  <PresentationFormat>Экран (4:3)</PresentationFormat>
  <Paragraphs>174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Графика и звук в QBasic</dc:title>
  <dc:creator>Плаксина В.В.</dc:creator>
  <cp:lastModifiedBy>Плаксина В.В.</cp:lastModifiedBy>
  <cp:revision>11</cp:revision>
  <dcterms:created xsi:type="dcterms:W3CDTF">2012-11-11T12:42:20Z</dcterms:created>
  <dcterms:modified xsi:type="dcterms:W3CDTF">2012-11-11T19:38:40Z</dcterms:modified>
</cp:coreProperties>
</file>