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7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9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219E70-7012-414F-9747-968E86E3081F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6F7A6A-AFAC-4C1C-A5DE-9687CC8D669B}">
      <dgm:prSet phldrT="[Текст]" custT="1"/>
      <dgm:spPr/>
      <dgm:t>
        <a:bodyPr/>
        <a:lstStyle/>
        <a:p>
          <a:r>
            <a:rPr lang="ru-RU" sz="2400" dirty="0" smtClean="0"/>
            <a:t>Данный возраст называют переходным, прежде всего в биологическом смысле. </a:t>
          </a:r>
          <a:endParaRPr lang="ru-RU" sz="2400" dirty="0"/>
        </a:p>
      </dgm:t>
    </dgm:pt>
    <dgm:pt modelId="{782CADE0-AD7A-4D29-A26D-04911DD6E441}" type="parTrans" cxnId="{7584BA7D-EAD3-4E95-A5D3-9DBBE9FFBB73}">
      <dgm:prSet/>
      <dgm:spPr/>
      <dgm:t>
        <a:bodyPr/>
        <a:lstStyle/>
        <a:p>
          <a:endParaRPr lang="ru-RU"/>
        </a:p>
      </dgm:t>
    </dgm:pt>
    <dgm:pt modelId="{663C4F4C-075F-4F6D-B58A-0F7A1D81CF97}" type="sibTrans" cxnId="{7584BA7D-EAD3-4E95-A5D3-9DBBE9FFBB73}">
      <dgm:prSet/>
      <dgm:spPr/>
      <dgm:t>
        <a:bodyPr/>
        <a:lstStyle/>
        <a:p>
          <a:endParaRPr lang="ru-RU"/>
        </a:p>
      </dgm:t>
    </dgm:pt>
    <dgm:pt modelId="{3FCC3C3D-A279-4C0D-8152-656A32330FF8}">
      <dgm:prSet phldrT="[Текст]" custT="1"/>
      <dgm:spPr/>
      <dgm:t>
        <a:bodyPr/>
        <a:lstStyle/>
        <a:p>
          <a:r>
            <a:rPr lang="ru-RU" sz="2400" dirty="0" smtClean="0"/>
            <a:t>С психологической точки зрения возраст во многом очень противоречив, и характеризуется он наибольшими диспропорциями в темпах и уровне развития </a:t>
          </a:r>
          <a:endParaRPr lang="ru-RU" sz="2400" dirty="0"/>
        </a:p>
      </dgm:t>
    </dgm:pt>
    <dgm:pt modelId="{57B4BEAF-76AB-48AC-B7A3-7707AD6D6A72}" type="parTrans" cxnId="{32678FAF-444C-4E63-8F7C-439E73A87145}">
      <dgm:prSet/>
      <dgm:spPr/>
      <dgm:t>
        <a:bodyPr/>
        <a:lstStyle/>
        <a:p>
          <a:endParaRPr lang="ru-RU"/>
        </a:p>
      </dgm:t>
    </dgm:pt>
    <dgm:pt modelId="{3F4DF056-693F-4308-A9AB-A23740813C32}" type="sibTrans" cxnId="{32678FAF-444C-4E63-8F7C-439E73A87145}">
      <dgm:prSet/>
      <dgm:spPr/>
      <dgm:t>
        <a:bodyPr/>
        <a:lstStyle/>
        <a:p>
          <a:endParaRPr lang="ru-RU"/>
        </a:p>
      </dgm:t>
    </dgm:pt>
    <dgm:pt modelId="{E17DF59E-CA51-48F3-B716-64B6EC17D9AD}" type="pres">
      <dgm:prSet presAssocID="{B5219E70-7012-414F-9747-968E86E3081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AEFBB83-F7A2-42A5-9238-4A4744D894CB}" type="pres">
      <dgm:prSet presAssocID="{B5219E70-7012-414F-9747-968E86E3081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BB3ED-C0A9-40E1-9D0A-4A38DD240165}" type="pres">
      <dgm:prSet presAssocID="{B5219E70-7012-414F-9747-968E86E3081F}" presName="LeftNode" presStyleLbl="bgImgPlace1" presStyleIdx="0" presStyleCnt="2" custScaleX="110617" custScaleY="101274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D585EC81-18D2-4243-98E9-12729234A847}" type="pres">
      <dgm:prSet presAssocID="{B5219E70-7012-414F-9747-968E86E3081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B2F87-4069-422B-B0AC-CDE4133CD2EF}" type="pres">
      <dgm:prSet presAssocID="{B5219E70-7012-414F-9747-968E86E3081F}" presName="RightNode" presStyleLbl="bgImgPlace1" presStyleIdx="1" presStyleCnt="2" custScaleX="110617" custScaleY="10127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D638D05-2F29-4D0F-8059-BF1D3A434862}" type="pres">
      <dgm:prSet presAssocID="{B5219E70-7012-414F-9747-968E86E3081F}" presName="TopArrow" presStyleLbl="node1" presStyleIdx="0" presStyleCnt="2" custScaleX="89178" custScaleY="61676" custLinFactNeighborX="-3028"/>
      <dgm:spPr/>
    </dgm:pt>
    <dgm:pt modelId="{06404752-D378-461C-AC80-0239AA5DE884}" type="pres">
      <dgm:prSet presAssocID="{B5219E70-7012-414F-9747-968E86E3081F}" presName="BottomArrow" presStyleLbl="node1" presStyleIdx="1" presStyleCnt="2" custLinFactNeighborX="-471" custLinFactNeighborY="6379"/>
      <dgm:spPr/>
    </dgm:pt>
  </dgm:ptLst>
  <dgm:cxnLst>
    <dgm:cxn modelId="{07A7D58F-66B7-4F16-9C0C-F58C5F46A1CF}" type="presOf" srcId="{3FCC3C3D-A279-4C0D-8152-656A32330FF8}" destId="{D585EC81-18D2-4243-98E9-12729234A847}" srcOrd="0" destOrd="0" presId="urn:microsoft.com/office/officeart/2009/layout/ReverseList"/>
    <dgm:cxn modelId="{3941EA3C-4E36-474D-A615-0FCB7B646528}" type="presOf" srcId="{046F7A6A-AFAC-4C1C-A5DE-9687CC8D669B}" destId="{EAEFBB83-F7A2-42A5-9238-4A4744D894CB}" srcOrd="0" destOrd="0" presId="urn:microsoft.com/office/officeart/2009/layout/ReverseList"/>
    <dgm:cxn modelId="{D811E0EB-249D-4441-ACD6-997A935EB8D0}" type="presOf" srcId="{046F7A6A-AFAC-4C1C-A5DE-9687CC8D669B}" destId="{622BB3ED-C0A9-40E1-9D0A-4A38DD240165}" srcOrd="1" destOrd="0" presId="urn:microsoft.com/office/officeart/2009/layout/ReverseList"/>
    <dgm:cxn modelId="{32678FAF-444C-4E63-8F7C-439E73A87145}" srcId="{B5219E70-7012-414F-9747-968E86E3081F}" destId="{3FCC3C3D-A279-4C0D-8152-656A32330FF8}" srcOrd="1" destOrd="0" parTransId="{57B4BEAF-76AB-48AC-B7A3-7707AD6D6A72}" sibTransId="{3F4DF056-693F-4308-A9AB-A23740813C32}"/>
    <dgm:cxn modelId="{7584BA7D-EAD3-4E95-A5D3-9DBBE9FFBB73}" srcId="{B5219E70-7012-414F-9747-968E86E3081F}" destId="{046F7A6A-AFAC-4C1C-A5DE-9687CC8D669B}" srcOrd="0" destOrd="0" parTransId="{782CADE0-AD7A-4D29-A26D-04911DD6E441}" sibTransId="{663C4F4C-075F-4F6D-B58A-0F7A1D81CF97}"/>
    <dgm:cxn modelId="{055DAF61-91A1-4B4D-8978-495C259054A3}" type="presOf" srcId="{3FCC3C3D-A279-4C0D-8152-656A32330FF8}" destId="{48EB2F87-4069-422B-B0AC-CDE4133CD2EF}" srcOrd="1" destOrd="0" presId="urn:microsoft.com/office/officeart/2009/layout/ReverseList"/>
    <dgm:cxn modelId="{A7D2A3C3-F592-4B40-BE4C-884C9CB1A3BC}" type="presOf" srcId="{B5219E70-7012-414F-9747-968E86E3081F}" destId="{E17DF59E-CA51-48F3-B716-64B6EC17D9AD}" srcOrd="0" destOrd="0" presId="urn:microsoft.com/office/officeart/2009/layout/ReverseList"/>
    <dgm:cxn modelId="{0E92AD05-CF2F-4D87-BC7E-5C2409CCADF7}" type="presParOf" srcId="{E17DF59E-CA51-48F3-B716-64B6EC17D9AD}" destId="{EAEFBB83-F7A2-42A5-9238-4A4744D894CB}" srcOrd="0" destOrd="0" presId="urn:microsoft.com/office/officeart/2009/layout/ReverseList"/>
    <dgm:cxn modelId="{7AB966B0-229F-4236-A113-8B80202F28C7}" type="presParOf" srcId="{E17DF59E-CA51-48F3-B716-64B6EC17D9AD}" destId="{622BB3ED-C0A9-40E1-9D0A-4A38DD240165}" srcOrd="1" destOrd="0" presId="urn:microsoft.com/office/officeart/2009/layout/ReverseList"/>
    <dgm:cxn modelId="{307E4C01-FEA9-478E-B795-FCBA4703C5CD}" type="presParOf" srcId="{E17DF59E-CA51-48F3-B716-64B6EC17D9AD}" destId="{D585EC81-18D2-4243-98E9-12729234A847}" srcOrd="2" destOrd="0" presId="urn:microsoft.com/office/officeart/2009/layout/ReverseList"/>
    <dgm:cxn modelId="{2523FEED-CED4-4023-8089-B1F092692CBE}" type="presParOf" srcId="{E17DF59E-CA51-48F3-B716-64B6EC17D9AD}" destId="{48EB2F87-4069-422B-B0AC-CDE4133CD2EF}" srcOrd="3" destOrd="0" presId="urn:microsoft.com/office/officeart/2009/layout/ReverseList"/>
    <dgm:cxn modelId="{1A93A692-52FD-424F-8443-A5DE8754896F}" type="presParOf" srcId="{E17DF59E-CA51-48F3-B716-64B6EC17D9AD}" destId="{8D638D05-2F29-4D0F-8059-BF1D3A434862}" srcOrd="4" destOrd="0" presId="urn:microsoft.com/office/officeart/2009/layout/ReverseList"/>
    <dgm:cxn modelId="{867CDA88-D482-4075-8B8E-EDBD8FC153CE}" type="presParOf" srcId="{E17DF59E-CA51-48F3-B716-64B6EC17D9AD}" destId="{06404752-D378-461C-AC80-0239AA5DE88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BB3ED-C0A9-40E1-9D0A-4A38DD240165}">
      <dsp:nvSpPr>
        <dsp:cNvPr id="0" name=""/>
        <dsp:cNvSpPr/>
      </dsp:nvSpPr>
      <dsp:spPr>
        <a:xfrm rot="16200000">
          <a:off x="805291" y="1669269"/>
          <a:ext cx="4465178" cy="29804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Данный возраст называют переходным, прежде всего в биологическом смысле. </a:t>
          </a:r>
          <a:endParaRPr lang="ru-RU" sz="2400" kern="1200" dirty="0"/>
        </a:p>
      </dsp:txBody>
      <dsp:txXfrm rot="5400000">
        <a:off x="1693183" y="1072416"/>
        <a:ext cx="2834913" cy="4174140"/>
      </dsp:txXfrm>
    </dsp:sp>
    <dsp:sp modelId="{48EB2F87-4069-422B-B0AC-CDE4133CD2EF}">
      <dsp:nvSpPr>
        <dsp:cNvPr id="0" name=""/>
        <dsp:cNvSpPr/>
      </dsp:nvSpPr>
      <dsp:spPr>
        <a:xfrm rot="5400000">
          <a:off x="3622009" y="1669269"/>
          <a:ext cx="4465178" cy="29804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психологической точки зрения возраст во многом очень противоречив, и характеризуется он наибольшими диспропорциями в темпах и уровне развития </a:t>
          </a:r>
          <a:endParaRPr lang="ru-RU" sz="2400" kern="1200" dirty="0"/>
        </a:p>
      </dsp:txBody>
      <dsp:txXfrm rot="-5400000">
        <a:off x="4364382" y="1072416"/>
        <a:ext cx="2834913" cy="4174140"/>
      </dsp:txXfrm>
    </dsp:sp>
    <dsp:sp modelId="{8D638D05-2F29-4D0F-8059-BF1D3A434862}">
      <dsp:nvSpPr>
        <dsp:cNvPr id="0" name=""/>
        <dsp:cNvSpPr/>
      </dsp:nvSpPr>
      <dsp:spPr>
        <a:xfrm>
          <a:off x="3104728" y="269856"/>
          <a:ext cx="2511892" cy="173715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04752-D378-461C-AC80-0239AA5DE884}">
      <dsp:nvSpPr>
        <dsp:cNvPr id="0" name=""/>
        <dsp:cNvSpPr/>
      </dsp:nvSpPr>
      <dsp:spPr>
        <a:xfrm rot="10800000">
          <a:off x="3024338" y="3951232"/>
          <a:ext cx="2816717" cy="281658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EBA541-9B48-4D84-9331-F5D36E608F4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EFD651D-5A72-4721-9D31-525FAE421E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51247"/>
          </a:xfrm>
        </p:spPr>
        <p:txBody>
          <a:bodyPr/>
          <a:lstStyle/>
          <a:p>
            <a:r>
              <a:rPr lang="ru-RU" sz="4000" dirty="0">
                <a:effectLst/>
              </a:rPr>
              <a:t>Возрастные психологические особенности подростков 16-17 лет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70C0"/>
                </a:solidFill>
              </a:rPr>
              <a:t>Педагог-психолог 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Мищенко  Е.Е.</a:t>
            </a:r>
          </a:p>
        </p:txBody>
      </p:sp>
      <p:pic>
        <p:nvPicPr>
          <p:cNvPr id="1026" name="Picture 2" descr="https://uvao.mos.ru/%D0%BF%D0%BE%D0%B4%D1%80%D0%BE%D1%81%D1%82%D0%BA%D0%B8_%D0%B8%D0%B3%D1%80%D0%B0_%D0%BF%D1%81%D0%B8%D1%85%D0%BE%D0%BB%D0%BE%D0%B3%D0%B8%D1%8F_9879_Fotobank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16832"/>
            <a:ext cx="3589239" cy="239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56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772400" cy="1451247"/>
          </a:xfrm>
        </p:spPr>
        <p:txBody>
          <a:bodyPr/>
          <a:lstStyle/>
          <a:p>
            <a:r>
              <a:rPr lang="ru-RU" sz="4000" dirty="0" smtClean="0">
                <a:effectLst/>
              </a:rPr>
              <a:t>Спасибо за внимание!</a:t>
            </a:r>
            <a:endParaRPr lang="ru-RU" sz="4000" dirty="0"/>
          </a:p>
        </p:txBody>
      </p:sp>
      <p:pic>
        <p:nvPicPr>
          <p:cNvPr id="4098" name="Picture 2" descr="http://obninsk-24.ru/upload/uploaded_image/2016-06-07/obn_b004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40712"/>
            <a:ext cx="5327650" cy="35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09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04959264"/>
              </p:ext>
            </p:extLst>
          </p:nvPr>
        </p:nvGraphicFramePr>
        <p:xfrm>
          <a:off x="251520" y="0"/>
          <a:ext cx="88924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33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971600" y="37692"/>
            <a:ext cx="7056784" cy="1938992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769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Характерной </a:t>
            </a:r>
            <a:r>
              <a:rPr lang="ru-RU" sz="2400" dirty="0"/>
              <a:t>психологической особенностью является зарождающееся чувство взрослости, и выражается оно в том, что желания подростка и планы превосходят его возможности и то, что фактически этого он еще не достиг.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59567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 этом этапе жизни ребенок выходит на качественно новый социальный уровень, который связан с поиском себя и своего места в обществе: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подросток </a:t>
            </a:r>
            <a:r>
              <a:rPr lang="ru-RU" sz="2400" dirty="0"/>
              <a:t>начинает по-другому расставлять приоритеты – семья, сверстники, школа обретают новый смысл и значение;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ребенок </a:t>
            </a:r>
            <a:r>
              <a:rPr lang="ru-RU" sz="2400" dirty="0"/>
              <a:t>более интенсивно рефлексирует все на себя, на общество, на окружающих 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65003" y="4437112"/>
            <a:ext cx="683568" cy="267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5003" y="5733256"/>
            <a:ext cx="683568" cy="267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910843" y="548680"/>
            <a:ext cx="7848872" cy="1569660"/>
          </a:xfrm>
          <a:prstGeom prst="wedgeRound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8680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Подросток приобретает </a:t>
            </a:r>
            <a:r>
              <a:rPr lang="ru-RU" sz="2400" dirty="0"/>
              <a:t>новые для него волевые черты: умение преодолевать трудности и препятствия, упорство в процессе достижения цели, настойчивость.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6490" y="400506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Появляется потребности </a:t>
            </a:r>
            <a:r>
              <a:rPr lang="ru-RU" sz="2400" dirty="0"/>
              <a:t>и </a:t>
            </a:r>
            <a:r>
              <a:rPr lang="ru-RU" sz="2400" dirty="0" smtClean="0"/>
              <a:t>способности </a:t>
            </a:r>
            <a:r>
              <a:rPr lang="ru-RU" sz="2400" dirty="0"/>
              <a:t>к познанию самого себя как личности, у которой имеются свои качества и отличия.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Это </a:t>
            </a:r>
            <a:r>
              <a:rPr lang="ru-RU" sz="2400" dirty="0"/>
              <a:t>порождает у подростка появление стремления к самовыражению, самоутверждению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179512" y="4292079"/>
            <a:ext cx="1106978" cy="505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79512" y="5517232"/>
            <a:ext cx="1106978" cy="505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1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910843" y="4509120"/>
            <a:ext cx="6685493" cy="1200329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агетная рамка 1"/>
          <p:cNvSpPr/>
          <p:nvPr/>
        </p:nvSpPr>
        <p:spPr>
          <a:xfrm>
            <a:off x="899592" y="424118"/>
            <a:ext cx="7848872" cy="1080120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868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 возрастом данный возраст людей начинает все меньше значения придавать своему внешнему виду.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0843" y="450912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Постепенно на передний план выдвигаются моральные и волевые качества, умственные способности. </a:t>
            </a:r>
          </a:p>
        </p:txBody>
      </p:sp>
      <p:pic>
        <p:nvPicPr>
          <p:cNvPr id="2050" name="Picture 2" descr="https://xn--80apfedmab8e4d.xn--p1ai/wp-content/uploads/2020/07/0-wv3phjvrxsww_w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43" y="1676986"/>
            <a:ext cx="3989957" cy="265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1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19554" y="3645024"/>
            <a:ext cx="7931296" cy="28843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611560" y="500392"/>
            <a:ext cx="7056784" cy="1056400"/>
          </a:xfrm>
          <a:prstGeom prst="wedgeRound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0039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Подросток с наибольший силой начинает рефлексировать на себя, на общество, на других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9554" y="1556792"/>
            <a:ext cx="5194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другому расставляет интересы и приоритеты, другой смысл в его жизни приобретают друзья и сверстники, семья, школа.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1978" y="3933056"/>
            <a:ext cx="7848872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Подросток, при сравнении себя с взрослыми и с более младшими детьми, приходит к заключению, что он уже совсем не ребенок, а скорее взрослый, впоследствии стремится к признанию окружающими его значимости и самостоятельности, начинает чувствовать себя взрослым.</a:t>
            </a:r>
          </a:p>
        </p:txBody>
      </p:sp>
    </p:spTree>
    <p:extLst>
      <p:ext uri="{BB962C8B-B14F-4D97-AF65-F5344CB8AC3E}">
        <p14:creationId xmlns:p14="http://schemas.microsoft.com/office/powerpoint/2010/main" val="280935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539553" y="4709862"/>
            <a:ext cx="8064896" cy="1992417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агетная рамка 1"/>
          <p:cNvSpPr/>
          <p:nvPr/>
        </p:nvSpPr>
        <p:spPr>
          <a:xfrm>
            <a:off x="755576" y="330476"/>
            <a:ext cx="7992888" cy="1636731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868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период 16-17 лет подросткам необходимо сдавать экзамены и поэтому им приходится переживать очень много эмоций и переживаний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924619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Экзаменационный стресс не только снижает работоспособность, но и сопротивляемость к различным болезням, провоцирует обострение имеющихся хронических заболеваний. </a:t>
            </a:r>
            <a:endParaRPr lang="ru-RU" sz="2400" dirty="0"/>
          </a:p>
        </p:txBody>
      </p:sp>
      <p:pic>
        <p:nvPicPr>
          <p:cNvPr id="3074" name="Picture 2" descr="https://st03.kakprosto.ru/images/article/2018/2/28/284473_5a965a96aba875a965a96abac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2091922"/>
            <a:ext cx="3888432" cy="258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72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3600" b="1" dirty="0">
                <a:effectLst/>
              </a:rPr>
              <a:t>Рекомендации психолога по подготовке к экзаменам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352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Прежде, чем начать подготовку к экзаменам, следует подготовить свое рабочее место.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785973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Необходимо продумать порядок подготовки к экзаменам.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71" y="3789040"/>
            <a:ext cx="352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планировании ежедневных занятий целесообразно учесть </a:t>
            </a:r>
            <a:r>
              <a:rPr lang="ru-RU" sz="2400" dirty="0" smtClean="0"/>
              <a:t>индивидуальные </a:t>
            </a:r>
            <a:r>
              <a:rPr lang="ru-RU" sz="2400" dirty="0"/>
              <a:t>особенности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4418263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Составляя план на каждый день подготовки</a:t>
            </a:r>
          </a:p>
        </p:txBody>
      </p:sp>
    </p:spTree>
    <p:extLst>
      <p:ext uri="{BB962C8B-B14F-4D97-AF65-F5344CB8AC3E}">
        <p14:creationId xmlns:p14="http://schemas.microsoft.com/office/powerpoint/2010/main" val="256902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58150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Обязательно следует чередовать работу и отдых.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4040" y="617241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Не тревожится о количестве баллов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503135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Не повышать тревожность ребенка накануне экзаменов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872466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Подбадривать подростков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6224" y="4941168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Повышать их уверенность в себе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5517256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Накануне экзамена обеспечить ребенку полноценный отдых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269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</TotalTime>
  <Words>397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Возрастные психологические особенности подростков 16-17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 психолога по подготовке к экзаменам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психологические особенности подростков 16-17 лет</dc:title>
  <dc:creator>ПР</dc:creator>
  <cp:lastModifiedBy>Acer-PC</cp:lastModifiedBy>
  <cp:revision>10</cp:revision>
  <dcterms:created xsi:type="dcterms:W3CDTF">2020-11-07T15:01:06Z</dcterms:created>
  <dcterms:modified xsi:type="dcterms:W3CDTF">2020-11-23T13:34:52Z</dcterms:modified>
</cp:coreProperties>
</file>