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0" r:id="rId2"/>
    <p:sldId id="338" r:id="rId3"/>
    <p:sldId id="339" r:id="rId4"/>
    <p:sldId id="258" r:id="rId5"/>
    <p:sldId id="333" r:id="rId6"/>
    <p:sldId id="332" r:id="rId7"/>
    <p:sldId id="259" r:id="rId8"/>
    <p:sldId id="260" r:id="rId9"/>
    <p:sldId id="334" r:id="rId10"/>
    <p:sldId id="335" r:id="rId11"/>
    <p:sldId id="336" r:id="rId12"/>
    <p:sldId id="337" r:id="rId13"/>
    <p:sldId id="262" r:id="rId14"/>
    <p:sldId id="344" r:id="rId15"/>
    <p:sldId id="341" r:id="rId16"/>
    <p:sldId id="343" r:id="rId17"/>
    <p:sldId id="34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90000"/>
    <a:srgbClr val="0DFF0D"/>
    <a:srgbClr val="00FFFF"/>
    <a:srgbClr val="6666FF"/>
    <a:srgbClr val="FFCC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Лист1!$B$1:$I$1</c:f>
              <c:strCache>
                <c:ptCount val="8"/>
                <c:pt idx="0">
                  <c:v>сентябрь</c:v>
                </c:pt>
                <c:pt idx="1">
                  <c:v>ноябрь</c:v>
                </c:pt>
                <c:pt idx="2">
                  <c:v>январь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Средний бал  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Лист1!$B$1:$I$1</c:f>
              <c:strCache>
                <c:ptCount val="8"/>
                <c:pt idx="0">
                  <c:v>сентябрь</c:v>
                </c:pt>
                <c:pt idx="1">
                  <c:v>ноябрь</c:v>
                </c:pt>
                <c:pt idx="2">
                  <c:v>январь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Средний бал  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10.5</c:v>
                </c:pt>
                <c:pt idx="1">
                  <c:v>14.5</c:v>
                </c:pt>
                <c:pt idx="2">
                  <c:v>13.5</c:v>
                </c:pt>
                <c:pt idx="3">
                  <c:v>13</c:v>
                </c:pt>
                <c:pt idx="4">
                  <c:v>12</c:v>
                </c:pt>
                <c:pt idx="5">
                  <c:v>15</c:v>
                </c:pt>
                <c:pt idx="6">
                  <c:v>22</c:v>
                </c:pt>
                <c:pt idx="7">
                  <c:v>14.350000000000005</c:v>
                </c:pt>
              </c:numCache>
            </c:numRef>
          </c:val>
        </c:ser>
        <c:ser>
          <c:idx val="2"/>
          <c:order val="2"/>
          <c:cat>
            <c:strRef>
              <c:f>Лист1!$B$1:$I$1</c:f>
              <c:strCache>
                <c:ptCount val="8"/>
                <c:pt idx="0">
                  <c:v>сентябрь</c:v>
                </c:pt>
                <c:pt idx="1">
                  <c:v>ноябрь</c:v>
                </c:pt>
                <c:pt idx="2">
                  <c:v>январь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Средний бал  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dLbls>
            <c:showVal val="1"/>
          </c:dLbls>
          <c:cat>
            <c:strRef>
              <c:f>Лист1!$B$1:$I$1</c:f>
              <c:strCache>
                <c:ptCount val="8"/>
                <c:pt idx="0">
                  <c:v>сентябрь</c:v>
                </c:pt>
                <c:pt idx="1">
                  <c:v>ноябрь</c:v>
                </c:pt>
                <c:pt idx="2">
                  <c:v>январь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Средний бал  </c:v>
                </c:pt>
              </c:strCache>
            </c:strRef>
          </c:cat>
          <c:val>
            <c:numRef>
              <c:f>Лист1!$B$5:$I$5</c:f>
              <c:numCache>
                <c:formatCode>General</c:formatCode>
                <c:ptCount val="8"/>
                <c:pt idx="0">
                  <c:v>14</c:v>
                </c:pt>
                <c:pt idx="1">
                  <c:v>10</c:v>
                </c:pt>
                <c:pt idx="2">
                  <c:v>12</c:v>
                </c:pt>
                <c:pt idx="3">
                  <c:v>11</c:v>
                </c:pt>
                <c:pt idx="4">
                  <c:v>15</c:v>
                </c:pt>
                <c:pt idx="5">
                  <c:v>16</c:v>
                </c:pt>
                <c:pt idx="6">
                  <c:v>18</c:v>
                </c:pt>
                <c:pt idx="7">
                  <c:v>13.7</c:v>
                </c:pt>
              </c:numCache>
            </c:numRef>
          </c:val>
        </c:ser>
        <c:ser>
          <c:idx val="4"/>
          <c:order val="4"/>
          <c:cat>
            <c:strRef>
              <c:f>Лист1!$B$1:$I$1</c:f>
              <c:strCache>
                <c:ptCount val="8"/>
                <c:pt idx="0">
                  <c:v>сентябрь</c:v>
                </c:pt>
                <c:pt idx="1">
                  <c:v>ноябрь</c:v>
                </c:pt>
                <c:pt idx="2">
                  <c:v>январь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Средний бал  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8"/>
              </c:numCache>
            </c:numRef>
          </c:val>
        </c:ser>
        <c:axId val="90167168"/>
        <c:axId val="90168704"/>
      </c:barChart>
      <c:catAx>
        <c:axId val="90167168"/>
        <c:scaling>
          <c:orientation val="minMax"/>
        </c:scaling>
        <c:axPos val="b"/>
        <c:tickLblPos val="nextTo"/>
        <c:crossAx val="90168704"/>
        <c:crosses val="autoZero"/>
        <c:auto val="1"/>
        <c:lblAlgn val="ctr"/>
        <c:lblOffset val="100"/>
      </c:catAx>
      <c:valAx>
        <c:axId val="90168704"/>
        <c:scaling>
          <c:orientation val="minMax"/>
        </c:scaling>
        <c:axPos val="l"/>
        <c:majorGridlines/>
        <c:numFmt formatCode="General" sourceLinked="1"/>
        <c:tickLblPos val="nextTo"/>
        <c:crossAx val="9016716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6E59FD-AC61-46B2-B197-EE75871892D3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DA58BD-2A57-4A17-BA5D-7DD10810A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D462A0-1FE0-4E3B-827D-081BFD9E6245}" type="slidenum">
              <a:rPr lang="ru-RU" sz="1200"/>
              <a:pPr algn="r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97945A9-C7EF-4528-B878-689F07C1D4D2}" type="slidenum">
              <a:rPr lang="ru-RU" smtClean="0">
                <a:latin typeface="Times New Roman" pitchFamily="18" charset="0"/>
              </a:rPr>
              <a:pPr/>
              <a:t>17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8F1FC-B126-4F34-AC4E-3010BD2F56EA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A1711C-4FD5-41D0-8730-78EAB36CBF9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B7365C-9C93-4A75-8D9F-BC28C6E934D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B7365C-9C93-4A75-8D9F-BC28C6E934DC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D563D0-E158-47C7-9FB0-98DC8E665AB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C4BFEF-C8BF-4BFF-8CE2-83C93245F6C0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CE2758-B88E-4875-A529-AFAF041724A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A8237F-6290-4F53-9107-C90F54E37F20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CCF96-464D-4724-9166-980922DB0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8643-D353-4AAE-9733-E909CB7C5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3726C-7C49-4039-8D9A-831FCD842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4D9C2-C65E-4E14-8AD0-1ACA4FB00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E1C93-B3F2-4374-A1A6-2ED0462DD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2BCA-7B22-4A3B-9441-999F06A70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F931-3B68-49F1-9FD0-75BDE1E3A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37B6-8662-4792-AE92-C59BFCB36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7025-3224-481C-B154-E85F10677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ADEF-5732-4F19-B74B-5199AF7E9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2C8C-C175-4FD8-B01C-046F32B90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4B98-1245-4360-A35C-EA4EB6E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6C47-4583-454A-954B-0458B52F8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6281-94D3-49FA-BF34-961A3A431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11D1CD-311B-40C8-A5C8-D1DE2E1EF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357422" y="500042"/>
            <a:ext cx="467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folHlink"/>
                </a:solidFill>
                <a:latin typeface="Times New Roman" pitchFamily="18" charset="0"/>
              </a:rPr>
              <a:t>Августовская конференция  2016г</a:t>
            </a:r>
            <a:endParaRPr lang="ru-RU" sz="2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571604" y="1357298"/>
            <a:ext cx="66246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«Профильное </a:t>
            </a:r>
            <a:r>
              <a:rPr lang="ru-RU" sz="2800" dirty="0"/>
              <a:t>обучение как условие формирования компетентности </a:t>
            </a:r>
            <a:r>
              <a:rPr lang="ru-RU" sz="2800" dirty="0" smtClean="0"/>
              <a:t>выпускников школы в процессе подготовки к ЕНТ  по физике»</a:t>
            </a:r>
          </a:p>
          <a:p>
            <a:pPr algn="ctr">
              <a:spcBef>
                <a:spcPct val="50000"/>
              </a:spcBef>
            </a:pPr>
            <a:endParaRPr lang="ru-RU" sz="2800" b="1" u="sng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643306" y="4286256"/>
            <a:ext cx="4857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folHlink"/>
              </a:solidFill>
              <a:latin typeface="Times New Roman" pitchFamily="18" charset="0"/>
            </a:endParaRPr>
          </a:p>
          <a:p>
            <a:r>
              <a:rPr lang="ru-RU" sz="2000" dirty="0" smtClean="0">
                <a:solidFill>
                  <a:schemeClr val="folHlink"/>
                </a:solidFill>
                <a:latin typeface="Times New Roman" pitchFamily="18" charset="0"/>
              </a:rPr>
              <a:t>учитель физики : </a:t>
            </a:r>
            <a:r>
              <a:rPr lang="ru-RU" sz="2000" dirty="0" err="1" smtClean="0">
                <a:solidFill>
                  <a:schemeClr val="folHlink"/>
                </a:solidFill>
                <a:latin typeface="Times New Roman" pitchFamily="18" charset="0"/>
              </a:rPr>
              <a:t>Мухамадиева</a:t>
            </a:r>
            <a:r>
              <a:rPr lang="ru-RU" sz="2000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folHlink"/>
                </a:solidFill>
                <a:latin typeface="Times New Roman" pitchFamily="18" charset="0"/>
              </a:rPr>
              <a:t>                              </a:t>
            </a:r>
            <a:r>
              <a:rPr lang="ru-RU" sz="2000" dirty="0" err="1" smtClean="0">
                <a:solidFill>
                  <a:schemeClr val="folHlink"/>
                </a:solidFill>
                <a:latin typeface="Times New Roman" pitchFamily="18" charset="0"/>
              </a:rPr>
              <a:t>Руфина</a:t>
            </a:r>
            <a:r>
              <a:rPr lang="ru-RU" sz="2000" dirty="0" smtClean="0">
                <a:solidFill>
                  <a:schemeClr val="folHlink"/>
                </a:solidFill>
                <a:latin typeface="Times New Roman" pitchFamily="18" charset="0"/>
              </a:rPr>
              <a:t>  Давыдовна,</a:t>
            </a:r>
          </a:p>
          <a:p>
            <a:r>
              <a:rPr lang="ru-RU" sz="2000" dirty="0" smtClean="0">
                <a:solidFill>
                  <a:schemeClr val="folHlink"/>
                </a:solidFill>
                <a:latin typeface="Times New Roman" pitchFamily="18" charset="0"/>
              </a:rPr>
              <a:t>КГУ «ОСШГ </a:t>
            </a:r>
            <a:r>
              <a:rPr lang="ru-RU" sz="2000" dirty="0">
                <a:solidFill>
                  <a:schemeClr val="folHlink"/>
                </a:solidFill>
                <a:latin typeface="Times New Roman" pitchFamily="18" charset="0"/>
              </a:rPr>
              <a:t>№1 им.Н.Островского»</a:t>
            </a:r>
          </a:p>
          <a:p>
            <a:r>
              <a:rPr lang="ru-RU" sz="2000" dirty="0" err="1">
                <a:solidFill>
                  <a:schemeClr val="folHlink"/>
                </a:solidFill>
                <a:latin typeface="Times New Roman" pitchFamily="18" charset="0"/>
              </a:rPr>
              <a:t>Шемонайхинского</a:t>
            </a:r>
            <a:r>
              <a:rPr lang="ru-RU" sz="2000" dirty="0">
                <a:solidFill>
                  <a:schemeClr val="folHlink"/>
                </a:solidFill>
                <a:latin typeface="Times New Roman" pitchFamily="18" charset="0"/>
              </a:rPr>
              <a:t> района,   </a:t>
            </a:r>
            <a:r>
              <a:rPr lang="ru-RU" sz="2000" dirty="0" smtClean="0">
                <a:solidFill>
                  <a:schemeClr val="folHlink"/>
                </a:solidFill>
                <a:latin typeface="Times New Roman" pitchFamily="18" charset="0"/>
              </a:rPr>
              <a:t>ВКО</a:t>
            </a:r>
            <a:endParaRPr lang="ru-RU" sz="2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13" name="Picture 4" descr="0_5c00b_b9a69b98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2411413" cy="338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362200" y="660400"/>
            <a:ext cx="359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sz="2000" b="1" u="sng" dirty="0">
                <a:solidFill>
                  <a:schemeClr val="tx2"/>
                </a:solidFill>
              </a:rPr>
              <a:t>поиск и сбор информации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90800" y="5156200"/>
            <a:ext cx="307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chemeClr val="tx2"/>
                </a:solidFill>
              </a:rPr>
              <a:t>передача информации</a:t>
            </a:r>
            <a:endParaRPr lang="ru-RU" sz="2000" u="sng" dirty="0">
              <a:solidFill>
                <a:schemeClr val="tx2"/>
              </a:solidFill>
            </a:endParaRPr>
          </a:p>
        </p:txBody>
      </p:sp>
      <p:sp>
        <p:nvSpPr>
          <p:cNvPr id="13317" name="WordArt 8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информационная компетенция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0" y="990600"/>
            <a:ext cx="8915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• </a:t>
            </a:r>
            <a:r>
              <a:rPr lang="ru-RU" sz="1600" b="1" i="1" dirty="0"/>
              <a:t> </a:t>
            </a:r>
            <a:r>
              <a:rPr lang="ru-RU" sz="1600" b="1" dirty="0"/>
              <a:t>задания на поиск информации в справочной литературе, </a:t>
            </a:r>
          </a:p>
          <a:p>
            <a:r>
              <a:rPr lang="ru-RU" sz="1600" b="1" dirty="0"/>
              <a:t>   сети Интернет, путем опросов, </a:t>
            </a:r>
            <a:r>
              <a:rPr lang="ru-RU" sz="1600" b="1" dirty="0" smtClean="0"/>
              <a:t>работы </a:t>
            </a:r>
            <a:r>
              <a:rPr lang="ru-RU" sz="1600" b="1" dirty="0"/>
              <a:t>с литературным  </a:t>
            </a:r>
          </a:p>
          <a:p>
            <a:r>
              <a:rPr lang="ru-RU" sz="1600" b="1" dirty="0"/>
              <a:t>   первоисточниками,   в библиотеках и т.д.;</a:t>
            </a:r>
          </a:p>
          <a:p>
            <a:r>
              <a:rPr lang="ru-RU" sz="1600" b="1" dirty="0"/>
              <a:t>•  задачи с избытком информации;</a:t>
            </a:r>
          </a:p>
          <a:p>
            <a:r>
              <a:rPr lang="ru-RU" sz="1600" b="1" dirty="0"/>
              <a:t>•  задачи с недостатком информации  (требуется определить, каких именно данных  </a:t>
            </a:r>
          </a:p>
          <a:p>
            <a:r>
              <a:rPr lang="ru-RU" sz="1600" b="1" dirty="0"/>
              <a:t>   недостает и   откуда их можно получить). 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2438400" y="2641600"/>
            <a:ext cx="327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информации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0" y="3048000"/>
            <a:ext cx="89931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•</a:t>
            </a:r>
            <a:r>
              <a:rPr lang="ru-RU" sz="1600" b="1" i="1"/>
              <a:t>  </a:t>
            </a:r>
            <a:r>
              <a:rPr lang="ru-RU" sz="1600" b="1"/>
              <a:t>задания на упорядочение информации (выстраивание логических, </a:t>
            </a:r>
          </a:p>
          <a:p>
            <a:r>
              <a:rPr lang="ru-RU" sz="1600" b="1"/>
              <a:t>   причинно-следственных связей, хронологическое упорядочение, ранжирование);</a:t>
            </a:r>
          </a:p>
          <a:p>
            <a:r>
              <a:rPr lang="ru-RU" sz="1600" b="1"/>
              <a:t>•  составление планов к тексту;</a:t>
            </a:r>
          </a:p>
          <a:p>
            <a:r>
              <a:rPr lang="ru-RU" sz="1600" b="1"/>
              <a:t>•  подготовка вопросов к тексту;</a:t>
            </a:r>
          </a:p>
          <a:p>
            <a:r>
              <a:rPr lang="ru-RU" sz="1600" b="1"/>
              <a:t>• составление диаграмм, схем, графиков, таблиц и других форм наглядности к тексту;</a:t>
            </a:r>
          </a:p>
          <a:p>
            <a:r>
              <a:rPr lang="ru-RU" sz="1600" b="1"/>
              <a:t>• задания, связанные с интерпретацией, анализом и обобщением информации, </a:t>
            </a:r>
          </a:p>
          <a:p>
            <a:r>
              <a:rPr lang="ru-RU" sz="1600" b="1"/>
              <a:t>  полученной из первоисточников или из учебных материалов;</a:t>
            </a:r>
          </a:p>
          <a:p>
            <a:r>
              <a:rPr lang="ru-RU" sz="1600" b="1"/>
              <a:t>• задания по обобщению материалов состоявшейся дискуссии, обсуждения. 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0" y="5543550"/>
            <a:ext cx="78343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/>
              <a:t>• </a:t>
            </a:r>
            <a:r>
              <a:rPr lang="ru-RU" sz="1600" b="1"/>
              <a:t>подготовка докладов, сообщений по теме;</a:t>
            </a:r>
          </a:p>
          <a:p>
            <a:r>
              <a:rPr lang="ru-RU" sz="1600" b="1"/>
              <a:t>• подготовка плакатов, презентаций </a:t>
            </a:r>
            <a:r>
              <a:rPr lang="en-US" sz="1600" b="1"/>
              <a:t>MS Power Point</a:t>
            </a:r>
            <a:r>
              <a:rPr lang="ru-RU" sz="1600" b="1"/>
              <a:t> к учебному материалу;</a:t>
            </a:r>
          </a:p>
          <a:p>
            <a:r>
              <a:rPr lang="ru-RU" sz="1600" b="1"/>
              <a:t>• подготовка учебных пособий по теме;</a:t>
            </a:r>
          </a:p>
          <a:p>
            <a:r>
              <a:rPr lang="ru-RU" sz="1600" b="1"/>
              <a:t>• подготовка стендов, стенгазет, объявлений, пригласительных билетов,</a:t>
            </a:r>
          </a:p>
          <a:p>
            <a:r>
              <a:rPr lang="ru-RU" sz="1600" b="1"/>
              <a:t>  программ мероприятий и т.п.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Impact"/>
              </a:rPr>
              <a:t>кооперативная компетенция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0" y="609600"/>
            <a:ext cx="880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90000"/>
                  </a:schemeClr>
                </a:solidFill>
              </a:rPr>
              <a:t>Методы и приёмы в рамках фронтально – индивидуальной работы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0" y="990600"/>
            <a:ext cx="9144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• </a:t>
            </a:r>
            <a:r>
              <a:rPr lang="ru-RU" b="1" dirty="0"/>
              <a:t>фронтальный опрос с предварительным обсуждением ответов</a:t>
            </a:r>
          </a:p>
          <a:p>
            <a:r>
              <a:rPr lang="ru-RU" b="1" dirty="0"/>
              <a:t>  (при условии его систематического использования).</a:t>
            </a:r>
          </a:p>
          <a:p>
            <a:r>
              <a:rPr lang="ru-RU" b="1" dirty="0"/>
              <a:t>• индивидуальные задания для самостоятельной работы </a:t>
            </a:r>
          </a:p>
          <a:p>
            <a:r>
              <a:rPr lang="ru-RU" b="1" dirty="0"/>
              <a:t>  проблемного </a:t>
            </a:r>
            <a:r>
              <a:rPr lang="ru-RU" b="1" dirty="0" smtClean="0"/>
              <a:t>характера.</a:t>
            </a:r>
            <a:endParaRPr lang="ru-RU" b="1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0" y="2667000"/>
            <a:ext cx="611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90000"/>
                  </a:schemeClr>
                </a:solidFill>
              </a:rPr>
              <a:t>Методы и приёмы в рамках групповой работы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0" y="3048000"/>
            <a:ext cx="9144000" cy="2563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•   самостоятельная работа в парах и в группах по изучению и закреплению</a:t>
            </a:r>
          </a:p>
          <a:p>
            <a:r>
              <a:rPr lang="ru-RU" b="1" dirty="0"/>
              <a:t>    нового материала;</a:t>
            </a:r>
          </a:p>
          <a:p>
            <a:r>
              <a:rPr lang="ru-RU" b="1" dirty="0"/>
              <a:t>•  лабораторные и практические работы, проводящиеся в парах и группах;</a:t>
            </a:r>
          </a:p>
          <a:p>
            <a:r>
              <a:rPr lang="ru-RU" b="1" dirty="0"/>
              <a:t>•  групповые мини-проекты (проводятся и презентуются на уроке);</a:t>
            </a:r>
          </a:p>
          <a:p>
            <a:r>
              <a:rPr lang="ru-RU" b="1" dirty="0"/>
              <a:t>•  групповые исследовательские и проектные работы любого типа</a:t>
            </a:r>
          </a:p>
          <a:p>
            <a:r>
              <a:rPr lang="ru-RU" b="1" dirty="0"/>
              <a:t>   (проводятся в основном во внеурочное время);</a:t>
            </a:r>
          </a:p>
          <a:p>
            <a:r>
              <a:rPr lang="ru-RU" b="1" dirty="0"/>
              <a:t>•  упражнения социально-психологического тренинга;</a:t>
            </a:r>
          </a:p>
          <a:p>
            <a:r>
              <a:rPr lang="ru-RU" b="1" dirty="0"/>
              <a:t>•   ролевые и деловые игры;</a:t>
            </a:r>
          </a:p>
          <a:p>
            <a:r>
              <a:rPr lang="ru-RU" b="1" dirty="0"/>
              <a:t>•   любые варианты «технологии работы в группах сотрудничества».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0" y="5638800"/>
            <a:ext cx="694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90000"/>
                  </a:schemeClr>
                </a:solidFill>
              </a:rPr>
              <a:t>Методы и приёмы в рамках индивидуальной работы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381000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0" y="6096000"/>
            <a:ext cx="91440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•</a:t>
            </a:r>
            <a:r>
              <a:rPr lang="ru-RU" i="1" dirty="0"/>
              <a:t> </a:t>
            </a:r>
            <a:r>
              <a:rPr lang="ru-RU" sz="1400" i="1" dirty="0"/>
              <a:t> </a:t>
            </a:r>
            <a:r>
              <a:rPr lang="ru-RU" sz="1400" dirty="0"/>
              <a:t>индивидуальные  проекты  любого </a:t>
            </a:r>
            <a:r>
              <a:rPr lang="ru-RU" sz="1400" dirty="0" smtClean="0"/>
              <a:t>типа;</a:t>
            </a:r>
            <a:endParaRPr lang="ru-RU" sz="1400" dirty="0"/>
          </a:p>
          <a:p>
            <a:r>
              <a:rPr lang="ru-RU" b="1" dirty="0"/>
              <a:t>•  </a:t>
            </a:r>
            <a:r>
              <a:rPr lang="ru-RU" sz="1400" dirty="0"/>
              <a:t>индивидуальные практико-ориентированные проекты, нацеленные на </a:t>
            </a:r>
            <a:r>
              <a:rPr lang="ru-RU" sz="1400" dirty="0" smtClean="0"/>
              <a:t>исследование.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17419" name="Line 14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5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534400" cy="4572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90000"/>
                  </a:schemeClr>
                </a:solidFill>
                <a:latin typeface="Impact"/>
              </a:rPr>
              <a:t>проблемная компетенция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457200" y="4953000"/>
            <a:ext cx="1163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Проекты 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0" y="533400"/>
            <a:ext cx="9139238" cy="640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• Коллективное </a:t>
            </a:r>
            <a:r>
              <a:rPr lang="ru-RU" b="1" dirty="0" err="1"/>
              <a:t>целеполагание</a:t>
            </a:r>
            <a:r>
              <a:rPr lang="ru-RU" b="1" dirty="0"/>
              <a:t> в начале урока или перед решением </a:t>
            </a:r>
          </a:p>
          <a:p>
            <a:r>
              <a:rPr lang="ru-RU" b="1" dirty="0"/>
              <a:t>  учебной задачи.</a:t>
            </a:r>
          </a:p>
          <a:p>
            <a:r>
              <a:rPr lang="ru-RU" b="1" dirty="0"/>
              <a:t>• Коллективное подведение итогов и оценивание</a:t>
            </a:r>
          </a:p>
          <a:p>
            <a:r>
              <a:rPr lang="ru-RU" b="1" dirty="0"/>
              <a:t> (в завершение урока, после решения учебной задачи).</a:t>
            </a:r>
          </a:p>
          <a:p>
            <a:r>
              <a:rPr lang="ru-RU" b="1" dirty="0"/>
              <a:t>• Проблемно-ориентированная дискуссия учащихся.</a:t>
            </a:r>
          </a:p>
          <a:p>
            <a:r>
              <a:rPr lang="ru-RU" b="1" u="sng" dirty="0"/>
              <a:t>• Все методы и приемы проблемного обучения</a:t>
            </a:r>
            <a:r>
              <a:rPr lang="ru-RU" b="1" dirty="0"/>
              <a:t>:</a:t>
            </a:r>
          </a:p>
          <a:p>
            <a:r>
              <a:rPr lang="ru-RU" b="1" dirty="0"/>
              <a:t>  </a:t>
            </a:r>
            <a:r>
              <a:rPr lang="ru-RU" b="1" u="sng" dirty="0"/>
              <a:t>проблемный вопрос, проблемная задача</a:t>
            </a:r>
            <a:r>
              <a:rPr lang="ru-RU" b="1" dirty="0"/>
              <a:t>, </a:t>
            </a:r>
          </a:p>
          <a:p>
            <a:r>
              <a:rPr lang="ru-RU" b="1" dirty="0"/>
              <a:t>  </a:t>
            </a:r>
            <a:r>
              <a:rPr lang="ru-RU" b="1" u="sng" dirty="0"/>
              <a:t>проблемная ситуация, проблемная лекция, проблемный эксперимент</a:t>
            </a:r>
            <a:r>
              <a:rPr lang="ru-RU" b="1" dirty="0"/>
              <a:t>.</a:t>
            </a:r>
          </a:p>
          <a:p>
            <a:r>
              <a:rPr lang="ru-RU" b="1" dirty="0"/>
              <a:t>• </a:t>
            </a:r>
            <a:r>
              <a:rPr lang="ru-RU" b="1" dirty="0" smtClean="0"/>
              <a:t>Проблемно-модельное </a:t>
            </a:r>
            <a:r>
              <a:rPr lang="ru-RU" b="1" dirty="0"/>
              <a:t>обучение - моделирование деятельности</a:t>
            </a:r>
          </a:p>
          <a:p>
            <a:r>
              <a:rPr lang="ru-RU" b="1" dirty="0"/>
              <a:t>  в аспекте той или иной реальной ситуации, имитационно-деловые игры.</a:t>
            </a:r>
          </a:p>
          <a:p>
            <a:r>
              <a:rPr lang="ru-RU" b="1" dirty="0"/>
              <a:t>• Метод проб и ошибок;</a:t>
            </a:r>
          </a:p>
          <a:p>
            <a:r>
              <a:rPr lang="ru-RU" b="1" dirty="0"/>
              <a:t>• Решение одной и той же задачи несколькими альтернативными способами; </a:t>
            </a:r>
          </a:p>
          <a:p>
            <a:r>
              <a:rPr lang="ru-RU" b="1" dirty="0"/>
              <a:t>• Учебные задачи с избыточным условием.</a:t>
            </a:r>
          </a:p>
          <a:p>
            <a:r>
              <a:rPr lang="ru-RU" b="1" dirty="0"/>
              <a:t>• Учебные задачи с недостаточным условием, требующие поиска </a:t>
            </a:r>
          </a:p>
          <a:p>
            <a:r>
              <a:rPr lang="ru-RU" b="1" dirty="0"/>
              <a:t>  дополнительной информации.</a:t>
            </a:r>
          </a:p>
          <a:p>
            <a:r>
              <a:rPr lang="ru-RU" b="1" dirty="0" smtClean="0"/>
              <a:t>• Решение </a:t>
            </a:r>
            <a:r>
              <a:rPr lang="ru-RU" b="1" dirty="0"/>
              <a:t>ситуационных </a:t>
            </a:r>
            <a:r>
              <a:rPr lang="ru-RU" b="1" dirty="0" smtClean="0"/>
              <a:t>задач.  </a:t>
            </a:r>
            <a:endParaRPr lang="ru-RU" b="1" dirty="0"/>
          </a:p>
          <a:p>
            <a:r>
              <a:rPr lang="ru-RU" b="1" dirty="0"/>
              <a:t>•  Любые виды проектной деятельности, </a:t>
            </a:r>
          </a:p>
          <a:p>
            <a:r>
              <a:rPr lang="ru-RU" b="1" dirty="0"/>
              <a:t>  прежде всего - исследовательские и практико-ориентированные проекты.</a:t>
            </a:r>
          </a:p>
          <a:p>
            <a:r>
              <a:rPr lang="ru-RU" b="1" dirty="0"/>
              <a:t>• Практические работы поискового и исследовательского характера, </a:t>
            </a:r>
          </a:p>
          <a:p>
            <a:r>
              <a:rPr lang="ru-RU" b="1" dirty="0"/>
              <a:t>  имеющие жизненный (бытовой, профессиональный, социальный) контекст.</a:t>
            </a:r>
          </a:p>
          <a:p>
            <a:r>
              <a:rPr lang="ru-RU" b="1" dirty="0"/>
              <a:t>• Задания с ограничением по времени, в том числе мини-проекты, </a:t>
            </a:r>
          </a:p>
          <a:p>
            <a:r>
              <a:rPr lang="ru-RU" b="1" dirty="0"/>
              <a:t>   реализуемые в рамках урока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 descr="Букет"/>
          <p:cNvSpPr>
            <a:spLocks noChangeArrowheads="1"/>
          </p:cNvSpPr>
          <p:nvPr/>
        </p:nvSpPr>
        <p:spPr bwMode="auto">
          <a:xfrm>
            <a:off x="2000232" y="142852"/>
            <a:ext cx="5857916" cy="86518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Подготовка к ЕНТ 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214422"/>
          <a:ext cx="8572563" cy="2702438"/>
        </p:xfrm>
        <a:graphic>
          <a:graphicData uri="http://schemas.openxmlformats.org/drawingml/2006/table">
            <a:tbl>
              <a:tblPr/>
              <a:tblGrid>
                <a:gridCol w="1263030"/>
                <a:gridCol w="924455"/>
                <a:gridCol w="912154"/>
                <a:gridCol w="912154"/>
                <a:gridCol w="912154"/>
                <a:gridCol w="912154"/>
                <a:gridCol w="912154"/>
                <a:gridCol w="912154"/>
                <a:gridCol w="912154"/>
              </a:tblGrid>
              <a:tr h="809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ФИО учащихся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ЕНТ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Сред.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 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Мухтархан Сезім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14,35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Сержанова Жадыра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бал  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12,25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12,25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12,75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14,03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18" marR="49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3929066"/>
          <a:ext cx="89297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/>
          <a:lstStyle/>
          <a:p>
            <a:r>
              <a:rPr lang="ru-RU" dirty="0" smtClean="0"/>
              <a:t>Достижения учащихся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403683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14752"/>
            <a:ext cx="4214842" cy="294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4214810" cy="298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28526" t="11224" r="26545" b="4337"/>
          <a:stretch>
            <a:fillRect/>
          </a:stretch>
        </p:blipFill>
        <p:spPr bwMode="auto">
          <a:xfrm>
            <a:off x="6143636" y="3429000"/>
            <a:ext cx="25003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Достижения </a:t>
            </a:r>
            <a:r>
              <a:rPr lang="ru-RU" dirty="0" err="1" smtClean="0"/>
              <a:t>Мухтархан</a:t>
            </a:r>
            <a:r>
              <a:rPr lang="ru-RU" dirty="0" smtClean="0"/>
              <a:t> </a:t>
            </a:r>
            <a:r>
              <a:rPr lang="ru-RU" dirty="0" err="1" smtClean="0"/>
              <a:t>Сезим</a:t>
            </a:r>
            <a:endParaRPr lang="ru-RU" dirty="0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44234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00438"/>
            <a:ext cx="2214578" cy="317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489351"/>
            <a:ext cx="4567791" cy="32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142984"/>
            <a:ext cx="17130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Поповой Екатерины</a:t>
            </a:r>
            <a:endParaRPr lang="ru-RU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540438" cy="37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25730"/>
            <a:ext cx="3085544" cy="433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228" y="1428736"/>
            <a:ext cx="4090772" cy="280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295400" y="647700"/>
            <a:ext cx="6408738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FFFF"/>
                </a:solidFill>
              </a:rPr>
              <a:t>Спасибо за внимание!!!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1871663"/>
            <a:ext cx="6767512" cy="475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4286256"/>
            <a:ext cx="9144000" cy="2214578"/>
          </a:xfrm>
          <a:prstGeom prst="rect">
            <a:avLst/>
          </a:prstGeom>
          <a:solidFill>
            <a:schemeClr val="tx2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Цель внедрения профильного обучения –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это создание системы специализированной подготовки 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старших классах общеобразовательной школы,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ориентированной на социализацию личности, в том числе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 учетом реальных потребностей рынка труда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1142984"/>
            <a:ext cx="9144000" cy="292895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Профильное обучение – это средство дифференциации и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индивидуализации обучения, позволяющее за счет изменений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структуре, содержании и организации образовательного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процесса более полно учитывать интересы, склонности и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способности учащихся, создавать условия для обучения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старшеклассников в соответствии с их профессиональными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интересами и намерениями в отношении продолжения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образования.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643042" y="214290"/>
            <a:ext cx="5391150" cy="57150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chemeClr val="bg1"/>
                </a:solidFill>
              </a:rPr>
              <a:t> Профильное  обучение 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28596" y="4500570"/>
            <a:ext cx="83518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С целью повышения качества знаний учащихся при подготовке к ЕНТ введены курсы по выбору и </a:t>
            </a:r>
            <a:r>
              <a:rPr lang="ru-RU" sz="2400" dirty="0" err="1" smtClean="0"/>
              <a:t>довузовская</a:t>
            </a:r>
            <a:r>
              <a:rPr lang="ru-RU" sz="2400" dirty="0" smtClean="0"/>
              <a:t> подготовка по физике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9219" name="Rectangle 5" descr="Пергамент"/>
          <p:cNvSpPr>
            <a:spLocks noChangeArrowheads="1"/>
          </p:cNvSpPr>
          <p:nvPr/>
        </p:nvSpPr>
        <p:spPr bwMode="auto">
          <a:xfrm>
            <a:off x="142844" y="1142984"/>
            <a:ext cx="8858312" cy="2428892"/>
          </a:xfrm>
          <a:prstGeom prst="rect">
            <a:avLst/>
          </a:prstGeom>
          <a:solidFill>
            <a:schemeClr val="bg1"/>
          </a:soli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k-KZ" dirty="0" smtClean="0"/>
          </a:p>
          <a:p>
            <a:pPr algn="ctr"/>
            <a:r>
              <a:rPr lang="kk-KZ" sz="2000" dirty="0" smtClean="0"/>
              <a:t>Профильное  обучение осуществляется по естественно-математическому</a:t>
            </a:r>
          </a:p>
          <a:p>
            <a:pPr algn="ctr"/>
            <a:r>
              <a:rPr lang="kk-KZ" sz="2000" dirty="0" smtClean="0"/>
              <a:t>направлению</a:t>
            </a:r>
            <a:r>
              <a:rPr lang="ru-RU" sz="2000" dirty="0" smtClean="0"/>
              <a:t>.  Выбор данного направления осуществлен школой с учетом </a:t>
            </a:r>
          </a:p>
          <a:p>
            <a:pPr algn="ctr"/>
            <a:r>
              <a:rPr lang="ru-RU" sz="2000" dirty="0" smtClean="0"/>
              <a:t>потребностей учащихся и запросов родителей. </a:t>
            </a:r>
          </a:p>
          <a:p>
            <a:pPr algn="ctr"/>
            <a:r>
              <a:rPr lang="kk-KZ" sz="2000" dirty="0" smtClean="0"/>
              <a:t>В целях реализации дифференцированного обучения и удовлетворения </a:t>
            </a:r>
          </a:p>
          <a:p>
            <a:pPr algn="ctr"/>
            <a:r>
              <a:rPr lang="kk-KZ" sz="2000" dirty="0" smtClean="0"/>
              <a:t>познавательных потребностей учащихся в рамках данного направления </a:t>
            </a:r>
          </a:p>
          <a:p>
            <a:pPr algn="ctr"/>
            <a:r>
              <a:rPr lang="kk-KZ" sz="2000" dirty="0" smtClean="0"/>
              <a:t>вводится  углубленное обучение по профильным предметам.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643042" y="214290"/>
            <a:ext cx="5391150" cy="57150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FF00"/>
                </a:solidFill>
              </a:rPr>
              <a:t>Профильное  обучение 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223" name="WordArt 9"/>
          <p:cNvSpPr>
            <a:spLocks noChangeArrowheads="1" noChangeShapeType="1" noTextEdit="1"/>
          </p:cNvSpPr>
          <p:nvPr/>
        </p:nvSpPr>
        <p:spPr bwMode="auto">
          <a:xfrm>
            <a:off x="214282" y="3857628"/>
            <a:ext cx="8715404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/>
              <a:t>Вариативный, школьный и гимназический компоненты в профильных 10-11 классах 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WordArt 31"/>
          <p:cNvSpPr>
            <a:spLocks noChangeArrowheads="1" noChangeShapeType="1" noTextEdit="1"/>
          </p:cNvSpPr>
          <p:nvPr/>
        </p:nvSpPr>
        <p:spPr bwMode="auto">
          <a:xfrm>
            <a:off x="2071670" y="214290"/>
            <a:ext cx="492922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Компетентностный</a:t>
            </a:r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подход</a:t>
            </a:r>
            <a:endParaRPr lang="ru-RU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36" name="WordArt 72"/>
          <p:cNvSpPr>
            <a:spLocks noChangeArrowheads="1" noChangeShapeType="1" noTextEdit="1"/>
          </p:cNvSpPr>
          <p:nvPr/>
        </p:nvSpPr>
        <p:spPr bwMode="auto">
          <a:xfrm>
            <a:off x="500034" y="785794"/>
            <a:ext cx="8280400" cy="11239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/>
              <a:t>    </a:t>
            </a:r>
            <a:r>
              <a:rPr lang="ru-RU" sz="3600" b="1" dirty="0" err="1" smtClean="0"/>
              <a:t>Компетентностный</a:t>
            </a:r>
            <a:r>
              <a:rPr lang="ru-RU" sz="3600" b="1" dirty="0" smtClean="0"/>
              <a:t> подход большое внимание</a:t>
            </a:r>
          </a:p>
          <a:p>
            <a:pPr algn="ctr"/>
            <a:r>
              <a:rPr lang="ru-RU" sz="3600" b="1" dirty="0" smtClean="0"/>
              <a:t>        уделяет на формировании готовности </a:t>
            </a:r>
          </a:p>
          <a:p>
            <a:pPr algn="ctr"/>
            <a:r>
              <a:rPr lang="ru-RU" sz="3600" b="1" dirty="0" smtClean="0"/>
              <a:t>        использовать полученные знания как </a:t>
            </a:r>
          </a:p>
          <a:p>
            <a:pPr algn="ctr"/>
            <a:r>
              <a:rPr lang="ru-RU" sz="3600" b="1" dirty="0" smtClean="0"/>
              <a:t>      в социальной так и профессиональных сферах</a:t>
            </a:r>
            <a:endParaRPr lang="ru-RU" sz="3600" dirty="0"/>
          </a:p>
        </p:txBody>
      </p:sp>
      <p:grpSp>
        <p:nvGrpSpPr>
          <p:cNvPr id="1038" name="Group 41"/>
          <p:cNvGrpSpPr>
            <a:grpSpLocks/>
          </p:cNvGrpSpPr>
          <p:nvPr/>
        </p:nvGrpSpPr>
        <p:grpSpPr bwMode="auto">
          <a:xfrm>
            <a:off x="428596" y="2000240"/>
            <a:ext cx="8501414" cy="4546600"/>
            <a:chOff x="340" y="981"/>
            <a:chExt cx="3698" cy="2864"/>
          </a:xfrm>
        </p:grpSpPr>
        <p:sp>
          <p:nvSpPr>
            <p:cNvPr id="1039" name="AutoShape 16"/>
            <p:cNvSpPr>
              <a:spLocks noChangeArrowheads="1"/>
            </p:cNvSpPr>
            <p:nvPr/>
          </p:nvSpPr>
          <p:spPr bwMode="auto">
            <a:xfrm>
              <a:off x="2060" y="2234"/>
              <a:ext cx="404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00 h 21600"/>
                <a:gd name="T14" fmla="*/ 1887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AutoShape 21"/>
            <p:cNvSpPr>
              <a:spLocks noChangeArrowheads="1"/>
            </p:cNvSpPr>
            <p:nvPr/>
          </p:nvSpPr>
          <p:spPr bwMode="auto">
            <a:xfrm>
              <a:off x="2060" y="1259"/>
              <a:ext cx="404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70 h 21600"/>
                <a:gd name="T14" fmla="*/ 18873 w 21600"/>
                <a:gd name="T15" fmla="*/ 161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22"/>
            <p:cNvSpPr>
              <a:spLocks noChangeArrowheads="1"/>
            </p:cNvSpPr>
            <p:nvPr/>
          </p:nvSpPr>
          <p:spPr bwMode="auto">
            <a:xfrm>
              <a:off x="2505" y="1026"/>
              <a:ext cx="1533" cy="65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FFFFFF"/>
                </a:gs>
              </a:gsLst>
              <a:lin ang="27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66"/>
                  </a:solidFill>
                </a:rPr>
                <a:t>готовность к выполнению   </a:t>
              </a:r>
            </a:p>
            <a:p>
              <a:r>
                <a:rPr lang="ru-RU" b="1" dirty="0" smtClean="0">
                  <a:solidFill>
                    <a:srgbClr val="000066"/>
                  </a:solidFill>
                </a:rPr>
                <a:t> определённых функций</a:t>
              </a:r>
            </a:p>
            <a:p>
              <a:endParaRPr lang="ru-RU" dirty="0"/>
            </a:p>
          </p:txBody>
        </p:sp>
        <p:sp>
          <p:nvSpPr>
            <p:cNvPr id="1043" name="Rectangle 33"/>
            <p:cNvSpPr>
              <a:spLocks noChangeArrowheads="1"/>
            </p:cNvSpPr>
            <p:nvPr/>
          </p:nvSpPr>
          <p:spPr bwMode="auto">
            <a:xfrm>
              <a:off x="340" y="981"/>
              <a:ext cx="1724" cy="680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u="sng" dirty="0" smtClean="0">
                  <a:solidFill>
                    <a:schemeClr val="bg1"/>
                  </a:solidFill>
                </a:rPr>
                <a:t>Компетентность</a:t>
              </a:r>
              <a:r>
                <a:rPr lang="ru-RU" sz="2800" dirty="0" smtClean="0">
                  <a:solidFill>
                    <a:schemeClr val="bg1"/>
                  </a:solidFill>
                </a:rPr>
                <a:t> –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1044" name="Rectangle 36"/>
            <p:cNvSpPr>
              <a:spLocks noChangeArrowheads="1"/>
            </p:cNvSpPr>
            <p:nvPr/>
          </p:nvSpPr>
          <p:spPr bwMode="auto">
            <a:xfrm>
              <a:off x="340" y="2024"/>
              <a:ext cx="1724" cy="680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u="sng" dirty="0" err="1" smtClean="0">
                  <a:solidFill>
                    <a:schemeClr val="bg1"/>
                  </a:solidFill>
                </a:rPr>
                <a:t>Компетентностный</a:t>
              </a:r>
              <a:r>
                <a:rPr lang="ru-RU" sz="2800" u="sng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ru-RU" sz="2800" u="sng" dirty="0" smtClean="0">
                  <a:solidFill>
                    <a:schemeClr val="bg1"/>
                  </a:solidFill>
                </a:rPr>
                <a:t>подход</a:t>
              </a:r>
              <a:r>
                <a:rPr lang="ru-RU" sz="2800" dirty="0" smtClean="0">
                  <a:solidFill>
                    <a:schemeClr val="bg1"/>
                  </a:solidFill>
                </a:rPr>
                <a:t> –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1045" name="Rectangle 37"/>
            <p:cNvSpPr>
              <a:spLocks noChangeArrowheads="1"/>
            </p:cNvSpPr>
            <p:nvPr/>
          </p:nvSpPr>
          <p:spPr bwMode="auto">
            <a:xfrm>
              <a:off x="340" y="3022"/>
              <a:ext cx="1724" cy="680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u="sng" dirty="0" smtClean="0">
                  <a:solidFill>
                    <a:schemeClr val="bg1"/>
                  </a:solidFill>
                </a:rPr>
                <a:t>Компетенция</a:t>
              </a:r>
              <a:r>
                <a:rPr lang="ru-RU" sz="2800" dirty="0" smtClean="0">
                  <a:solidFill>
                    <a:schemeClr val="bg1"/>
                  </a:solidFill>
                </a:rPr>
                <a:t> -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484" y="2106"/>
              <a:ext cx="1554" cy="604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FFFFFF"/>
                </a:gs>
              </a:gsLst>
              <a:lin ang="27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66"/>
                  </a:solidFill>
                </a:rPr>
                <a:t>целевая ориентация учебного   </a:t>
              </a:r>
            </a:p>
            <a:p>
              <a:r>
                <a:rPr lang="ru-RU" b="1" dirty="0" smtClean="0">
                  <a:solidFill>
                    <a:srgbClr val="000066"/>
                  </a:solidFill>
                </a:rPr>
                <a:t>процесса на формирование </a:t>
              </a:r>
            </a:p>
            <a:p>
              <a:r>
                <a:rPr lang="ru-RU" b="1" dirty="0" smtClean="0">
                  <a:solidFill>
                    <a:srgbClr val="000066"/>
                  </a:solidFill>
                </a:rPr>
                <a:t> компетенций</a:t>
              </a:r>
              <a:endParaRPr lang="ru-RU" b="1" dirty="0"/>
            </a:p>
          </p:txBody>
        </p:sp>
        <p:sp>
          <p:nvSpPr>
            <p:cNvPr id="1047" name="Rectangle 22"/>
            <p:cNvSpPr>
              <a:spLocks noChangeArrowheads="1"/>
            </p:cNvSpPr>
            <p:nvPr/>
          </p:nvSpPr>
          <p:spPr bwMode="auto">
            <a:xfrm>
              <a:off x="2484" y="3006"/>
              <a:ext cx="1554" cy="839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FFFFFF"/>
                </a:gs>
              </a:gsLst>
              <a:lin ang="27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готовность человека к </a:t>
              </a:r>
              <a:r>
                <a:rPr lang="ru-RU" b="1" dirty="0" err="1" smtClean="0">
                  <a:solidFill>
                    <a:schemeClr val="bg1"/>
                  </a:solidFill>
                </a:rPr>
                <a:t>моби</a:t>
              </a:r>
              <a:r>
                <a:rPr lang="ru-RU" b="1" dirty="0" smtClean="0">
                  <a:solidFill>
                    <a:schemeClr val="bg1"/>
                  </a:solidFill>
                </a:rPr>
                <a:t>-</a:t>
              </a:r>
            </a:p>
            <a:p>
              <a:r>
                <a:rPr lang="ru-RU" b="1" dirty="0" err="1" smtClean="0">
                  <a:solidFill>
                    <a:schemeClr val="bg1"/>
                  </a:solidFill>
                </a:rPr>
                <a:t>лизации</a:t>
              </a:r>
              <a:r>
                <a:rPr lang="ru-RU" b="1" dirty="0" smtClean="0">
                  <a:solidFill>
                    <a:schemeClr val="bg1"/>
                  </a:solidFill>
                </a:rPr>
                <a:t> знаний, умений для </a:t>
              </a:r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эффективной деятельности в         </a:t>
              </a:r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конкретной жизненной ситуации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048" name="AutoShape 16"/>
            <p:cNvSpPr>
              <a:spLocks noChangeArrowheads="1"/>
            </p:cNvSpPr>
            <p:nvPr/>
          </p:nvSpPr>
          <p:spPr bwMode="auto">
            <a:xfrm>
              <a:off x="2064" y="3203"/>
              <a:ext cx="404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00 h 21600"/>
                <a:gd name="T14" fmla="*/ 1887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WordArt 31"/>
          <p:cNvSpPr>
            <a:spLocks noChangeArrowheads="1" noChangeShapeType="1" noTextEdit="1"/>
          </p:cNvSpPr>
          <p:nvPr/>
        </p:nvSpPr>
        <p:spPr bwMode="auto">
          <a:xfrm>
            <a:off x="2428860" y="571480"/>
            <a:ext cx="3929090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Компетенция</a:t>
            </a:r>
            <a:endParaRPr lang="ru-RU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214585" y="1500174"/>
            <a:ext cx="7501383" cy="4429126"/>
            <a:chOff x="744" y="981"/>
            <a:chExt cx="3263" cy="2790"/>
          </a:xfrm>
        </p:grpSpPr>
        <p:sp>
          <p:nvSpPr>
            <p:cNvPr id="1041" name="Rectangle 22"/>
            <p:cNvSpPr>
              <a:spLocks noChangeArrowheads="1"/>
            </p:cNvSpPr>
            <p:nvPr/>
          </p:nvSpPr>
          <p:spPr bwMode="auto">
            <a:xfrm>
              <a:off x="775" y="981"/>
              <a:ext cx="3045" cy="945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FFFFFF"/>
                </a:gs>
              </a:gsLst>
              <a:lin ang="27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 smtClean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Круг вопросов, в которых человек обладает знаниями и опытом. </a:t>
              </a:r>
            </a:p>
            <a:p>
              <a:pPr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Готовность ученика использовать усвоенные  знания, умения и </a:t>
              </a:r>
            </a:p>
            <a:p>
              <a:pPr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навыки, а также способы деятельности в жизни для решения </a:t>
              </a:r>
            </a:p>
            <a:p>
              <a:pPr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                             теоретических и практических задач.</a:t>
              </a:r>
            </a:p>
            <a:p>
              <a:endParaRPr lang="ru-RU" dirty="0"/>
            </a:p>
          </p:txBody>
        </p:sp>
        <p:sp>
          <p:nvSpPr>
            <p:cNvPr id="1047" name="Rectangle 22"/>
            <p:cNvSpPr>
              <a:spLocks noChangeArrowheads="1"/>
            </p:cNvSpPr>
            <p:nvPr/>
          </p:nvSpPr>
          <p:spPr bwMode="auto">
            <a:xfrm>
              <a:off x="744" y="2871"/>
              <a:ext cx="3263" cy="900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FFFFFF"/>
                </a:gs>
              </a:gsLst>
              <a:lin ang="27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 smtClean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универсальные компетенции, применимые в различных жизненных </a:t>
              </a:r>
            </a:p>
            <a:p>
              <a:pPr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ситуациях  и необходимые для успешной реализации  человеком </a:t>
              </a:r>
            </a:p>
            <a:p>
              <a:pPr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всех основных жизненных ролей : гражданина, семьянина, члена</a:t>
              </a:r>
            </a:p>
            <a:p>
              <a:pPr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общества, защитника отечества, работника.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WordArt 31"/>
          <p:cNvSpPr>
            <a:spLocks noChangeArrowheads="1" noChangeShapeType="1" noTextEdit="1"/>
          </p:cNvSpPr>
          <p:nvPr/>
        </p:nvSpPr>
        <p:spPr bwMode="auto">
          <a:xfrm>
            <a:off x="1714480" y="3500438"/>
            <a:ext cx="5715040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Ключевые компетенции</a:t>
            </a:r>
            <a:endParaRPr lang="ru-RU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285720" y="1773238"/>
            <a:ext cx="3429024" cy="798506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Информационная –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85720" y="2924175"/>
            <a:ext cx="3429024" cy="7191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Коммуникативная –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85720" y="4076700"/>
            <a:ext cx="3429023" cy="7191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Кооперативная –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285720" y="5229225"/>
            <a:ext cx="3429023" cy="7191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Проблемная –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74" name="Rectangle 10" descr="Голубая тисненая бумага"/>
          <p:cNvSpPr>
            <a:spLocks noChangeArrowheads="1"/>
          </p:cNvSpPr>
          <p:nvPr/>
        </p:nvSpPr>
        <p:spPr bwMode="auto">
          <a:xfrm>
            <a:off x="4686327" y="1773238"/>
            <a:ext cx="3743325" cy="79216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готовность к работе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информацией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175" name="Rectangle 11" descr="Голубая тисненая бумага"/>
          <p:cNvSpPr>
            <a:spLocks noChangeArrowheads="1"/>
          </p:cNvSpPr>
          <p:nvPr/>
        </p:nvSpPr>
        <p:spPr bwMode="auto">
          <a:xfrm>
            <a:off x="4686327" y="2924175"/>
            <a:ext cx="3743325" cy="7921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готовность к общению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другими людьми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176" name="Rectangle 12" descr="Голубая тисненая бумага"/>
          <p:cNvSpPr>
            <a:spLocks noChangeArrowheads="1"/>
          </p:cNvSpPr>
          <p:nvPr/>
        </p:nvSpPr>
        <p:spPr bwMode="auto">
          <a:xfrm>
            <a:off x="4686327" y="4076700"/>
            <a:ext cx="3743325" cy="7921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готовность к сотрудничеству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другими людьми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177" name="Rectangle 13" descr="Голубая тисненая бумага"/>
          <p:cNvSpPr>
            <a:spLocks noChangeArrowheads="1"/>
          </p:cNvSpPr>
          <p:nvPr/>
        </p:nvSpPr>
        <p:spPr bwMode="auto">
          <a:xfrm>
            <a:off x="4686327" y="5229225"/>
            <a:ext cx="3743325" cy="7921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готовность к решению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проблем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827088" y="404813"/>
            <a:ext cx="7416800" cy="79216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CC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Ключевые компетенции</a:t>
            </a:r>
            <a:endParaRPr lang="ru-RU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3714744" y="2000240"/>
            <a:ext cx="928765" cy="36988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8 w 21600"/>
              <a:gd name="T13" fmla="*/ 5470 h 21600"/>
              <a:gd name="T14" fmla="*/ 18873 w 21600"/>
              <a:gd name="T15" fmla="*/ 161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3714744" y="3071810"/>
            <a:ext cx="928765" cy="36988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8 w 21600"/>
              <a:gd name="T13" fmla="*/ 5470 h 21600"/>
              <a:gd name="T14" fmla="*/ 18873 w 21600"/>
              <a:gd name="T15" fmla="*/ 161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3714744" y="4286256"/>
            <a:ext cx="928765" cy="36988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8 w 21600"/>
              <a:gd name="T13" fmla="*/ 5470 h 21600"/>
              <a:gd name="T14" fmla="*/ 18873 w 21600"/>
              <a:gd name="T15" fmla="*/ 161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3714744" y="5429264"/>
            <a:ext cx="928765" cy="36988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8 w 21600"/>
              <a:gd name="T13" fmla="*/ 5470 h 21600"/>
              <a:gd name="T14" fmla="*/ 18873 w 21600"/>
              <a:gd name="T15" fmla="*/ 161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6"/>
          <p:cNvSpPr>
            <a:spLocks noChangeArrowheads="1"/>
          </p:cNvSpPr>
          <p:nvPr/>
        </p:nvSpPr>
        <p:spPr bwMode="auto">
          <a:xfrm>
            <a:off x="714348" y="2571744"/>
            <a:ext cx="2965889" cy="798123"/>
          </a:xfrm>
          <a:prstGeom prst="rect">
            <a:avLst/>
          </a:prstGeom>
          <a:solidFill>
            <a:schemeClr val="tx2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систематизировать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3740628" y="3000372"/>
            <a:ext cx="2403008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14348" y="1643050"/>
            <a:ext cx="457203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выражается  в умениях:</a:t>
            </a:r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716577" y="356629"/>
            <a:ext cx="8283759" cy="5295762"/>
            <a:chOff x="716577" y="356629"/>
            <a:chExt cx="8283759" cy="5295762"/>
          </a:xfrm>
        </p:grpSpPr>
        <p:grpSp>
          <p:nvGrpSpPr>
            <p:cNvPr id="2061" name="Group 32"/>
            <p:cNvGrpSpPr>
              <a:grpSpLocks/>
            </p:cNvGrpSpPr>
            <p:nvPr/>
          </p:nvGrpSpPr>
          <p:grpSpPr bwMode="auto">
            <a:xfrm>
              <a:off x="716577" y="356629"/>
              <a:ext cx="8283759" cy="5295762"/>
              <a:chOff x="295" y="709"/>
              <a:chExt cx="5195" cy="3311"/>
            </a:xfrm>
          </p:grpSpPr>
          <p:sp>
            <p:nvSpPr>
              <p:cNvPr id="2062" name="AutoShape 23"/>
              <p:cNvSpPr>
                <a:spLocks noChangeArrowheads="1"/>
              </p:cNvSpPr>
              <p:nvPr/>
            </p:nvSpPr>
            <p:spPr bwMode="auto">
              <a:xfrm flipV="1">
                <a:off x="2623" y="3543"/>
                <a:ext cx="2867" cy="4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3 w 21600"/>
                  <a:gd name="T13" fmla="*/ 3015 h 21600"/>
                  <a:gd name="T14" fmla="*/ 18587 w 21600"/>
                  <a:gd name="T15" fmla="*/ 185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425" y="21600"/>
                    </a:lnTo>
                    <a:lnTo>
                      <a:pt x="191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dirty="0"/>
              </a:p>
            </p:txBody>
          </p:sp>
          <p:sp>
            <p:nvSpPr>
              <p:cNvPr id="2063" name="AutoShape 24"/>
              <p:cNvSpPr>
                <a:spLocks noChangeArrowheads="1"/>
              </p:cNvSpPr>
              <p:nvPr/>
            </p:nvSpPr>
            <p:spPr bwMode="auto">
              <a:xfrm flipV="1">
                <a:off x="3295" y="2496"/>
                <a:ext cx="1506" cy="5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45 w 21600"/>
                  <a:gd name="T13" fmla="*/ 4152 h 21600"/>
                  <a:gd name="T14" fmla="*/ 17455 w 21600"/>
                  <a:gd name="T15" fmla="*/ 1744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694" y="21600"/>
                    </a:lnTo>
                    <a:lnTo>
                      <a:pt x="169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dirty="0"/>
              </a:p>
            </p:txBody>
          </p:sp>
          <p:sp>
            <p:nvSpPr>
              <p:cNvPr id="2064" name="AutoShape 25"/>
              <p:cNvSpPr>
                <a:spLocks noChangeArrowheads="1"/>
              </p:cNvSpPr>
              <p:nvPr/>
            </p:nvSpPr>
            <p:spPr bwMode="auto">
              <a:xfrm flipV="1">
                <a:off x="2937" y="3032"/>
                <a:ext cx="2240" cy="4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600 w 21600"/>
                  <a:gd name="T13" fmla="*/ 3584 h 21600"/>
                  <a:gd name="T14" fmla="*/ 18000 w 21600"/>
                  <a:gd name="T15" fmla="*/ 1801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592" y="21600"/>
                    </a:lnTo>
                    <a:lnTo>
                      <a:pt x="180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 w="381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/>
              </a:p>
            </p:txBody>
          </p:sp>
          <p:sp>
            <p:nvSpPr>
              <p:cNvPr id="2065" name="AutoShape 26"/>
              <p:cNvSpPr>
                <a:spLocks noChangeArrowheads="1"/>
              </p:cNvSpPr>
              <p:nvPr/>
            </p:nvSpPr>
            <p:spPr bwMode="auto">
              <a:xfrm>
                <a:off x="3609" y="1915"/>
                <a:ext cx="890" cy="610"/>
              </a:xfrm>
              <a:prstGeom prst="triangle">
                <a:avLst>
                  <a:gd name="adj" fmla="val 50065"/>
                </a:avLst>
              </a:prstGeom>
              <a:solidFill>
                <a:schemeClr val="tx2"/>
              </a:solidFill>
              <a:ln w="381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ЕНТ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66" name="Line 31"/>
              <p:cNvSpPr>
                <a:spLocks noChangeShapeType="1"/>
              </p:cNvSpPr>
              <p:nvPr/>
            </p:nvSpPr>
            <p:spPr bwMode="auto">
              <a:xfrm>
                <a:off x="1772" y="3732"/>
                <a:ext cx="1019" cy="15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7" name="Line 32"/>
              <p:cNvSpPr>
                <a:spLocks noChangeShapeType="1"/>
              </p:cNvSpPr>
              <p:nvPr/>
            </p:nvSpPr>
            <p:spPr bwMode="auto">
              <a:xfrm flipV="1">
                <a:off x="1951" y="3203"/>
                <a:ext cx="1190" cy="1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8" name="Line 33"/>
              <p:cNvSpPr>
                <a:spLocks noChangeShapeType="1"/>
              </p:cNvSpPr>
              <p:nvPr/>
            </p:nvSpPr>
            <p:spPr bwMode="auto">
              <a:xfrm>
                <a:off x="1951" y="2719"/>
                <a:ext cx="1507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9" name="Rectangle 56"/>
              <p:cNvSpPr>
                <a:spLocks noChangeArrowheads="1"/>
              </p:cNvSpPr>
              <p:nvPr/>
            </p:nvSpPr>
            <p:spPr bwMode="auto">
              <a:xfrm>
                <a:off x="295" y="2523"/>
                <a:ext cx="1860" cy="499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анализировать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70" name="Rectangle 57"/>
              <p:cNvSpPr>
                <a:spLocks noChangeArrowheads="1"/>
              </p:cNvSpPr>
              <p:nvPr/>
            </p:nvSpPr>
            <p:spPr bwMode="auto">
              <a:xfrm>
                <a:off x="304" y="3023"/>
                <a:ext cx="1860" cy="499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структурировать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71" name="Rectangle 58"/>
              <p:cNvSpPr>
                <a:spLocks noChangeArrowheads="1"/>
              </p:cNvSpPr>
              <p:nvPr/>
            </p:nvSpPr>
            <p:spPr bwMode="auto">
              <a:xfrm>
                <a:off x="295" y="3521"/>
                <a:ext cx="1860" cy="499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использовать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73" name="Rectangle 62"/>
              <p:cNvSpPr>
                <a:spLocks noChangeArrowheads="1"/>
              </p:cNvSpPr>
              <p:nvPr/>
            </p:nvSpPr>
            <p:spPr bwMode="auto">
              <a:xfrm>
                <a:off x="786" y="709"/>
                <a:ext cx="4032" cy="581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dirty="0" smtClean="0">
                    <a:solidFill>
                      <a:srgbClr val="002060"/>
                    </a:solidFill>
                  </a:rPr>
                  <a:t>Информационная  компетенция</a:t>
                </a:r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5143504" y="4143380"/>
              <a:ext cx="33575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  информацию представ-</a:t>
              </a:r>
            </a:p>
            <a:p>
              <a:r>
                <a:rPr lang="ru-RU" b="1" dirty="0" err="1" smtClean="0">
                  <a:solidFill>
                    <a:srgbClr val="002060"/>
                  </a:solidFill>
                </a:rPr>
                <a:t>лять</a:t>
              </a:r>
              <a:r>
                <a:rPr lang="ru-RU" b="1" dirty="0" smtClean="0">
                  <a:solidFill>
                    <a:srgbClr val="002060"/>
                  </a:solidFill>
                </a:rPr>
                <a:t> в различных формах 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850659" y="5000636"/>
            <a:ext cx="3578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информацию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той или иной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ситуации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43570" y="3214686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информацию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позиции </a:t>
            </a:r>
            <a:r>
              <a:rPr lang="ru-RU" b="1" dirty="0" err="1" smtClean="0">
                <a:solidFill>
                  <a:srgbClr val="002060"/>
                </a:solidFill>
              </a:rPr>
              <a:t>реш.задачи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4"/>
          <p:cNvSpPr txBox="1">
            <a:spLocks noChangeArrowheads="1"/>
          </p:cNvSpPr>
          <p:nvPr/>
        </p:nvSpPr>
        <p:spPr bwMode="auto">
          <a:xfrm>
            <a:off x="857224" y="235743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выражается в умениях самостоятельно: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147" name="Rectangle 25"/>
          <p:cNvSpPr>
            <a:spLocks noChangeArrowheads="1"/>
          </p:cNvSpPr>
          <p:nvPr/>
        </p:nvSpPr>
        <p:spPr bwMode="auto">
          <a:xfrm>
            <a:off x="928662" y="714356"/>
            <a:ext cx="6715171" cy="9366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Коммуникативная  компетенция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148" name="WordArt 27"/>
          <p:cNvSpPr>
            <a:spLocks noChangeArrowheads="1" noChangeShapeType="1" noTextEdit="1"/>
          </p:cNvSpPr>
          <p:nvPr/>
        </p:nvSpPr>
        <p:spPr bwMode="auto">
          <a:xfrm>
            <a:off x="1042988" y="3933825"/>
            <a:ext cx="1885938" cy="3524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контакт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149" name="WordArt 28"/>
          <p:cNvSpPr>
            <a:spLocks noChangeArrowheads="1" noChangeShapeType="1" noTextEdit="1"/>
          </p:cNvSpPr>
          <p:nvPr/>
        </p:nvSpPr>
        <p:spPr bwMode="auto">
          <a:xfrm>
            <a:off x="3500430" y="5857892"/>
            <a:ext cx="5357850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изменять при  необходимости свое речевое поведение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150" name="WordArt 29"/>
          <p:cNvSpPr>
            <a:spLocks noChangeArrowheads="1" noChangeShapeType="1" noTextEdit="1"/>
          </p:cNvSpPr>
          <p:nvPr/>
        </p:nvSpPr>
        <p:spPr bwMode="auto">
          <a:xfrm>
            <a:off x="4143372" y="3857628"/>
            <a:ext cx="4357718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нормы и правила общения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151" name="WordArt 30"/>
          <p:cNvSpPr>
            <a:spLocks noChangeArrowheads="1" noChangeShapeType="1" noTextEdit="1"/>
          </p:cNvSpPr>
          <p:nvPr/>
        </p:nvSpPr>
        <p:spPr bwMode="auto">
          <a:xfrm>
            <a:off x="1785918" y="3357562"/>
            <a:ext cx="464347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корректно завершать ситуацию общения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152" name="WordArt 31"/>
          <p:cNvSpPr>
            <a:spLocks noChangeArrowheads="1" noChangeShapeType="1" noTextEdit="1"/>
          </p:cNvSpPr>
          <p:nvPr/>
        </p:nvSpPr>
        <p:spPr bwMode="auto">
          <a:xfrm>
            <a:off x="6072198" y="4572008"/>
            <a:ext cx="2714644" cy="714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грамотно разрешать 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  конфликты в общении;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6153" name="WordArt 32"/>
          <p:cNvSpPr>
            <a:spLocks noChangeArrowheads="1" noChangeShapeType="1" noTextEdit="1"/>
          </p:cNvSpPr>
          <p:nvPr/>
        </p:nvSpPr>
        <p:spPr bwMode="auto">
          <a:xfrm>
            <a:off x="285720" y="4724400"/>
            <a:ext cx="2928958" cy="4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слушать собеседника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154" name="WordArt 33"/>
          <p:cNvSpPr>
            <a:spLocks noChangeArrowheads="1" noChangeShapeType="1" noTextEdit="1"/>
          </p:cNvSpPr>
          <p:nvPr/>
        </p:nvSpPr>
        <p:spPr bwMode="auto">
          <a:xfrm>
            <a:off x="3214678" y="5214950"/>
            <a:ext cx="2643206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аргументировать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155" name="WordArt 34"/>
          <p:cNvSpPr>
            <a:spLocks noChangeArrowheads="1" noChangeShapeType="1" noTextEdit="1"/>
          </p:cNvSpPr>
          <p:nvPr/>
        </p:nvSpPr>
        <p:spPr bwMode="auto">
          <a:xfrm>
            <a:off x="928662" y="5643578"/>
            <a:ext cx="2214578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высказывать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-17682" y="228600"/>
            <a:ext cx="9161419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формирования и развития 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ключевых компетенций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dirty="0" smtClean="0"/>
              <a:t>обращение к прошлому или только что сформированному опыту учащихся;</a:t>
            </a:r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r>
              <a:rPr lang="ru-RU" dirty="0"/>
              <a:t>2) открытое обсуждение новых знаний, и ходе которого непосредственно</a:t>
            </a:r>
          </a:p>
          <a:p>
            <a:pPr marL="342900" indent="-342900">
              <a:defRPr/>
            </a:pPr>
            <a:r>
              <a:rPr lang="ru-RU" dirty="0"/>
              <a:t>   оказывается задействованной субъектная позиция учащихся </a:t>
            </a:r>
            <a:r>
              <a:rPr lang="ru-RU" dirty="0" smtClean="0"/>
              <a:t>и </a:t>
            </a:r>
            <a:r>
              <a:rPr lang="ru-RU" dirty="0"/>
              <a:t>их прежний опыт;</a:t>
            </a:r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r>
              <a:rPr lang="ru-RU" dirty="0"/>
              <a:t>3) решение проблемных задач и обсуждение проблемных ситуаций,</a:t>
            </a:r>
          </a:p>
          <a:p>
            <a:pPr marL="342900" indent="-342900">
              <a:defRPr/>
            </a:pPr>
            <a:r>
              <a:rPr lang="ru-RU" dirty="0"/>
              <a:t>   «соразмерных» опыту учащихся данного возраста;</a:t>
            </a:r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r>
              <a:rPr lang="ru-RU" dirty="0"/>
              <a:t>4) дискуссия учащихся, столкновение их субъектных позиций;</a:t>
            </a:r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r>
              <a:rPr lang="ru-RU" dirty="0"/>
              <a:t>5) игровая деятельность: ролевые и деловые игры, игровой психологический </a:t>
            </a:r>
          </a:p>
          <a:p>
            <a:pPr marL="342900" indent="-342900">
              <a:defRPr/>
            </a:pPr>
            <a:r>
              <a:rPr lang="ru-RU" dirty="0"/>
              <a:t>    тренинг или практикум;</a:t>
            </a:r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r>
              <a:rPr lang="ru-RU" dirty="0"/>
              <a:t>6) проектная деятельность: исследовательские, творческие,</a:t>
            </a:r>
          </a:p>
          <a:p>
            <a:pPr marL="342900" indent="-342900">
              <a:defRPr/>
            </a:pPr>
            <a:r>
              <a:rPr lang="ru-RU" dirty="0"/>
              <a:t> практико-ориентированные мини-проекты и проекты - практические работы;</a:t>
            </a:r>
          </a:p>
          <a:p>
            <a:pPr marL="342900" indent="-342900">
              <a:defRPr/>
            </a:pPr>
            <a:r>
              <a:rPr lang="ru-RU" dirty="0"/>
              <a:t>  имеющие жизненный контекст.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1101</Words>
  <Application>Microsoft Office PowerPoint</Application>
  <PresentationFormat>Экран (4:3)</PresentationFormat>
  <Paragraphs>239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Достижения учащихся</vt:lpstr>
      <vt:lpstr>Достижения Мухтархан Сезим</vt:lpstr>
      <vt:lpstr>Достижения Поповой Екатерины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</dc:creator>
  <cp:lastModifiedBy>Rufina</cp:lastModifiedBy>
  <cp:revision>149</cp:revision>
  <dcterms:created xsi:type="dcterms:W3CDTF">2010-05-13T16:17:31Z</dcterms:created>
  <dcterms:modified xsi:type="dcterms:W3CDTF">2016-12-08T06:56:25Z</dcterms:modified>
</cp:coreProperties>
</file>