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79" r:id="rId6"/>
    <p:sldId id="263" r:id="rId7"/>
    <p:sldId id="265" r:id="rId8"/>
    <p:sldId id="261" r:id="rId9"/>
    <p:sldId id="267" r:id="rId10"/>
    <p:sldId id="270" r:id="rId11"/>
    <p:sldId id="281" r:id="rId12"/>
    <p:sldId id="264" r:id="rId13"/>
    <p:sldId id="268" r:id="rId14"/>
    <p:sldId id="269" r:id="rId15"/>
    <p:sldId id="289" r:id="rId16"/>
    <p:sldId id="284" r:id="rId17"/>
    <p:sldId id="290" r:id="rId18"/>
    <p:sldId id="28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askerville Old Fac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C3300"/>
    <a:srgbClr val="333399"/>
    <a:srgbClr val="000099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7" autoAdjust="0"/>
    <p:restoredTop sz="94647" autoAdjust="0"/>
  </p:normalViewPr>
  <p:slideViewPr>
    <p:cSldViewPr>
      <p:cViewPr>
        <p:scale>
          <a:sx n="66" d="100"/>
          <a:sy n="66" d="100"/>
        </p:scale>
        <p:origin x="-1230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24"/>
    </p:cViewPr>
  </p:sorterViewPr>
  <p:notesViewPr>
    <p:cSldViewPr>
      <p:cViewPr varScale="1">
        <p:scale>
          <a:sx n="35" d="100"/>
          <a:sy n="35" d="100"/>
        </p:scale>
        <p:origin x="-93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1B24EFB-0C87-4A6F-9ED0-04E42D55D2D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40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94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9A45567-E9A7-4867-B3A5-B9DE4FE238F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745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CE6CB-B108-40C2-9733-D30C31B68DB8}" type="slidenum">
              <a:rPr lang="ru-RU"/>
              <a:pPr/>
              <a:t>5</a:t>
            </a:fld>
            <a:endParaRPr lang="ru-RU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Опыт с катушкой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D4CD0F-0D2A-4930-9A10-FE8C41A66AC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343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10343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3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3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3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3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3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3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4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4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4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4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4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4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44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310C43-F96A-4BD1-A560-D64C9D1B53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6001B2-7098-48BD-9AFC-1D55A053D06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D5DF30-C85D-4C95-99B8-9A615288B16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9D3A6B7-3CB4-421E-982B-01AF6AA16F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764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6764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0FBC168-6F56-4F90-89E5-12436345B45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41339E-4B6A-4B54-8396-7233BAB99A8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5CAC7F-9430-4753-B2DD-F9C0EB3CB0E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FEF549-8F53-46D3-96DA-B3A2C156A22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151AE0-081E-42AB-83F8-5E60F735DB8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2DF0C9-B899-4F47-99E2-95E2EE6B7F4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ABECD2-753C-4FE6-A6EC-3EDDFFF667B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6C6283-A0E4-4B9C-9668-9B374B153BF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8C148B-25EA-4C4F-859B-15F839205DB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E1695E59-2A88-4B90-8EFD-3215FD05AB1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240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240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2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2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2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2.bin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audio" Target="../media/audio7.wav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8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6984" y="928670"/>
            <a:ext cx="6477016" cy="2700342"/>
          </a:xfrm>
        </p:spPr>
        <p:txBody>
          <a:bodyPr/>
          <a:lstStyle/>
          <a:p>
            <a:r>
              <a:rPr lang="ru-RU" sz="4800" b="1" dirty="0" smtClean="0"/>
              <a:t>Явление электромагнитной</a:t>
            </a:r>
            <a:r>
              <a:rPr lang="ru-RU" sz="6000" b="1" dirty="0" smtClean="0"/>
              <a:t>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ru-RU" sz="6000" b="1" dirty="0" smtClean="0"/>
              <a:t>индукции</a:t>
            </a:r>
            <a:endParaRPr lang="ru-RU" sz="6000" b="1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714612" y="3500438"/>
          <a:ext cx="5968952" cy="2576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Точечный рисунок" r:id="rId4" imgW="2257740" imgH="952633" progId="PBrush">
                  <p:embed/>
                </p:oleObj>
              </mc:Choice>
              <mc:Fallback>
                <p:oleObj name="Точечный рисунок" r:id="rId4" imgW="2257740" imgH="952633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3500438"/>
                        <a:ext cx="5968952" cy="257652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Рамка 3"/>
          <p:cNvSpPr/>
          <p:nvPr/>
        </p:nvSpPr>
        <p:spPr>
          <a:xfrm>
            <a:off x="2771800" y="285728"/>
            <a:ext cx="3600400" cy="500066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Тема: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/>
              <a:t>за счет </a:t>
            </a:r>
            <a:r>
              <a:rPr lang="ru-RU" sz="3600">
                <a:hlinkClick r:id="" action="ppaction://noaction"/>
                <a:hlinkMouseOver r:id="" action="ppaction://noaction">
                  <a:snd r:embed="rId2" name="type.wav"/>
                </a:hlinkMouseOver>
              </a:rPr>
              <a:t>движения</a:t>
            </a:r>
            <a:r>
              <a:rPr lang="ru-RU" sz="3600"/>
              <a:t> самой катушки в магнитном поле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636838"/>
            <a:ext cx="7010400" cy="1512887"/>
          </a:xfrm>
        </p:spPr>
        <p:txBody>
          <a:bodyPr/>
          <a:lstStyle/>
          <a:p>
            <a:r>
              <a:rPr lang="ru-RU" sz="3600"/>
              <a:t> Если по катушке идет  </a:t>
            </a:r>
            <a:r>
              <a:rPr lang="ru-RU" sz="3600">
                <a:hlinkClick r:id="" action="ppaction://noaction"/>
                <a:hlinkMouseOver r:id="" action="ppaction://noaction">
                  <a:snd r:embed="rId2" name="cashreg.wav"/>
                </a:hlinkMouseOver>
              </a:rPr>
              <a:t>переменный</a:t>
            </a:r>
            <a:r>
              <a:rPr lang="ru-RU" sz="3600"/>
              <a:t> ток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Определение явления ЭМИ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ru-RU"/>
              <a:t>Явление электромагнитной индукции заключается в возникновении электрического тока в проводящем контуре, который либо покоится в переменном во времени магнитном поле, либо движется в постоянном магнитном поле, таким образом, что меняется магнитный поток, пронизывающий этот контур.</a:t>
            </a:r>
          </a:p>
          <a:p>
            <a:endParaRPr lang="ru-RU"/>
          </a:p>
        </p:txBody>
      </p:sp>
    </p:spTree>
  </p:cSld>
  <p:clrMapOvr>
    <a:masterClrMapping/>
  </p:clrMapOvr>
  <p:transition spd="slow">
    <p:zoom dir="in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/>
              <a:t>Направление тока</a:t>
            </a:r>
            <a:br>
              <a:rPr lang="ru-RU" sz="3200"/>
            </a:br>
            <a:r>
              <a:rPr lang="ru-RU" sz="3200"/>
              <a:t>Правило Ленца.</a:t>
            </a:r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 sz="3200"/>
              <a:t>индукционный ток всегда имеет такое направление, что создаваемое им магнитное поле препятствует изменению магнитного потока, вызывающего индукционный ток.</a:t>
            </a:r>
          </a:p>
          <a:p>
            <a:pPr>
              <a:buFont typeface="Wingdings" pitchFamily="2" charset="2"/>
              <a:buNone/>
            </a:pPr>
            <a:endParaRPr lang="ru-RU" sz="32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6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6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/>
      <p:bldP spid="13619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884238"/>
          </a:xfrm>
        </p:spPr>
        <p:txBody>
          <a:bodyPr/>
          <a:lstStyle/>
          <a:p>
            <a:pPr algn="ctr"/>
            <a:r>
              <a:rPr lang="ru-RU" sz="3200" i="1">
                <a:latin typeface="Century Schoolbook" pitchFamily="18" charset="0"/>
              </a:rPr>
              <a:t>Применение правила Ленца: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23850" y="1484313"/>
            <a:ext cx="8569325" cy="4537075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700"/>
              <a:t>Установить направление линий магнитной индукции В внешнего поля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700"/>
              <a:t>Выяснить , увеличивается или уменьшается  магнитный поток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700"/>
              <a:t>Установить направление линий магнитной индукции В</a:t>
            </a:r>
            <a:r>
              <a:rPr lang="en-US" sz="2700" baseline="40000"/>
              <a:t>’ </a:t>
            </a:r>
            <a:r>
              <a:rPr lang="en-US" sz="2700"/>
              <a:t> </a:t>
            </a:r>
            <a:r>
              <a:rPr lang="ru-RU" sz="2700"/>
              <a:t>магнитного поля индукционного тока. </a:t>
            </a:r>
          </a:p>
          <a:p>
            <a:pPr algn="ctr"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ru-RU" sz="2700"/>
              <a:t>     при </a:t>
            </a:r>
            <a:r>
              <a:rPr lang="ru-RU" sz="2700">
                <a:cs typeface="Arial" charset="0"/>
              </a:rPr>
              <a:t>∆Ф</a:t>
            </a:r>
            <a:r>
              <a:rPr lang="en-US" sz="2700">
                <a:cs typeface="Arial" charset="0"/>
              </a:rPr>
              <a:t>&gt;</a:t>
            </a:r>
            <a:r>
              <a:rPr lang="ru-RU" sz="2700">
                <a:cs typeface="Arial" charset="0"/>
              </a:rPr>
              <a:t>0, </a:t>
            </a:r>
            <a:r>
              <a:rPr lang="ru-RU" sz="2700"/>
              <a:t>В</a:t>
            </a:r>
            <a:r>
              <a:rPr lang="en-US" sz="2700" baseline="40000"/>
              <a:t>’</a:t>
            </a:r>
            <a:r>
              <a:rPr lang="ru-RU" sz="2700" baseline="40000"/>
              <a:t> </a:t>
            </a:r>
            <a:r>
              <a:rPr lang="ru-RU" sz="2700" b="1">
                <a:cs typeface="Arial" charset="0"/>
              </a:rPr>
              <a:t>↑ ↓</a:t>
            </a:r>
            <a:r>
              <a:rPr lang="en-US" sz="2700" baseline="40000"/>
              <a:t> </a:t>
            </a:r>
            <a:r>
              <a:rPr lang="ru-RU" sz="2700"/>
              <a:t>В</a:t>
            </a:r>
          </a:p>
          <a:p>
            <a:pPr algn="ctr">
              <a:lnSpc>
                <a:spcPct val="80000"/>
              </a:lnSpc>
              <a:buClr>
                <a:srgbClr val="FF0000"/>
              </a:buClr>
              <a:buFont typeface="Wingdings" pitchFamily="2" charset="2"/>
              <a:buNone/>
            </a:pPr>
            <a:r>
              <a:rPr lang="ru-RU" sz="2700"/>
              <a:t>    при </a:t>
            </a:r>
            <a:r>
              <a:rPr lang="ru-RU" sz="2700">
                <a:cs typeface="Arial" charset="0"/>
              </a:rPr>
              <a:t>∆Ф</a:t>
            </a:r>
            <a:r>
              <a:rPr lang="en-US" sz="2700">
                <a:cs typeface="Arial" charset="0"/>
              </a:rPr>
              <a:t>&lt;</a:t>
            </a:r>
            <a:r>
              <a:rPr lang="ru-RU" sz="2700">
                <a:cs typeface="Arial" charset="0"/>
              </a:rPr>
              <a:t>0, </a:t>
            </a:r>
            <a:r>
              <a:rPr lang="ru-RU" sz="2700"/>
              <a:t>В</a:t>
            </a:r>
            <a:r>
              <a:rPr lang="en-US" sz="2700" baseline="40000"/>
              <a:t>’</a:t>
            </a:r>
            <a:r>
              <a:rPr lang="ru-RU" sz="2700" baseline="40000"/>
              <a:t> </a:t>
            </a:r>
            <a:r>
              <a:rPr lang="ru-RU" sz="2700" b="1">
                <a:cs typeface="Arial" charset="0"/>
              </a:rPr>
              <a:t>↑ ↑</a:t>
            </a:r>
            <a:r>
              <a:rPr lang="en-US" sz="2700" baseline="40000"/>
              <a:t> </a:t>
            </a:r>
            <a:r>
              <a:rPr lang="ru-RU" sz="2700"/>
              <a:t>В</a:t>
            </a:r>
            <a:endParaRPr lang="en-US" sz="2700"/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700"/>
              <a:t> </a:t>
            </a:r>
            <a:r>
              <a:rPr lang="ru-RU" sz="2700"/>
              <a:t>Зная направление линий магнитной индукции В</a:t>
            </a:r>
            <a:r>
              <a:rPr lang="en-US" sz="2700"/>
              <a:t>’</a:t>
            </a:r>
            <a:r>
              <a:rPr lang="ru-RU" sz="2700"/>
              <a:t>, найти направление индукционного тока, пользуясь правилом буравчика или правилом правой руки </a:t>
            </a:r>
            <a:endParaRPr lang="en-US" sz="27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7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ransition spd="slow">
    <p:circle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811213"/>
          </a:xfrm>
        </p:spPr>
        <p:txBody>
          <a:bodyPr/>
          <a:lstStyle/>
          <a:p>
            <a:pPr algn="ctr"/>
            <a:r>
              <a:rPr lang="ru-RU" sz="3200" b="1"/>
              <a:t>Правило  Ленца</a:t>
            </a:r>
          </a:p>
        </p:txBody>
      </p:sp>
      <p:graphicFrame>
        <p:nvGraphicFramePr>
          <p:cNvPr id="20070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403350" y="1484313"/>
          <a:ext cx="7740650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09" name="Точечный рисунок" r:id="rId4" imgW="3685714" imgH="1600000" progId="PBrush">
                  <p:embed/>
                </p:oleObj>
              </mc:Choice>
              <mc:Fallback>
                <p:oleObj name="Точечный рисунок" r:id="rId4" imgW="3685714" imgH="1600000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484313"/>
                        <a:ext cx="7740650" cy="475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1763713" y="3716338"/>
            <a:ext cx="5616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2" charset="2"/>
              <a:buNone/>
            </a:pPr>
            <a:r>
              <a:rPr lang="ru-RU" sz="4000">
                <a:solidFill>
                  <a:schemeClr val="tx2"/>
                </a:solidFill>
                <a:latin typeface="Arial" charset="0"/>
              </a:rPr>
              <a:t>при ∆Ф</a:t>
            </a:r>
            <a:r>
              <a:rPr lang="en-US" sz="4000">
                <a:solidFill>
                  <a:schemeClr val="tx2"/>
                </a:solidFill>
                <a:latin typeface="Arial" charset="0"/>
              </a:rPr>
              <a:t>&gt;</a:t>
            </a:r>
            <a:r>
              <a:rPr lang="ru-RU" sz="4000">
                <a:solidFill>
                  <a:schemeClr val="tx2"/>
                </a:solidFill>
                <a:latin typeface="Arial" charset="0"/>
              </a:rPr>
              <a:t>0, В</a:t>
            </a:r>
            <a:r>
              <a:rPr lang="en-US" sz="4000">
                <a:solidFill>
                  <a:schemeClr val="tx2"/>
                </a:solidFill>
                <a:latin typeface="Arial" charset="0"/>
              </a:rPr>
              <a:t>’</a:t>
            </a:r>
            <a:r>
              <a:rPr lang="ru-RU" sz="400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4000" b="1">
                <a:solidFill>
                  <a:schemeClr val="tx2"/>
                </a:solidFill>
                <a:latin typeface="Arial" charset="0"/>
              </a:rPr>
              <a:t>↑ ↓</a:t>
            </a:r>
            <a:r>
              <a:rPr lang="en-US" sz="400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4000">
                <a:solidFill>
                  <a:schemeClr val="tx2"/>
                </a:solidFill>
                <a:latin typeface="Arial" charset="0"/>
              </a:rPr>
              <a:t>В</a:t>
            </a:r>
          </a:p>
        </p:txBody>
      </p:sp>
      <p:pic>
        <p:nvPicPr>
          <p:cNvPr id="17920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836613"/>
            <a:ext cx="2303462" cy="14398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17824 L -1.66667E-6 0.15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828836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«Никогда со времён Галилея свет не видал стольких поразительных открытий, вышедших из одной головы, и едва ли скоро увидит другого Фарадея</a:t>
            </a:r>
            <a:r>
              <a:rPr lang="ru-RU" sz="2800" dirty="0" smtClean="0"/>
              <a:t>…»</a:t>
            </a:r>
          </a:p>
          <a:p>
            <a:endParaRPr lang="ru-RU" sz="2800" dirty="0"/>
          </a:p>
          <a:p>
            <a:r>
              <a:rPr lang="ru-RU" sz="2800" dirty="0" smtClean="0"/>
              <a:t>                                               А.Г</a:t>
            </a:r>
            <a:r>
              <a:rPr lang="ru-RU" sz="2800" dirty="0"/>
              <a:t>. Столетов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05411" y="3244334"/>
            <a:ext cx="3718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А.Г. Столетов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730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777480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Домашнее задание: Подготовить </a:t>
            </a:r>
            <a:r>
              <a:rPr lang="ru-RU" sz="3200" dirty="0">
                <a:solidFill>
                  <a:srgbClr val="FF0000"/>
                </a:solidFill>
              </a:rPr>
              <a:t>сообщение </a:t>
            </a:r>
            <a:r>
              <a:rPr lang="ru-RU" sz="3200" dirty="0" smtClean="0">
                <a:solidFill>
                  <a:srgbClr val="FF0000"/>
                </a:solidFill>
              </a:rPr>
              <a:t>«</a:t>
            </a:r>
            <a:r>
              <a:rPr lang="ru-RU" sz="3200" dirty="0">
                <a:solidFill>
                  <a:srgbClr val="FF0000"/>
                </a:solidFill>
              </a:rPr>
              <a:t>Явление электромагнитной индукции в технике».</a:t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9661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 smtClean="0">
              <a:solidFill>
                <a:srgbClr val="66FF33"/>
              </a:solidFill>
            </a:endParaRPr>
          </a:p>
          <a:p>
            <a:pPr algn="ctr"/>
            <a:r>
              <a:rPr lang="ru-RU" dirty="0" smtClean="0">
                <a:solidFill>
                  <a:srgbClr val="66FF33"/>
                </a:solidFill>
              </a:rPr>
              <a:t>Спасибо за урок!</a:t>
            </a:r>
            <a:endParaRPr lang="ru-RU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6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6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6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6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Знаем: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Электрическое поле создается неподвижными заряженными частицами</a:t>
            </a:r>
          </a:p>
          <a:p>
            <a:endParaRPr lang="ru-RU"/>
          </a:p>
          <a:p>
            <a:r>
              <a:rPr lang="ru-RU"/>
              <a:t>Магнитное поле – движущимися, т.е. электрическим током </a:t>
            </a:r>
          </a:p>
        </p:txBody>
      </p:sp>
    </p:spTree>
  </p:cSld>
  <p:clrMapOvr>
    <a:masterClrMapping/>
  </p:clrMapOvr>
  <p:transition spd="slow"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hlinkClick r:id="" action="ppaction://noaction">
                  <a:snd r:embed="rId4" name="applause.wav"/>
                </a:hlinkClick>
              </a:rPr>
              <a:t>Умеем</a:t>
            </a:r>
            <a:r>
              <a:rPr lang="ru-RU"/>
              <a:t>: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981200"/>
            <a:ext cx="7467600" cy="1376363"/>
          </a:xfrm>
        </p:spPr>
        <p:txBody>
          <a:bodyPr/>
          <a:lstStyle/>
          <a:p>
            <a:r>
              <a:rPr lang="ru-RU"/>
              <a:t>Превращать электричество в магнетизм</a:t>
            </a:r>
          </a:p>
        </p:txBody>
      </p:sp>
      <p:graphicFrame>
        <p:nvGraphicFramePr>
          <p:cNvPr id="10445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692275" y="2781300"/>
          <a:ext cx="6840538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4" name="Точечный рисунок" r:id="rId5" imgW="2257740" imgH="952633" progId="PBrush">
                  <p:embed/>
                </p:oleObj>
              </mc:Choice>
              <mc:Fallback>
                <p:oleObj name="Точечный рисунок" r:id="rId5" imgW="2257740" imgH="952633" progId="PBrus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781300"/>
                        <a:ext cx="6840538" cy="2952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811213"/>
          </a:xfrm>
        </p:spPr>
        <p:txBody>
          <a:bodyPr/>
          <a:lstStyle/>
          <a:p>
            <a:pPr algn="ctr"/>
            <a:r>
              <a:rPr lang="ru-RU"/>
              <a:t>Задача: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341438"/>
            <a:ext cx="7010400" cy="46799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400" i="1">
                <a:latin typeface="Arbat" pitchFamily="2" charset="0"/>
              </a:rPr>
              <a:t>«Превратить магнетизм в электричество» </a:t>
            </a:r>
          </a:p>
          <a:p>
            <a:pPr algn="ctr">
              <a:buFont typeface="Wingdings" pitchFamily="2" charset="2"/>
              <a:buNone/>
            </a:pPr>
            <a:endParaRPr lang="ru-RU" sz="4400" i="1">
              <a:latin typeface="Arbat" pitchFamily="2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600">
                <a:latin typeface="Comic Sans MS" pitchFamily="66" charset="0"/>
              </a:rPr>
              <a:t>1821-1831 годы</a:t>
            </a:r>
          </a:p>
          <a:p>
            <a:pPr algn="ctr">
              <a:buFont typeface="Wingdings" pitchFamily="2" charset="2"/>
              <a:buNone/>
            </a:pPr>
            <a:r>
              <a:rPr lang="ru-RU" sz="3600">
                <a:latin typeface="Comic Sans MS" pitchFamily="66" charset="0"/>
              </a:rPr>
              <a:t>М. Фарадей</a:t>
            </a:r>
          </a:p>
          <a:p>
            <a:pPr algn="ctr">
              <a:buFont typeface="Wingdings" pitchFamily="2" charset="2"/>
              <a:buNone/>
            </a:pPr>
            <a:r>
              <a:rPr lang="ru-RU" sz="2000">
                <a:latin typeface="Comic Sans MS" pitchFamily="66" charset="0"/>
              </a:rPr>
              <a:t>Благодаря этому открытию были сконструированы устройства: генераторы, трансформаторы и т.д.</a:t>
            </a:r>
          </a:p>
          <a:p>
            <a:pPr algn="ctr">
              <a:buFont typeface="Wingdings" pitchFamily="2" charset="2"/>
              <a:buNone/>
            </a:pPr>
            <a:endParaRPr lang="ru-RU" sz="240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467600" cy="1295400"/>
          </a:xfrm>
        </p:spPr>
        <p:txBody>
          <a:bodyPr/>
          <a:lstStyle/>
          <a:p>
            <a:r>
              <a:rPr lang="ru-RU" b="1"/>
              <a:t>Майкл Фарадей (</a:t>
            </a:r>
            <a:r>
              <a:rPr lang="ru-RU" sz="2800" b="1" i="1"/>
              <a:t>1791</a:t>
            </a:r>
            <a:r>
              <a:rPr lang="ru-RU" sz="2800" i="1"/>
              <a:t> - </a:t>
            </a:r>
            <a:r>
              <a:rPr lang="ru-RU" sz="2800" b="1" i="1"/>
              <a:t>1867)</a:t>
            </a:r>
            <a:r>
              <a:rPr lang="ru-RU"/>
              <a:t> </a:t>
            </a:r>
          </a:p>
        </p:txBody>
      </p:sp>
      <p:pic>
        <p:nvPicPr>
          <p:cNvPr id="162822" name="Picture 6" descr="faraday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555875" y="1844675"/>
            <a:ext cx="4103688" cy="4248150"/>
          </a:xfrm>
        </p:spPr>
      </p:pic>
    </p:spTree>
  </p:cSld>
  <p:clrMapOvr>
    <a:masterClrMapping/>
  </p:clrMapOvr>
  <p:transition spd="med">
    <p:blinds dir="vert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7" name="Rectangle 13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72313" cy="1295400"/>
          </a:xfrm>
        </p:spPr>
        <p:txBody>
          <a:bodyPr/>
          <a:lstStyle/>
          <a:p>
            <a:pPr algn="ctr"/>
            <a:r>
              <a:rPr lang="ru-RU"/>
              <a:t>Вопросы к данному эксперименту:</a:t>
            </a:r>
          </a:p>
        </p:txBody>
      </p:sp>
      <p:sp>
        <p:nvSpPr>
          <p:cNvPr id="11879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676400" y="2565400"/>
            <a:ext cx="7010400" cy="2232025"/>
          </a:xfrm>
          <a:ln>
            <a:solidFill>
              <a:schemeClr val="tx1"/>
            </a:solidFill>
          </a:ln>
        </p:spPr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ru-RU"/>
              <a:t>Что наблюдаем в данном эксперименте?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ru-RU"/>
              <a:t>Что является </a:t>
            </a:r>
            <a:r>
              <a:rPr lang="ru-RU" b="1" i="1">
                <a:solidFill>
                  <a:srgbClr val="FF0000"/>
                </a:solidFill>
              </a:rPr>
              <a:t>причиной</a:t>
            </a:r>
            <a:r>
              <a:rPr lang="ru-RU"/>
              <a:t> появления тока в катушке?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7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>
                <a:latin typeface="Elephant" pitchFamily="18" charset="0"/>
              </a:rPr>
              <a:t>Электрический ток, возникший в контуре, будем называть индукционным.</a:t>
            </a:r>
          </a:p>
        </p:txBody>
      </p:sp>
      <p:sp>
        <p:nvSpPr>
          <p:cNvPr id="12493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916238" y="3789363"/>
            <a:ext cx="5791200" cy="1944687"/>
          </a:xfrm>
        </p:spPr>
        <p:txBody>
          <a:bodyPr/>
          <a:lstStyle/>
          <a:p>
            <a:r>
              <a:rPr lang="ru-RU" sz="3200">
                <a:latin typeface="Lucida Handwriting" pitchFamily="66" charset="0"/>
              </a:rPr>
              <a:t>А явление возникновения тока при данных условиях, -</a:t>
            </a:r>
            <a:r>
              <a:rPr lang="ru-RU" sz="3200" i="1">
                <a:latin typeface="Lucida Handwriting" pitchFamily="66" charset="0"/>
              </a:rPr>
              <a:t>явлением электромагнитной индукции</a:t>
            </a:r>
          </a:p>
        </p:txBody>
      </p:sp>
    </p:spTree>
  </p:cSld>
  <p:clrMapOvr>
    <a:masterClrMapping/>
  </p:clrMapOvr>
  <p:transition spd="slow">
    <p:comb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4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4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4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7" grpId="0"/>
      <p:bldP spid="12493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549275"/>
            <a:ext cx="6999288" cy="554672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ru-RU" sz="2400"/>
              <a:t>Явление электромагнитной индукции заключается в возникновении электрического тока в проводящем контуре, при изменении числа линий магнитной индукции, пронизывающих этот контур (при изменении магнитного потока ).</a:t>
            </a:r>
          </a:p>
        </p:txBody>
      </p:sp>
      <p:graphicFrame>
        <p:nvGraphicFramePr>
          <p:cNvPr id="107531" name="Object 1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00113" y="2997200"/>
          <a:ext cx="5111750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1" name="Точечный рисунок" r:id="rId4" imgW="1895238" imgH="1267002" progId="PBrush">
                  <p:embed/>
                </p:oleObj>
              </mc:Choice>
              <mc:Fallback>
                <p:oleObj name="Точечный рисунок" r:id="rId4" imgW="1895238" imgH="1267002" progId="PBrush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997200"/>
                        <a:ext cx="5111750" cy="295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4" name="Object 1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092950" y="2781300"/>
          <a:ext cx="1655763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2" name="Точечный рисунок" r:id="rId6" imgW="447856" imgH="323981" progId="PBrush">
                  <p:embed/>
                </p:oleObj>
              </mc:Choice>
              <mc:Fallback>
                <p:oleObj name="Точечный рисунок" r:id="rId6" imgW="447856" imgH="323981" progId="PBrush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2781300"/>
                        <a:ext cx="1655763" cy="1198563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7" name="Object 17"/>
          <p:cNvGraphicFramePr>
            <a:graphicFrameLocks noChangeAspect="1"/>
          </p:cNvGraphicFramePr>
          <p:nvPr/>
        </p:nvGraphicFramePr>
        <p:xfrm>
          <a:off x="7092950" y="4724400"/>
          <a:ext cx="1655763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3" name="Точечный рисунок" r:id="rId8" imgW="561905" imgH="419048" progId="PBrush">
                  <p:embed/>
                </p:oleObj>
              </mc:Choice>
              <mc:Fallback>
                <p:oleObj name="Точечный рисунок" r:id="rId8" imgW="561905" imgH="419048" progId="PBrush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4724400"/>
                        <a:ext cx="1655763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 dir="d"/>
    <p:sndAc>
      <p:stSnd>
        <p:snd r:embed="rId3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404813"/>
            <a:ext cx="6927850" cy="1655762"/>
          </a:xfrm>
        </p:spPr>
        <p:txBody>
          <a:bodyPr/>
          <a:lstStyle/>
          <a:p>
            <a:pPr algn="ctr"/>
            <a:r>
              <a:rPr lang="ru-RU" sz="2800"/>
              <a:t/>
            </a:r>
            <a:br>
              <a:rPr lang="ru-RU" sz="2800"/>
            </a:br>
            <a:r>
              <a:rPr lang="ru-RU" sz="2800"/>
              <a:t>Магнитный поток, пронизывающий катушку, может изменяться по трем причинам:</a:t>
            </a:r>
            <a:br>
              <a:rPr lang="ru-RU" sz="2800"/>
            </a:br>
            <a:endParaRPr lang="ru-RU" sz="2800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55650" y="2708275"/>
            <a:ext cx="8018463" cy="3241675"/>
          </a:xfrm>
        </p:spPr>
        <p:txBody>
          <a:bodyPr/>
          <a:lstStyle/>
          <a:p>
            <a:pPr algn="ctr"/>
            <a:r>
              <a:rPr lang="ru-RU" sz="3200"/>
              <a:t>за счет изменения магнитного поля, в котором находится </a:t>
            </a:r>
            <a:r>
              <a:rPr lang="ru-RU" sz="3200">
                <a:hlinkClick r:id="rId3" action="ppaction://hlinksldjump"/>
                <a:hlinkMouseOver r:id="" action="ppaction://noaction">
                  <a:snd r:embed="rId4" name="type.wav"/>
                </a:hlinkMouseOver>
              </a:rPr>
              <a:t>неподвижная</a:t>
            </a:r>
            <a:r>
              <a:rPr lang="ru-RU" sz="3200"/>
              <a:t> катушка;</a:t>
            </a:r>
          </a:p>
        </p:txBody>
      </p:sp>
    </p:spTree>
  </p:cSld>
  <p:clrMapOvr>
    <a:masterClrMapping/>
  </p:clrMapOvr>
  <p:transition spd="slow">
    <p:zoom dir="in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948</TotalTime>
  <Words>354</Words>
  <Application>Microsoft Office PowerPoint</Application>
  <PresentationFormat>Экран (4:3)</PresentationFormat>
  <Paragraphs>48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Каскад</vt:lpstr>
      <vt:lpstr>Точечный рисунок</vt:lpstr>
      <vt:lpstr>Явление электромагнитной  индукции</vt:lpstr>
      <vt:lpstr>Знаем:</vt:lpstr>
      <vt:lpstr>Умеем:</vt:lpstr>
      <vt:lpstr>Задача:</vt:lpstr>
      <vt:lpstr>Майкл Фарадей (1791 - 1867) </vt:lpstr>
      <vt:lpstr>Вопросы к данному эксперименту:</vt:lpstr>
      <vt:lpstr>Электрический ток, возникший в контуре, будем называть индукционным.</vt:lpstr>
      <vt:lpstr>Презентация PowerPoint</vt:lpstr>
      <vt:lpstr> Магнитный поток, пронизывающий катушку, может изменяться по трем причинам: </vt:lpstr>
      <vt:lpstr>Презентация PowerPoint</vt:lpstr>
      <vt:lpstr>Презентация PowerPoint</vt:lpstr>
      <vt:lpstr>Определение явления ЭМИ</vt:lpstr>
      <vt:lpstr>Направление тока Правило Ленца.</vt:lpstr>
      <vt:lpstr>Применение правила Ленца:</vt:lpstr>
      <vt:lpstr>Правило  Ленца</vt:lpstr>
      <vt:lpstr>Презентация PowerPoint</vt:lpstr>
      <vt:lpstr>Презентация PowerPoint</vt:lpstr>
      <vt:lpstr> Домашнее задание: Подготовить сообщение «Явление электромагнитной индукции в технике».  </vt:lpstr>
    </vt:vector>
  </TitlesOfParts>
  <Company>sss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Электромагнитная индукция</dc:title>
  <dc:creator>sss</dc:creator>
  <cp:lastModifiedBy>Natasha</cp:lastModifiedBy>
  <cp:revision>40</cp:revision>
  <dcterms:created xsi:type="dcterms:W3CDTF">2005-11-01T14:45:37Z</dcterms:created>
  <dcterms:modified xsi:type="dcterms:W3CDTF">2015-12-24T12:24:59Z</dcterms:modified>
</cp:coreProperties>
</file>