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00" r:id="rId4"/>
    <p:sldId id="290" r:id="rId5"/>
    <p:sldId id="301" r:id="rId6"/>
    <p:sldId id="291" r:id="rId7"/>
    <p:sldId id="302" r:id="rId8"/>
    <p:sldId id="303" r:id="rId9"/>
    <p:sldId id="258" r:id="rId10"/>
    <p:sldId id="259" r:id="rId11"/>
    <p:sldId id="267" r:id="rId12"/>
    <p:sldId id="304" r:id="rId13"/>
    <p:sldId id="260" r:id="rId14"/>
    <p:sldId id="306" r:id="rId15"/>
    <p:sldId id="262" r:id="rId16"/>
    <p:sldId id="296" r:id="rId17"/>
    <p:sldId id="263" r:id="rId18"/>
    <p:sldId id="305" r:id="rId19"/>
    <p:sldId id="264" r:id="rId20"/>
    <p:sldId id="265" r:id="rId21"/>
    <p:sldId id="266" r:id="rId22"/>
    <p:sldId id="270" r:id="rId23"/>
    <p:sldId id="269" r:id="rId24"/>
    <p:sldId id="271" r:id="rId25"/>
    <p:sldId id="272" r:id="rId26"/>
    <p:sldId id="273" r:id="rId27"/>
    <p:sldId id="274" r:id="rId28"/>
    <p:sldId id="297" r:id="rId29"/>
    <p:sldId id="298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9" r:id="rId43"/>
    <p:sldId id="28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67D46-87FC-40A6-A311-F6337D7161A5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BA74D-22A5-4DA4-A2A3-09374F6B0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0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A74D-22A5-4DA4-A2A3-09374F6B09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6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F%D1%80%D0%B0%D0%B2%D0%BB%D0%B5%D0%BD%D0%B8%D0%B5" TargetMode="External"/><Relationship Id="rId2" Type="http://schemas.openxmlformats.org/officeDocument/2006/relationships/hyperlink" Target="https://ru.wikipedia.org/wiki/%D0%A1%D1%82%D1%80%D1%83%D0%BA%D1%82%D1%83%D1%80%D0%B0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0%B8%D0%B7%D0%B2%D0%BE%D0%B4%D1%81%D1%82%D0%B2%D0%BE" TargetMode="External"/><Relationship Id="rId2" Type="http://schemas.openxmlformats.org/officeDocument/2006/relationships/hyperlink" Target="https://ru.wikipedia.org/wiki/%D0%A2%D0%B5%D1%85%D0%BD%D0%B8%D0%BA%D0%B0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industry.ru/dictionary.html&amp;termin=1897" TargetMode="External"/><Relationship Id="rId7" Type="http://schemas.openxmlformats.org/officeDocument/2006/relationships/hyperlink" Target="http://www.ecoindustry.ru/dictionary.html&amp;termin=1896" TargetMode="External"/><Relationship Id="rId2" Type="http://schemas.openxmlformats.org/officeDocument/2006/relationships/hyperlink" Target="http://www.ecoindustry.ru/dictionary.html&amp;termin=379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coindustry.ru/dictionary.html&amp;termin=1892" TargetMode="External"/><Relationship Id="rId5" Type="http://schemas.openxmlformats.org/officeDocument/2006/relationships/hyperlink" Target="http://www.ecoindustry.ru/dictionary.html&amp;termin=1880" TargetMode="External"/><Relationship Id="rId4" Type="http://schemas.openxmlformats.org/officeDocument/2006/relationships/hyperlink" Target="http://www.ecoindustry.ru/dictionary.html&amp;termin=107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5%D1%80%D0%BE%D1%8F%D1%82%D0%BD%D0%BE%D1%81%D1%82%D1%8C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Промышленная экология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Program Files (x86)\Microsoft Office\MEDIA\CAGCAT10\j0285360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384375" cy="26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437112"/>
            <a:ext cx="7416824" cy="201622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Промышленная экология </a:t>
            </a:r>
            <a:r>
              <a:rPr lang="ru-RU" b="1" dirty="0"/>
              <a:t>– это наука, которая объединяет экономическую деятельность человека и управление материальным  производством с фундаментальными биологическими, химическими и физическими глобальными системами</a:t>
            </a:r>
            <a:r>
              <a:rPr lang="ru-RU" dirty="0" smtClean="0"/>
              <a:t>.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Основой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промышленной экологии является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концепция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безотходного или чистого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производств.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7281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Производственный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процесс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совокупность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взаимосвязанных процессов труда и естественных процессов, в результате которого исходные материалы превращаются в готовые изделия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44824"/>
            <a:ext cx="8856984" cy="217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Производственный процесс включает 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себя: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технологические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процессы, в результате которых изменяются формы, размеры, свойства предметов труда.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нетехнологические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процессы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не приводящие к изменению этих факторов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Производственные процессы бывают: 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основные</a:t>
            </a:r>
            <a:r>
              <a:rPr lang="ru-RU" i="1" dirty="0">
                <a:solidFill>
                  <a:srgbClr val="FF0000"/>
                </a:solidFill>
                <a:ea typeface="Calibri"/>
                <a:cs typeface="Times New Roman"/>
              </a:rPr>
              <a:t>, вспомогательные и обслуживающие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78464"/>
            <a:ext cx="237626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процессы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4735256"/>
            <a:ext cx="24482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Вспомогательные процессы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7913" y="5589240"/>
            <a:ext cx="247591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Обслуживающие процессы</a:t>
            </a:r>
            <a:endParaRPr lang="ru-RU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31840" y="43651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211960" y="4078464"/>
            <a:ext cx="223224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Готовая продукция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199890" y="498728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211960" y="4735256"/>
            <a:ext cx="4608512" cy="6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Ремонт оборудования, изготовление тары, производство энергии и пара и т.д.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199890" y="587727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248696" y="5589240"/>
            <a:ext cx="457177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 качества, транспортировка и хранения сырья, полуфабрикатов и готовой продукции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48680"/>
            <a:ext cx="7486650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Фото\903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04664"/>
            <a:ext cx="8128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Первичный элемент производственного процесса </a:t>
            </a:r>
            <a:r>
              <a:rPr lang="ru-RU" sz="1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8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производственная операция</a:t>
            </a:r>
            <a:r>
              <a:rPr lang="ru-RU" sz="18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которая является неделимой частью процесса. </a:t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Производственная операция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это технологически однородная часть производственного процесса, выполняемая на одном рабочем месте, в одном или нескольких однотипных аппаратах или машинах, обслуживаемых одним или несколькими рабочими одной профессии (дробление, выпаривание и др.).</a:t>
            </a: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0" y="2417973"/>
            <a:ext cx="3773487" cy="387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041775" cy="35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79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rgbClr val="FF0000"/>
                </a:solidFill>
              </a:rPr>
              <a:t>Иерархическая </a:t>
            </a:r>
            <a:r>
              <a:rPr lang="ru-RU" sz="2200" b="1" i="1" dirty="0" smtClean="0">
                <a:solidFill>
                  <a:srgbClr val="FF0000"/>
                </a:solidFill>
              </a:rPr>
              <a:t>организация производственного процесса -  это 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u="sng" dirty="0" smtClean="0">
                <a:solidFill>
                  <a:prstClr val="black"/>
                </a:solidFill>
                <a:hlinkClick r:id="rId2" tooltip="Структура"/>
              </a:rPr>
              <a:t>структура</a:t>
            </a:r>
            <a:r>
              <a:rPr lang="ru-RU" sz="2200" b="1" dirty="0">
                <a:solidFill>
                  <a:prstClr val="black"/>
                </a:solidFill>
              </a:rPr>
              <a:t> с вертикальной формой </a:t>
            </a:r>
            <a:r>
              <a:rPr lang="ru-RU" sz="2200" b="1" u="sng" dirty="0">
                <a:solidFill>
                  <a:prstClr val="black"/>
                </a:solidFill>
                <a:hlinkClick r:id="rId3" tooltip="Управление"/>
              </a:rPr>
              <a:t>управления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</a:rPr>
              <a:t>элементами</a:t>
            </a:r>
            <a:r>
              <a:rPr lang="ru-RU" sz="2200" b="1" dirty="0">
                <a:solidFill>
                  <a:prstClr val="black"/>
                </a:solidFill>
              </a:rPr>
              <a:t>, входящими в неё. Фактически это пирамида, каждым уровнем которой управляет более высокий уровень.</a:t>
            </a:r>
            <a:br>
              <a:rPr lang="ru-RU" sz="2200" b="1" dirty="0">
                <a:solidFill>
                  <a:prstClr val="black"/>
                </a:solidFill>
              </a:rPr>
            </a:b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8847"/>
            <a:ext cx="6030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55943"/>
            <a:ext cx="8208912" cy="4769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иерархии </a:t>
            </a:r>
            <a:r>
              <a:rPr lang="ru-RU" b="1" dirty="0" smtClean="0"/>
              <a:t>производства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258968"/>
            <a:ext cx="3312368" cy="6277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отрасль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207340" y="5703666"/>
            <a:ext cx="0" cy="398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162244" y="4788700"/>
            <a:ext cx="0" cy="622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25" idx="0"/>
            <a:endCxn id="4" idx="2"/>
          </p:cNvCxnSpPr>
          <p:nvPr/>
        </p:nvCxnSpPr>
        <p:spPr>
          <a:xfrm flipH="1" flipV="1">
            <a:off x="4139952" y="2886690"/>
            <a:ext cx="15692" cy="304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028" idx="0"/>
            <a:endCxn id="1025" idx="4"/>
          </p:cNvCxnSpPr>
          <p:nvPr/>
        </p:nvCxnSpPr>
        <p:spPr>
          <a:xfrm flipV="1">
            <a:off x="4139952" y="4105293"/>
            <a:ext cx="15692" cy="226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Овал 1024"/>
          <p:cNvSpPr/>
          <p:nvPr/>
        </p:nvSpPr>
        <p:spPr>
          <a:xfrm>
            <a:off x="2551156" y="3190893"/>
            <a:ext cx="3208976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Совокупность заводов</a:t>
            </a:r>
            <a:endParaRPr lang="ru-RU" dirty="0"/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2519772" y="4331500"/>
            <a:ext cx="324036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Завод - совокупность цехов</a:t>
            </a:r>
            <a:endParaRPr lang="ru-RU" dirty="0"/>
          </a:p>
        </p:txBody>
      </p:sp>
      <p:sp>
        <p:nvSpPr>
          <p:cNvPr id="1065" name="Скругленный прямоугольник 1064"/>
          <p:cNvSpPr/>
          <p:nvPr/>
        </p:nvSpPr>
        <p:spPr>
          <a:xfrm>
            <a:off x="2519772" y="5072989"/>
            <a:ext cx="3240360" cy="6602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Цех - совокупность отделений</a:t>
            </a:r>
          </a:p>
          <a:p>
            <a:pPr algn="ctr"/>
            <a:r>
              <a:rPr lang="ru-RU" dirty="0"/>
              <a:t>т</a:t>
            </a:r>
            <a:r>
              <a:rPr lang="ru-RU" dirty="0" smtClean="0"/>
              <a:t>ехнологических линий</a:t>
            </a:r>
            <a:endParaRPr lang="ru-RU" dirty="0"/>
          </a:p>
        </p:txBody>
      </p:sp>
      <p:sp>
        <p:nvSpPr>
          <p:cNvPr id="1070" name="Скругленный прямоугольник 1069"/>
          <p:cNvSpPr/>
          <p:nvPr/>
        </p:nvSpPr>
        <p:spPr>
          <a:xfrm>
            <a:off x="2551156" y="6094126"/>
            <a:ext cx="3312368" cy="5817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Тех. Линия - совокупность производственных процессов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56277"/>
              </p:ext>
            </p:extLst>
          </p:nvPr>
        </p:nvGraphicFramePr>
        <p:xfrm>
          <a:off x="457200" y="404662"/>
          <a:ext cx="8099068" cy="5580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9111"/>
                <a:gridCol w="4049957"/>
              </a:tblGrid>
              <a:tr h="41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Уровень иерархии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Типовой пример подсистемы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Отрасль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Совокупность угольных компаний, объединённых целевым продуктом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Угольная компания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Совокупность угольных шахт, объединённых целевым продуктом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Шахта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Совокупность участков, объеденных полуфабрикатом, включая вспомогательные службы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1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участок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Совокупность отделений, работающих на выпуск продукции (подготовительное, монтажное, добычное, транспортное, вентиляционное, энергетические, БВР и </a:t>
                      </a:r>
                      <a:r>
                        <a:rPr lang="ru-RU" sz="1400" b="1" dirty="0" err="1">
                          <a:effectLst/>
                        </a:rPr>
                        <a:t>др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Технологическая линия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Процесс:  подготовка очистного фронта работ, монтаж оборудования, очистные работы.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Типовое оборудование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(элемент системы)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Проходческий комбайн, добычной комбайн, электрооборудование, вентиляторы местного проветривания, конвейеры и </a:t>
                      </a:r>
                      <a:r>
                        <a:rPr lang="ru-RU" sz="1400" b="1" dirty="0" err="1">
                          <a:effectLst/>
                        </a:rPr>
                        <a:t>т.д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24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Понятия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«технология», «технологический процесс», «технологическая система» (ТС).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6" y="1340768"/>
            <a:ext cx="8181202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Технология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—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совокупность методов, процессов и материалов, используемых в какой-либо отрасли деятельности, а также научное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описание способов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hlinkClick r:id="rId2" tooltip="Техника"/>
              </a:rPr>
              <a:t>технического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hlinkClick r:id="rId3" tooltip="Производство"/>
              </a:rPr>
              <a:t>производства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6" y="2924944"/>
            <a:ext cx="8181201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Технологический процесс</a:t>
            </a:r>
            <a:r>
              <a:rPr lang="ru-RU" dirty="0">
                <a:latin typeface="Times New Roman"/>
                <a:ea typeface="Calibri"/>
              </a:rPr>
              <a:t> </a:t>
            </a:r>
            <a:r>
              <a:rPr lang="ru-RU" dirty="0" smtClean="0">
                <a:latin typeface="Times New Roman"/>
                <a:ea typeface="Calibri"/>
              </a:rPr>
              <a:t>(ТП</a:t>
            </a:r>
            <a:r>
              <a:rPr lang="ru-RU" dirty="0">
                <a:latin typeface="Times New Roman"/>
                <a:ea typeface="Calibri"/>
              </a:rPr>
              <a:t>) — это упорядоченная последовательность взаимосвязанных действий, выполняющихся с момента возникновения исходных данных до получения требуемого </a:t>
            </a:r>
            <a:r>
              <a:rPr lang="ru-RU" dirty="0" smtClean="0">
                <a:latin typeface="Times New Roman"/>
                <a:ea typeface="Calibri"/>
              </a:rPr>
              <a:t>результата.</a:t>
            </a:r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4437112"/>
            <a:ext cx="8181202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Технологическая система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(ТС) - это упорядоченная последовательность технологических процессов производства одного или нескольких продуктов и множество аппаратов с системой материальных и энергетических связей между ними, необходимое и достаточное для производства этих продуктов. </a:t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pp o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616624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71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Сырьевая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и энергетическая подсистемы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ТС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05524"/>
            <a:ext cx="4104455" cy="21514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Сырьевая подсистема </a:t>
            </a:r>
            <a:r>
              <a:rPr lang="ru-RU" dirty="0">
                <a:latin typeface="Times New Roman"/>
                <a:ea typeface="Calibri"/>
              </a:rPr>
              <a:t>начинается с нарушения ландшафта, которое проявляется в вырубке лесных насаждений, эрозии почв, осушении земель, карьерной разработке ископаемых, урбанизации, строительстве дорог, лесных и степных пожаров.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196752"/>
            <a:ext cx="3816424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Энергетическая подсистема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начинается с преобразования ресурсов в готовую продукцию (электрическая энергия, пар).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01008"/>
            <a:ext cx="8208912" cy="3024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Сырьевая подсистема:</a:t>
            </a:r>
            <a:endParaRPr lang="ru-RU" sz="16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Добыча → Материал → переработка → отходы</a:t>
            </a:r>
            <a:endParaRPr lang="ru-RU" sz="1600" b="1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Энергетическая подсистема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:                                   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                                                                          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Ресурс → электрическая энергия → рассеивание энергии</a:t>
            </a:r>
            <a:endParaRPr lang="ru-RU" sz="1600" b="1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↓ 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Пар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отопление </a:t>
            </a:r>
            <a:endParaRPr lang="ru-RU" sz="1600" b="1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Отходы + рассеивание энергии → загрязнение окружающей среды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39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/>
              <a:t>В природе </a:t>
            </a:r>
            <a:r>
              <a:rPr lang="ru-RU" sz="2800" dirty="0" smtClean="0"/>
              <a:t>замкнутый цикл </a:t>
            </a:r>
            <a:r>
              <a:rPr lang="ru-RU" sz="2800" dirty="0"/>
              <a:t>веществ и энергии. При хозяйственной деятельности </a:t>
            </a:r>
            <a:r>
              <a:rPr lang="ru-RU" sz="2800" dirty="0" smtClean="0"/>
              <a:t>цикл разорванный.</a:t>
            </a:r>
            <a:r>
              <a:rPr lang="ru-RU" sz="2800" i="1" dirty="0" smtClean="0"/>
              <a:t>                   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Эффекты </a:t>
            </a:r>
            <a:r>
              <a:rPr lang="ru-RU" sz="2400" dirty="0"/>
              <a:t>воздействия объектов промышленности на окружающую среду определяются величинами входных и выходных потоков на всех </a:t>
            </a:r>
            <a:r>
              <a:rPr lang="ru-RU" sz="2400" dirty="0" smtClean="0"/>
              <a:t>этапах получения готового продукта.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056387"/>
            <a:ext cx="230425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Входной поток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8928" y="3068449"/>
            <a:ext cx="2198006" cy="9322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Выходной поток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11" idx="0"/>
            <a:endCxn id="5" idx="2"/>
          </p:cNvCxnSpPr>
          <p:nvPr/>
        </p:nvCxnSpPr>
        <p:spPr>
          <a:xfrm flipV="1">
            <a:off x="2195736" y="3970787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3608" y="4885187"/>
            <a:ext cx="230425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Сырье, энергетические ресурсы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839406" y="3970787"/>
            <a:ext cx="23936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531194" y="4915066"/>
            <a:ext cx="266429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Отходы, рассеивание энергии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>
            <a:stCxn id="5" idx="3"/>
            <a:endCxn id="6" idx="1"/>
          </p:cNvCxnSpPr>
          <p:nvPr/>
        </p:nvCxnSpPr>
        <p:spPr>
          <a:xfrm>
            <a:off x="3347864" y="3513587"/>
            <a:ext cx="2441064" cy="20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366247" y="5304700"/>
            <a:ext cx="2183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3.Тема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: Общие закономерности производственных процессов. 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5094" y="1196752"/>
            <a:ext cx="8221362" cy="18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План занятия:</a:t>
            </a:r>
            <a:endParaRPr lang="ru-RU" sz="1600" b="1" i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Основные принципы создания экологически целесообразных технологий.</a:t>
            </a:r>
            <a:endParaRPr lang="ru-RU" sz="1600" b="1" i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 Принципиальные технологические блок-схемы с указанием материальных потоков и источников загрязнения окружающей среды.</a:t>
            </a:r>
            <a:endParaRPr lang="ru-RU" sz="1600" b="1" i="1" dirty="0">
              <a:ea typeface="Calibri"/>
              <a:cs typeface="Times New Roman"/>
            </a:endParaRPr>
          </a:p>
        </p:txBody>
      </p:sp>
      <p:pic>
        <p:nvPicPr>
          <p:cNvPr id="1028" name="Picture 4" descr="D:\Фото\3d1c4a8a-930e-4d23-a050-d328c4eece11$Read.SmallTo(1000,100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5688632" cy="35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00" y="4509120"/>
            <a:ext cx="2304256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ТЭС в Германии. Экологически чистое производство.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1361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Цели: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1.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Решение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проблем рационального использования природных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ресурсов  </a:t>
            </a:r>
            <a:r>
              <a:rPr lang="ru-RU" sz="1800" dirty="0" smtClean="0">
                <a:ea typeface="Times New Roman"/>
                <a:cs typeface="Times New Roman"/>
              </a:rPr>
              <a:t> 2.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Предотвращение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загрязнения окружающей среды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 smtClean="0">
                <a:ea typeface="Calibri"/>
                <a:cs typeface="Times New Roman"/>
              </a:rPr>
              <a:t>3. </a:t>
            </a:r>
            <a:r>
              <a:rPr lang="ru-RU" sz="2000" dirty="0" smtClean="0">
                <a:latin typeface="Times New Roman"/>
                <a:ea typeface="Times New Roman"/>
              </a:rPr>
              <a:t>Совмещение </a:t>
            </a:r>
            <a:r>
              <a:rPr lang="ru-RU" sz="2000" dirty="0">
                <a:latin typeface="Times New Roman"/>
                <a:ea typeface="Times New Roman"/>
              </a:rPr>
              <a:t>техногенного и биогеохимического кругооборотов веществ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3938"/>
            <a:ext cx="7776864" cy="365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805264"/>
            <a:ext cx="828092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Промышленная экология является средством для устойчивого функционирования эколого-экономических систем.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63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>
                <a:latin typeface="Times New Roman"/>
                <a:ea typeface="Calibri"/>
              </a:rPr>
              <a:t>Основные принципы создания экологически целесообразных технологий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136904" cy="936104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Экологически целесообразные технологии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b="1" dirty="0">
                <a:latin typeface="Times New Roman"/>
                <a:ea typeface="Calibri"/>
              </a:rPr>
              <a:t>это технологии, которые рационально использует природные ресурсы, и мало загрязняют окружающую среду.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8136904" cy="2016224"/>
          </a:xfrm>
          <a:prstGeom prst="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/>
                <a:ea typeface="Calibri"/>
              </a:rPr>
              <a:t>Среди экологических технологий различают:                                                                             1. </a:t>
            </a:r>
            <a:r>
              <a:rPr lang="ru-RU" i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Безотходные </a:t>
            </a:r>
            <a:r>
              <a:rPr lang="ru-RU" i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технологии</a:t>
            </a:r>
            <a:endParaRPr lang="ru-RU" i="1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2. </a:t>
            </a:r>
            <a:r>
              <a:rPr lang="ru-RU" i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Малоотходные </a:t>
            </a:r>
            <a:r>
              <a:rPr lang="ru-RU" i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технологии</a:t>
            </a:r>
            <a:endParaRPr lang="ru-RU" i="1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3. </a:t>
            </a:r>
            <a:r>
              <a:rPr lang="ru-RU" i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Рациональные </a:t>
            </a:r>
            <a:r>
              <a:rPr lang="ru-RU" i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технологии</a:t>
            </a:r>
            <a:endParaRPr lang="ru-RU" i="1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4. </a:t>
            </a:r>
            <a:r>
              <a:rPr lang="ru-RU" i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Ресурсосберегающие технологии</a:t>
            </a:r>
            <a:endParaRPr lang="ru-RU" i="1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5. </a:t>
            </a:r>
            <a:r>
              <a:rPr lang="ru-RU" i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Реутилизационные </a:t>
            </a:r>
            <a:r>
              <a:rPr lang="ru-RU" i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технологии</a:t>
            </a:r>
            <a:endParaRPr lang="ru-RU" i="1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6. </a:t>
            </a:r>
            <a:r>
              <a:rPr lang="ru-RU" i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Энергосберегающие технологии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25144"/>
            <a:ext cx="8136904" cy="1656184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Принципы создания экологически целесообразных технологий:</a:t>
            </a:r>
          </a:p>
          <a:p>
            <a:r>
              <a:rPr lang="ru-RU" dirty="0" smtClean="0">
                <a:latin typeface="Times New Roman"/>
                <a:ea typeface="Calibri"/>
              </a:rPr>
              <a:t>1</a:t>
            </a:r>
            <a:r>
              <a:rPr lang="ru-RU" dirty="0">
                <a:latin typeface="Times New Roman"/>
                <a:ea typeface="Calibri"/>
              </a:rPr>
              <a:t>. принцип Ле-Шателье – Брауна;                                                                                                      2. принцип максимальной изолированности производства от окружающей </a:t>
            </a:r>
            <a:r>
              <a:rPr lang="ru-RU" dirty="0" smtClean="0">
                <a:latin typeface="Times New Roman"/>
                <a:ea typeface="Calibri"/>
              </a:rPr>
              <a:t>среды                                 </a:t>
            </a:r>
            <a:r>
              <a:rPr lang="ru-RU" dirty="0">
                <a:latin typeface="Times New Roman"/>
                <a:ea typeface="Calibri"/>
              </a:rPr>
              <a:t>3. принцип рационального использования сырья и энергии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7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Принципиальные технологические блок-схемы с указанием материальных потоков и источников загрязнения окружающей среды.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8720"/>
            <a:ext cx="8424936" cy="16344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Блок-схема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—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распространенный тип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схем, графиков, описывающих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процессы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, в которых отдельные шаги изображаются в виде блоков различной формы, соединенных между собой линиями, указывающими направление последовательности.</a:t>
            </a:r>
            <a:endParaRPr lang="ru-RU" sz="1600" i="1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136" y="2667395"/>
            <a:ext cx="1757896" cy="401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Проект продукции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3168615"/>
            <a:ext cx="2183230" cy="21049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Материалы;          реагенты </a:t>
            </a:r>
            <a:r>
              <a:rPr lang="ru-RU" sz="1400" b="1" i="1" dirty="0">
                <a:solidFill>
                  <a:srgbClr val="C00000"/>
                </a:solidFill>
                <a:ea typeface="Calibri"/>
                <a:cs typeface="Times New Roman"/>
              </a:rPr>
              <a:t>для добычи </a:t>
            </a:r>
            <a:r>
              <a:rPr lang="ru-RU" sz="14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сырья; </a:t>
            </a:r>
            <a:r>
              <a:rPr lang="ru-RU" sz="1400" b="1" i="1" dirty="0">
                <a:solidFill>
                  <a:srgbClr val="C00000"/>
                </a:solidFill>
                <a:ea typeface="Calibri"/>
                <a:cs typeface="Times New Roman"/>
              </a:rPr>
              <a:t>э</a:t>
            </a:r>
            <a:r>
              <a:rPr lang="ru-RU" sz="14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нергопоступления; добыча сырья; транспортировка; использование; утилизация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3140968"/>
            <a:ext cx="2545432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Продукция;                             выброс </a:t>
            </a:r>
            <a:r>
              <a:rPr lang="ru-RU" sz="1400" b="1" i="1" dirty="0">
                <a:solidFill>
                  <a:srgbClr val="C00000"/>
                </a:solidFill>
                <a:ea typeface="Calibri"/>
                <a:cs typeface="Times New Roman"/>
              </a:rPr>
              <a:t>в </a:t>
            </a:r>
            <a:r>
              <a:rPr lang="ru-RU" sz="14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атмосферу;              сброс </a:t>
            </a:r>
            <a:r>
              <a:rPr lang="ru-RU" sz="1400" b="1" i="1" dirty="0">
                <a:solidFill>
                  <a:srgbClr val="C00000"/>
                </a:solidFill>
                <a:ea typeface="Calibri"/>
                <a:cs typeface="Times New Roman"/>
              </a:rPr>
              <a:t>в </a:t>
            </a:r>
            <a:r>
              <a:rPr lang="ru-RU" sz="14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водоемы;               твердые отходы;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   </a:t>
            </a:r>
            <a:r>
              <a:rPr lang="ru-RU" sz="1400" b="1" i="1" dirty="0">
                <a:solidFill>
                  <a:srgbClr val="C00000"/>
                </a:solidFill>
                <a:ea typeface="Calibri"/>
                <a:cs typeface="Times New Roman"/>
              </a:rPr>
              <a:t>н</a:t>
            </a:r>
            <a:r>
              <a:rPr lang="ru-RU" sz="14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арушение поверхности; нарушение гидрологического </a:t>
            </a:r>
            <a:r>
              <a:rPr lang="ru-RU" sz="1400" b="1" i="1" dirty="0">
                <a:solidFill>
                  <a:srgbClr val="C00000"/>
                </a:solidFill>
                <a:ea typeface="Calibri"/>
                <a:cs typeface="Times New Roman"/>
              </a:rPr>
              <a:t>и гидрохимических режимов подземных вод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134" y="5661248"/>
            <a:ext cx="175789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C00000"/>
                </a:solidFill>
                <a:ea typeface="Calibri"/>
                <a:cs typeface="Times New Roman"/>
              </a:rPr>
              <a:t>Стандарт на продукцию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9852" y="5661248"/>
            <a:ext cx="1800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C00000"/>
                </a:solidFill>
                <a:ea typeface="Calibri"/>
                <a:cs typeface="Times New Roman"/>
              </a:rPr>
              <a:t>Ресурсосбережение; предотвращение загрязнения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42992" y="5713110"/>
            <a:ext cx="2426568" cy="8625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C00000"/>
                </a:solidFill>
                <a:ea typeface="Calibri"/>
                <a:cs typeface="Times New Roman"/>
              </a:rPr>
              <a:t>Добыча сырья;  Здоровье работающих; состояние экосистемы; стоимость и др</a:t>
            </a:r>
            <a:r>
              <a:rPr lang="ru-RU" sz="1400" dirty="0">
                <a:ea typeface="Calibri"/>
                <a:cs typeface="Times New Roman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2136" y="3140968"/>
            <a:ext cx="1757896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rgbClr val="C00000"/>
                </a:solidFill>
                <a:ea typeface="Calibri"/>
                <a:cs typeface="Times New Roman"/>
              </a:rPr>
              <a:t>Выбор материалов; технология производства; улучшение технологии производства; снижение  материальных и энергоресурсов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680963"/>
            <a:ext cx="2139127" cy="387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Входной поток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667395"/>
            <a:ext cx="2545432" cy="401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/>
                <a:ea typeface="Calibri"/>
              </a:rPr>
              <a:t>Выходной поток</a:t>
            </a:r>
            <a:endParaRPr lang="ru-RU" sz="1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350032" y="4149080"/>
            <a:ext cx="7098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243062" y="4149080"/>
            <a:ext cx="494079" cy="13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2"/>
            <a:endCxn id="8" idx="0"/>
          </p:cNvCxnSpPr>
          <p:nvPr/>
        </p:nvCxnSpPr>
        <p:spPr>
          <a:xfrm flipH="1">
            <a:off x="1471083" y="5301208"/>
            <a:ext cx="1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9" idx="0"/>
          </p:cNvCxnSpPr>
          <p:nvPr/>
        </p:nvCxnSpPr>
        <p:spPr>
          <a:xfrm flipH="1">
            <a:off x="4139952" y="5273561"/>
            <a:ext cx="11495" cy="3876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680012" y="5373216"/>
            <a:ext cx="162018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194004" y="5301208"/>
            <a:ext cx="0" cy="4119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3"/>
            <a:endCxn id="9" idx="1"/>
          </p:cNvCxnSpPr>
          <p:nvPr/>
        </p:nvCxnSpPr>
        <p:spPr>
          <a:xfrm>
            <a:off x="2350032" y="6118448"/>
            <a:ext cx="8898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54899" y="6076241"/>
            <a:ext cx="8029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8169180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34481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4. Тема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:  Экологически чистые производства – основа охраны окружающей среды от загрязнения.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08912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План занятия:</a:t>
            </a:r>
            <a:endParaRPr lang="ru-RU" sz="1600" b="1" i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Понятие «экологически чистые производства». Основные принципы организации и развития экологически чистых производств.</a:t>
            </a:r>
            <a:endParaRPr lang="ru-RU" sz="1600" b="1" i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Технологии малоотходных и безотходных производств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.</a:t>
            </a:r>
            <a:endParaRPr lang="ru-RU" sz="1600" i="1" dirty="0">
              <a:ea typeface="Calibri"/>
              <a:cs typeface="Times New Roman"/>
            </a:endParaRPr>
          </a:p>
        </p:txBody>
      </p:sp>
      <p:pic>
        <p:nvPicPr>
          <p:cNvPr id="1026" name="Picture 2" descr="D:\Фото\motivatory-mu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57606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15121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Экологизированные технологии – это производственные процессы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производства, которые не нарушают естественные круговороты в природе, сводят до минимума поступление загрязняющих веществ в атмосферу и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гармонично вписываются в условия природной среды. </a:t>
            </a:r>
            <a:endParaRPr lang="ru-RU" sz="1600" b="1" i="1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7920880" cy="4680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основу экологически чистого производства должны быть положены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следующие принципы: 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1).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Пространственная компактность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 каждое предприятие должно занимать минимально разумную территорию, а его цеха и отделы должны работать по принципу создания экологически чистой продукции, ее сбыт, возврат отходов в производство. 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2).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Малоотходность или теоретически безотходность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технологий и производств. 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3).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Замкнутость производственных циклов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 позволяет сохранить в чистоте природную среду и уменьшить потребление природных ресурсов. </a:t>
            </a:r>
            <a:endParaRPr lang="ru-RU" sz="16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4).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</a:rPr>
              <a:t>Возможность вторичной переработки</a:t>
            </a:r>
            <a:r>
              <a:rPr lang="ru-RU" dirty="0">
                <a:latin typeface="Times New Roman"/>
                <a:ea typeface="Calibri"/>
              </a:rPr>
              <a:t>, т.е. рекуперация отходов до такой степени, чтобы сделать их допустимыми для разложения и включения в естественные круговороты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3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04856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Безотходная технология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– это экологическая стратегия промышленного производства, включающая комплекс мероприятий, обеспечивающих минимальные потери природных ресурсов при максимальной экологической эффективности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59013"/>
            <a:ext cx="7704856" cy="1602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Малоотходная технология</a:t>
            </a:r>
            <a:r>
              <a:rPr lang="ru-RU" i="1" dirty="0">
                <a:latin typeface="Times New Roman"/>
                <a:ea typeface="Calibri"/>
              </a:rPr>
              <a:t>,</a:t>
            </a:r>
            <a:r>
              <a:rPr lang="ru-RU" dirty="0">
                <a:latin typeface="Times New Roman"/>
                <a:ea typeface="Calibri"/>
              </a:rPr>
              <a:t> под которой понимается такой способ производства продукции, когда вредное воздействие на окружающую среду доведено до санитарно-гигиенических норм и соответствующих предельно допустимым концентрациям ПДК.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149080"/>
            <a:ext cx="7704856" cy="201622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/>
                <a:ea typeface="Calibri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Безотходная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технология </a:t>
            </a:r>
            <a:r>
              <a:rPr lang="ru-RU" dirty="0">
                <a:latin typeface="Times New Roman"/>
                <a:ea typeface="Calibri"/>
              </a:rPr>
              <a:t>представляет собой такой метод производства продукции, при котором все сырье и энергия используются наиболее рационально и комплексно в цикле: </a:t>
            </a:r>
            <a:endParaRPr lang="ru-RU" dirty="0" smtClean="0">
              <a:latin typeface="Times New Roman"/>
              <a:ea typeface="Calibri"/>
            </a:endParaRPr>
          </a:p>
          <a:p>
            <a:pPr algn="ctr"/>
            <a:r>
              <a:rPr lang="ru-RU" b="1" i="1" u="sng" dirty="0" smtClean="0">
                <a:solidFill>
                  <a:srgbClr val="00B0F0"/>
                </a:solidFill>
                <a:latin typeface="Times New Roman"/>
                <a:ea typeface="Calibri"/>
              </a:rPr>
              <a:t>сырьевые </a:t>
            </a:r>
            <a:r>
              <a:rPr lang="ru-RU" b="1" i="1" u="sng" dirty="0">
                <a:solidFill>
                  <a:srgbClr val="00B0F0"/>
                </a:solidFill>
                <a:latin typeface="Times New Roman"/>
                <a:ea typeface="Calibri"/>
              </a:rPr>
              <a:t>ресурсы — производство — потребление — вто­ричные ресурсы</a:t>
            </a:r>
            <a:r>
              <a:rPr lang="ru-RU" b="1" i="1" dirty="0" smtClean="0">
                <a:solidFill>
                  <a:srgbClr val="00B0F0"/>
                </a:solidFill>
                <a:latin typeface="Times New Roman"/>
                <a:ea typeface="Calibri"/>
              </a:rPr>
              <a:t>,</a:t>
            </a:r>
          </a:p>
          <a:p>
            <a:pPr algn="ctr"/>
            <a:r>
              <a:rPr lang="ru-RU" i="1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и любые воздействия на окружающую среду не нарушают ее нормального </a:t>
            </a:r>
            <a:r>
              <a:rPr lang="ru-RU" dirty="0" smtClean="0">
                <a:latin typeface="Times New Roman"/>
                <a:ea typeface="Calibri"/>
              </a:rPr>
              <a:t>функционирования.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9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5. Тема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Источники воздействия на окружающую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среду 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208912" cy="144016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План занятия:</a:t>
            </a:r>
            <a:endParaRPr lang="ru-RU" b="1" i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Основные виды источников воздействия на окружающую среду. </a:t>
            </a:r>
            <a:endParaRPr lang="ru-RU" b="1" i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Инвентаризация источников воздействия на окружающую среду, методы ее проведения, периодичность.</a:t>
            </a:r>
            <a:endParaRPr lang="ru-RU" b="1" i="1" dirty="0">
              <a:ea typeface="Calibri"/>
              <a:cs typeface="Times New Roman"/>
            </a:endParaRPr>
          </a:p>
        </p:txBody>
      </p:sp>
      <p:pic>
        <p:nvPicPr>
          <p:cNvPr id="3074" name="Picture 2" descr="D:\Фото\2d9b8f12d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75608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20880" cy="3528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Основные виды источников воздействия на окружающую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среду</a:t>
            </a:r>
            <a:endParaRPr lang="ru-RU" sz="1600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Источники выбросов загрязняющих веществ в окружающую среду, связанные с рассеиванием в атмосферном воздухе, а также при размещении и захоронении отходов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 Источники сбросов загрязняющих веществ, связанные с разбавлением загрязняющих веществ в поверхностных или подземных водах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Источники физико-химических факторов воздействия на окружающую среду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Источники шума и вибраций,  электромагнитных излучений, ионизирующих излучений, выброс и сброс тепла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Источники биологических загрязнений 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098" name="Picture 2" descr="D:\Фото\2b883c3a63e4c93db289ccdff9cf3f9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2232248" cy="28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\img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2415158" cy="28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kureselisinma_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98936"/>
            <a:ext cx="2448272" cy="28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Фото\supercoolpics_04_030320131150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23" y="3998936"/>
            <a:ext cx="2236465" cy="28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3089"/>
            <a:ext cx="7620000" cy="48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4782" y="5560243"/>
            <a:ext cx="773443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источники воздействия на окружающую среду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376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influencing-of-contamin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6900"/>
            <a:ext cx="7618413" cy="5664200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432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70609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Главные </a:t>
            </a:r>
            <a:r>
              <a:rPr lang="ru-RU" sz="2800" b="1" dirty="0"/>
              <a:t>экологические </a:t>
            </a:r>
            <a:r>
              <a:rPr lang="ru-RU" sz="2800" b="1" dirty="0" smtClean="0"/>
              <a:t>проблемы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784976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1.Озоновые дыры. </a:t>
            </a:r>
            <a:endParaRPr lang="ru-RU" sz="2000" b="1" dirty="0" smtClean="0"/>
          </a:p>
          <a:p>
            <a:r>
              <a:rPr lang="ru-RU" sz="2000" b="1" dirty="0" smtClean="0"/>
              <a:t>Слой </a:t>
            </a:r>
            <a:r>
              <a:rPr lang="ru-RU" sz="2000" b="1" dirty="0"/>
              <a:t>озона 3-5 мм от земли находится на </a:t>
            </a:r>
            <a:r>
              <a:rPr lang="ru-RU" sz="2000" b="1" dirty="0" smtClean="0"/>
              <a:t>расстоянии 17 </a:t>
            </a:r>
            <a:r>
              <a:rPr lang="ru-RU" sz="2000" b="1" dirty="0"/>
              <a:t>км. Разрушается фтористыми, хлористыми газами, фреонами и оксидами азота)</a:t>
            </a:r>
            <a:endParaRPr lang="ru-RU" sz="2000" dirty="0"/>
          </a:p>
          <a:p>
            <a:endParaRPr lang="ru-RU" sz="2000" b="1" dirty="0" smtClean="0"/>
          </a:p>
          <a:p>
            <a:r>
              <a:rPr lang="ru-RU" sz="2000" b="1" dirty="0" smtClean="0"/>
              <a:t>2</a:t>
            </a:r>
            <a:r>
              <a:rPr lang="ru-RU" sz="2000" b="1" dirty="0"/>
              <a:t>. Кислотные дожди. </a:t>
            </a:r>
            <a:endParaRPr lang="ru-RU" sz="2000" b="1" dirty="0" smtClean="0"/>
          </a:p>
          <a:p>
            <a:r>
              <a:rPr lang="ru-RU" sz="2000" b="1" dirty="0" smtClean="0"/>
              <a:t>Образуются </a:t>
            </a:r>
            <a:r>
              <a:rPr lang="ru-RU" sz="2000" b="1" dirty="0"/>
              <a:t>за счет выбросов в атмосферу оксидов серы, азота и углерода. Следствие заболевание органов дыхания, кожи. Снижаются урожаи. Коррозируют различные сооружения и оборудование.</a:t>
            </a:r>
            <a:endParaRPr lang="ru-RU" sz="2000" dirty="0"/>
          </a:p>
          <a:p>
            <a:endParaRPr lang="ru-RU" sz="2000" b="1" dirty="0" smtClean="0"/>
          </a:p>
          <a:p>
            <a:r>
              <a:rPr lang="ru-RU" sz="2000" b="1" dirty="0" smtClean="0"/>
              <a:t>3</a:t>
            </a:r>
            <a:r>
              <a:rPr lang="ru-RU" sz="2000" b="1" dirty="0"/>
              <a:t>. Парниковый эффект. </a:t>
            </a:r>
            <a:endParaRPr lang="ru-RU" sz="2000" b="1" dirty="0" smtClean="0"/>
          </a:p>
          <a:p>
            <a:r>
              <a:rPr lang="ru-RU" sz="2000" b="1" dirty="0" smtClean="0"/>
              <a:t>Возникает </a:t>
            </a:r>
            <a:r>
              <a:rPr lang="ru-RU" sz="2000" b="1" dirty="0"/>
              <a:t>за счет дымовых газов, содержащих углекислый газ. Нарушается теплообмен земли и космоса- увеличивается температура на земле. Меняется климат.</a:t>
            </a:r>
            <a:endParaRPr lang="ru-RU" sz="2000" dirty="0"/>
          </a:p>
          <a:p>
            <a:endParaRPr lang="ru-RU" sz="2000" b="1" dirty="0" smtClean="0"/>
          </a:p>
          <a:p>
            <a:r>
              <a:rPr lang="ru-RU" sz="2000" b="1" dirty="0" smtClean="0"/>
              <a:t>4</a:t>
            </a:r>
            <a:r>
              <a:rPr lang="ru-RU" sz="2000" b="1" dirty="0"/>
              <a:t>. Изменение почвенного покрова земли, за счет интенсивной разработки недр, вырубка лесов, осушение болот.</a:t>
            </a:r>
            <a:endParaRPr lang="ru-RU" sz="2000" dirty="0"/>
          </a:p>
          <a:p>
            <a:endParaRPr lang="ru-RU" sz="2000" b="1" dirty="0" smtClean="0"/>
          </a:p>
          <a:p>
            <a:r>
              <a:rPr lang="ru-RU" sz="2000" b="1" dirty="0" smtClean="0"/>
              <a:t>5</a:t>
            </a:r>
            <a:r>
              <a:rPr lang="ru-RU" sz="2000" b="1" dirty="0"/>
              <a:t>. Загрязнение рек, водоемов, морей.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5711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143" y="260649"/>
            <a:ext cx="7704856" cy="1008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Инвентаризация источников воздействия на окружающую среду, методы ее проведения, периодичность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8064896" cy="5328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i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b="1" i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b="1" i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Инвентаризация отходов и мест их хранения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1600" b="1" dirty="0" smtClean="0">
                <a:latin typeface="Times New Roman"/>
                <a:ea typeface="Calibri"/>
              </a:rPr>
              <a:t>периодичностью проведения </a:t>
            </a:r>
            <a:r>
              <a:rPr lang="ru-RU" sz="1600" b="1" i="1" dirty="0">
                <a:latin typeface="Times New Roman"/>
                <a:ea typeface="Calibri"/>
              </a:rPr>
              <a:t>не реже 1 раза в год и</a:t>
            </a:r>
            <a:r>
              <a:rPr lang="ru-RU" sz="1600" b="1" dirty="0">
                <a:latin typeface="Times New Roman"/>
                <a:ea typeface="Calibri"/>
              </a:rPr>
              <a:t>ли при </a:t>
            </a:r>
            <a:r>
              <a:rPr lang="ru-RU" sz="1600" b="1" dirty="0" smtClean="0">
                <a:latin typeface="Times New Roman"/>
                <a:ea typeface="Calibri"/>
              </a:rPr>
              <a:t>необходимости по </a:t>
            </a:r>
            <a:r>
              <a:rPr lang="ru-RU" sz="1600" b="1" dirty="0">
                <a:latin typeface="Times New Roman"/>
                <a:ea typeface="Calibri"/>
              </a:rPr>
              <a:t>требованию органов </a:t>
            </a:r>
            <a:r>
              <a:rPr lang="ru-RU" sz="1600" b="1" dirty="0" smtClean="0">
                <a:latin typeface="Times New Roman"/>
                <a:ea typeface="Calibri"/>
              </a:rPr>
              <a:t>надзора.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Инвентаризация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объектов размещения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отходов </a:t>
            </a:r>
            <a:r>
              <a:rPr lang="ru-RU" b="1" dirty="0" smtClean="0">
                <a:latin typeface="Times New Roman"/>
                <a:ea typeface="Calibri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периодичностью проведения </a:t>
            </a:r>
            <a:r>
              <a:rPr lang="ru-RU" sz="1600" b="1" dirty="0" smtClean="0">
                <a:latin typeface="Times New Roman"/>
                <a:ea typeface="Calibri"/>
              </a:rPr>
              <a:t>не </a:t>
            </a:r>
            <a:r>
              <a:rPr lang="ru-RU" sz="1600" b="1" dirty="0">
                <a:latin typeface="Times New Roman"/>
                <a:ea typeface="Calibri"/>
              </a:rPr>
              <a:t>реже </a:t>
            </a:r>
            <a:r>
              <a:rPr lang="ru-RU" sz="1600" b="1" i="1" dirty="0">
                <a:latin typeface="Times New Roman"/>
                <a:ea typeface="Calibri"/>
              </a:rPr>
              <a:t>одного раза в пять лет </a:t>
            </a:r>
            <a:r>
              <a:rPr lang="ru-RU" sz="1600" b="1" dirty="0">
                <a:latin typeface="Times New Roman"/>
                <a:ea typeface="Calibri"/>
              </a:rPr>
              <a:t>или в случае </a:t>
            </a:r>
            <a:r>
              <a:rPr lang="ru-RU" sz="1600" b="1" dirty="0" smtClean="0">
                <a:latin typeface="Times New Roman"/>
                <a:ea typeface="Calibri"/>
              </a:rPr>
              <a:t>необходимости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 по требованию органов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надзора.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Инвентаризацию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выбросов вредных (загрязняющих) веществ в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атмосферный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воздух и их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источников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-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периодичностью проведения </a:t>
            </a:r>
            <a:r>
              <a:rPr lang="ru-RU" sz="1600" b="1" i="1" dirty="0">
                <a:solidFill>
                  <a:prstClr val="black"/>
                </a:solidFill>
                <a:latin typeface="Times New Roman"/>
                <a:ea typeface="Calibri"/>
              </a:rPr>
              <a:t>не реже одного раза в пять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лет.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Инвентаризация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источников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сбросов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 в водные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объекты</a:t>
            </a:r>
            <a:r>
              <a:rPr lang="ru-RU" b="1" dirty="0" smtClean="0">
                <a:latin typeface="Times New Roman"/>
                <a:ea typeface="Calibri"/>
              </a:rPr>
              <a:t> -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периодичностью проведения </a:t>
            </a:r>
            <a:r>
              <a:rPr lang="ru-RU" sz="1600" b="1" i="1" dirty="0">
                <a:solidFill>
                  <a:prstClr val="black"/>
                </a:solidFill>
                <a:latin typeface="Times New Roman"/>
                <a:ea typeface="Calibri"/>
              </a:rPr>
              <a:t>не реже одного раза в пять лет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5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76864" cy="2664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Инвентаризация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проводится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инструментальными методами, </a:t>
            </a:r>
            <a:r>
              <a:rPr lang="ru-RU" i="1" dirty="0" smtClean="0">
                <a:latin typeface="Times New Roman"/>
                <a:ea typeface="Calibri"/>
              </a:rPr>
              <a:t>которые</a:t>
            </a:r>
            <a:r>
              <a:rPr lang="ru-RU" b="1" i="1" dirty="0" smtClean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осуществляются </a:t>
            </a:r>
            <a:r>
              <a:rPr lang="ru-RU" i="1" dirty="0">
                <a:latin typeface="Times New Roman"/>
                <a:ea typeface="Calibri"/>
              </a:rPr>
              <a:t>аккредитованными аналитическими лабораториями,</a:t>
            </a:r>
            <a:r>
              <a:rPr lang="ru-RU" dirty="0">
                <a:latin typeface="Times New Roman"/>
                <a:ea typeface="Calibri"/>
              </a:rPr>
              <a:t> в строгом соответствии с установленной областью аккредитации.</a:t>
            </a:r>
            <a:endParaRPr lang="ru-RU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Инвентаризация проводится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</a:rPr>
              <a:t>силами собственного подразделения </a:t>
            </a:r>
            <a:r>
              <a:rPr lang="ru-RU" dirty="0">
                <a:latin typeface="Times New Roman"/>
                <a:ea typeface="Calibri"/>
              </a:rPr>
              <a:t>по охране окружающей среды </a:t>
            </a:r>
            <a:r>
              <a:rPr lang="ru-RU" dirty="0" smtClean="0">
                <a:latin typeface="Times New Roman"/>
                <a:ea typeface="Calibri"/>
              </a:rPr>
              <a:t>предприятием </a:t>
            </a:r>
            <a:r>
              <a:rPr lang="ru-RU" dirty="0">
                <a:latin typeface="Times New Roman"/>
                <a:ea typeface="Calibri"/>
              </a:rPr>
              <a:t>(при условии проведения необходимых для инвентаризации инструментальных замеров аккредитованной лабораторией).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429000"/>
            <a:ext cx="7776864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Этапы проведения инвентаризации</a:t>
            </a:r>
            <a:endParaRPr lang="ru-RU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</a:rPr>
              <a:t>1-й этап – подготовительный;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</a:rPr>
              <a:t>2-й этап – инвентаризационное обследование;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</a:rPr>
              <a:t>3-й этап – обработка и оформление результатов обследования.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83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6. Тема</a:t>
            </a:r>
            <a:r>
              <a:rPr lang="ru-RU" sz="2800" b="1" dirty="0">
                <a:latin typeface="Times New Roman"/>
                <a:ea typeface="Times New Roman"/>
              </a:rPr>
              <a:t>: Экологическая безопасность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560840" cy="201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План занятия: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1.Экологическая безопасность. 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2. Экологический риск.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3. Техногенные и природно-техногенные экологические катастрофы. 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4. Зоны экологического неблагополучия.</a:t>
            </a:r>
            <a:endParaRPr lang="ru-RU" b="1" i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84984"/>
            <a:ext cx="756084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Экологическая безопасность (ЭБ)</a:t>
            </a:r>
            <a:r>
              <a:rPr lang="ru-RU" dirty="0">
                <a:latin typeface="Times New Roman"/>
                <a:ea typeface="Times New Roman"/>
              </a:rPr>
              <a:t> — допустимый уровень негативного воздействия природных и антропогенных факторов экологической опасности на окружающую среду и человека.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365104"/>
            <a:ext cx="7560840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Методы обеспечения ЭБ: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Методы контроля качества окружающей среды</a:t>
            </a:r>
            <a:r>
              <a:rPr lang="ru-RU" dirty="0" smtClean="0">
                <a:latin typeface="Times New Roman"/>
                <a:ea typeface="Times New Roman"/>
              </a:rPr>
              <a:t>: инструментальные и биологические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Методы моделирования и </a:t>
            </a:r>
            <a:r>
              <a:rPr lang="ru-RU" dirty="0" smtClean="0">
                <a:latin typeface="Times New Roman"/>
                <a:ea typeface="Times New Roman"/>
              </a:rPr>
              <a:t>прогноза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Комбинированные </a:t>
            </a:r>
            <a:r>
              <a:rPr lang="ru-RU" dirty="0" smtClean="0">
                <a:latin typeface="Times New Roman"/>
                <a:ea typeface="Times New Roman"/>
              </a:rPr>
              <a:t>методы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Методы управления качеством окружающей среды</a:t>
            </a:r>
            <a:endParaRPr lang="ru-RU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07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997" y="222200"/>
            <a:ext cx="7848872" cy="1190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ts val="1350"/>
              </a:lnSpc>
              <a:spcAft>
                <a:spcPts val="135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Экологический риск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 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2" tooltip="Вероятность"/>
              </a:rPr>
              <a:t>вероятность</a:t>
            </a:r>
            <a:r>
              <a:rPr lang="ru-RU" sz="2000" dirty="0">
                <a:latin typeface="Times New Roman"/>
                <a:ea typeface="Times New Roman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возникновения отрицательных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изменений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 окружающей природной среде, или отдалённых неблагоприятных последствий этих изменений, возникающих вследствие отрицательного воздействия на окружающую среду.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7784293" cy="2448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rgbClr val="FF0000"/>
                </a:solidFill>
              </a:rPr>
              <a:t>Оценка экологического риска осуществляется показателями: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1.Объем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неизбежных потерь в природной среде                                                                                2. Объем минимальных потерь в природе                                                                                              3. Возможность реального восстановления потерь нанесенных окружающей среде                        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Отсутствие вреда для здоровья человека                                                                                 5. Соразмерность экономического эффекта от внедрения проекта и экологического вреда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7" y="4221088"/>
            <a:ext cx="7784292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Зоны экологического риска:</a:t>
            </a:r>
            <a:endParaRPr lang="ru-RU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fontAlgn="base">
              <a:lnSpc>
                <a:spcPts val="1350"/>
              </a:lnSpc>
              <a:spcAft>
                <a:spcPts val="1350"/>
              </a:spcAft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ts val="1350"/>
              </a:lnSpc>
              <a:spcAft>
                <a:spcPts val="13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хронического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загрязнения окружающей среды; </a:t>
            </a:r>
          </a:p>
          <a:p>
            <a:pPr marL="342900" lvl="0" indent="-342900" fontAlgn="base">
              <a:lnSpc>
                <a:spcPts val="1350"/>
              </a:lnSpc>
              <a:spcAft>
                <a:spcPts val="13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повышенной экологической опасности; </a:t>
            </a:r>
          </a:p>
          <a:p>
            <a:pPr marL="342900" lvl="0" indent="-342900" fontAlgn="base">
              <a:lnSpc>
                <a:spcPts val="1350"/>
              </a:lnSpc>
              <a:spcAft>
                <a:spcPts val="13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чрезвычайной экологической ситуации  </a:t>
            </a:r>
          </a:p>
          <a:p>
            <a:pPr marL="342900" lvl="0" indent="-342900" fontAlgn="base">
              <a:lnSpc>
                <a:spcPts val="1350"/>
              </a:lnSpc>
              <a:spcAft>
                <a:spcPts val="13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экологического бедствия.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5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445" y="188641"/>
            <a:ext cx="8064896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Зона хронического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загрязнения окружающей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среды.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Зоны повышенной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экологической опасности</a:t>
            </a:r>
            <a:endParaRPr lang="ru-RU" sz="2400" b="1" dirty="0"/>
          </a:p>
        </p:txBody>
      </p:sp>
      <p:pic>
        <p:nvPicPr>
          <p:cNvPr id="5123" name="Picture 3" descr="D:\Фото\0001-001-KHimija-i-problemy-okhrany-okruzhajuschej-sre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4" y="2471192"/>
            <a:ext cx="2897435" cy="40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\5.10 edfhwdslhzrwrndbwg 15 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72" y="2507197"/>
            <a:ext cx="2880320" cy="39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Фото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18" y="2471192"/>
            <a:ext cx="2551124" cy="40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445" y="1052736"/>
            <a:ext cx="8064896" cy="14184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К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этим зонам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относят территории регионов, городов, районов с </a:t>
            </a:r>
            <a:r>
              <a:rPr lang="ru-RU" b="1" i="1" dirty="0">
                <a:solidFill>
                  <a:srgbClr val="FF0000"/>
                </a:solidFill>
                <a:latin typeface="Times New Roman"/>
              </a:rPr>
              <a:t>повышенным уровнем антропогенной нагрузки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снижением плодородия почв, дефицитом пресной воды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476672"/>
            <a:ext cx="815500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lnSpc>
                <a:spcPts val="1350"/>
              </a:lnSpc>
              <a:spcAft>
                <a:spcPts val="135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Зона чрезвычайной экологической ситуации </a:t>
            </a:r>
            <a:endParaRPr lang="ru-RU" sz="2800" b="1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1" y="1196752"/>
            <a:ext cx="8154999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ts val="1350"/>
              </a:lnSpc>
              <a:spcAft>
                <a:spcPts val="135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К зонам чрезвычайной экологической ситуации относят территории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на которых в результате воздействия негативных антропогенных факторов происходят устойчивые отрицательные изменения окружающей природной среды, угрожающие здоровью населения, состоянию естественных экосистем, генофондам растений и животных. В России к таким зонам относятся районы Северного Прикаспия, Байкала, Кольского полуострова, рекреационные зоны побережий Черного и Азовского морей, промзона Урала и др.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 descr="D:\Фото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27280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karabash-14-1024x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74" y="2983856"/>
            <a:ext cx="4495898" cy="38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\RGB_0673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90" y="92184"/>
            <a:ext cx="4517182" cy="326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Фото\ehkologicheskie-riski-dlja-naseleni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042"/>
            <a:ext cx="4104454" cy="56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992888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ts val="1350"/>
              </a:lnSpc>
              <a:spcAft>
                <a:spcPts val="13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Зона экологического бедствия</a:t>
            </a:r>
          </a:p>
          <a:p>
            <a:pPr fontAlgn="base">
              <a:lnSpc>
                <a:spcPts val="1350"/>
              </a:lnSpc>
              <a:spcAft>
                <a:spcPts val="135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Часть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территории Российской Федерации, на которой произошли необратимые изменения окружающей среды, повлекшие за собой существенное ухудшение здоровья населения, разрушение естественных экосистем, деградацию флоры и фауны.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D:\Фото\0_9f5e6_906c0da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5007"/>
            <a:ext cx="3996444" cy="27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90442"/>
            <a:ext cx="3996444" cy="203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5373216"/>
            <a:ext cx="3528392" cy="910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Южный Урал. Челябинская область. </a:t>
            </a:r>
            <a:r>
              <a:rPr lang="ru-RU" dirty="0" smtClean="0"/>
              <a:t>Город Карабаш – зона экологического бедствия.</a:t>
            </a:r>
            <a:endParaRPr lang="ru-RU" dirty="0"/>
          </a:p>
        </p:txBody>
      </p:sp>
      <p:pic>
        <p:nvPicPr>
          <p:cNvPr id="7" name="Picture 6" descr="D:\Фото\4ffab1b63ba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45007"/>
            <a:ext cx="3888432" cy="334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Фото\nashbryanskru_chernobil-800x500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52565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\de5548f50f439cea7150e9f42cdf05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8240"/>
            <a:ext cx="4176464" cy="303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Фото\5f6dde_7a23aadcfd55498f89df856fd24d5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240"/>
            <a:ext cx="4104456" cy="303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452428"/>
            <a:ext cx="827705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Кузбасс</a:t>
            </a:r>
            <a:r>
              <a:rPr lang="ru-RU" dirty="0" smtClean="0"/>
              <a:t>. Угольные разрезы. Зоны экологического бедствия.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4653136"/>
            <a:ext cx="2808312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Чернобыльская авария. Зона отчуждения. </a:t>
            </a:r>
            <a:r>
              <a:rPr lang="ru-RU" dirty="0" smtClean="0">
                <a:solidFill>
                  <a:srgbClr val="FF0000"/>
                </a:solidFill>
              </a:rPr>
              <a:t>Беларусь.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176464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Фото\21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3"/>
            <a:ext cx="374441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105835"/>
            <a:ext cx="170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12976"/>
            <a:ext cx="4176464" cy="539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Отстойник.  </a:t>
            </a:r>
            <a:r>
              <a:rPr lang="ru-RU" sz="1600" dirty="0" smtClean="0">
                <a:solidFill>
                  <a:srgbClr val="FF0000"/>
                </a:solidFill>
              </a:rPr>
              <a:t>Красноярский край. </a:t>
            </a:r>
            <a:r>
              <a:rPr lang="ru-RU" sz="1600" dirty="0" smtClean="0"/>
              <a:t>Вид загрязнения масленично- битумный сброс.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284983"/>
            <a:ext cx="3744416" cy="467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Волго –Ахтубинская пойма</a:t>
            </a:r>
            <a:r>
              <a:rPr lang="ru-RU" dirty="0" smtClean="0"/>
              <a:t>. </a:t>
            </a:r>
            <a:r>
              <a:rPr lang="ru-RU" sz="1600" dirty="0" smtClean="0"/>
              <a:t>Зона бедствия.</a:t>
            </a:r>
            <a:endParaRPr lang="ru-RU" sz="1600" dirty="0"/>
          </a:p>
        </p:txBody>
      </p:sp>
      <p:pic>
        <p:nvPicPr>
          <p:cNvPr id="3076" name="Picture 4" descr="D:\Фото\ccb12f2db2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44255"/>
            <a:ext cx="6192688" cy="28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20272" y="4581129"/>
            <a:ext cx="1872208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Займище.</a:t>
            </a:r>
            <a:r>
              <a:rPr lang="ru-RU" dirty="0" smtClean="0">
                <a:solidFill>
                  <a:srgbClr val="FF0000"/>
                </a:solidFill>
              </a:rPr>
              <a:t> Река Волга. </a:t>
            </a:r>
            <a:r>
              <a:rPr lang="ru-RU" dirty="0" smtClean="0"/>
              <a:t>Зона экологического бедствия.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0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Фото\0012-011-Posledstvija-razrushenija-ozonovogo-ekr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17296"/>
            <a:ext cx="828092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</a:rPr>
              <a:t>ринцип </a:t>
            </a:r>
            <a:r>
              <a:rPr lang="ru-RU" sz="2400" b="1" dirty="0">
                <a:solidFill>
                  <a:srgbClr val="FF0000"/>
                </a:solidFill>
              </a:rPr>
              <a:t>бытия</a:t>
            </a:r>
            <a:r>
              <a:rPr lang="ru-RU" sz="2400" dirty="0"/>
              <a:t> – </a:t>
            </a:r>
            <a:r>
              <a:rPr lang="ru-RU" sz="2400" b="1" dirty="0"/>
              <a:t>«Не повреди природе, ни при каких обстоятельствах»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093296"/>
            <a:ext cx="813690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</a:rPr>
              <a:t>Озоновые дыры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img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064896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ts val="1350"/>
              </a:lnSpc>
              <a:spcAft>
                <a:spcPts val="135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Техногенные и природно-техногенные экологические катастрофы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1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584"/>
            <a:ext cx="8280920" cy="61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\2d3a3e123541423d383a 143e3d30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09929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692696"/>
            <a:ext cx="4176464" cy="4464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ts val="1350"/>
              </a:lnSpc>
              <a:spcAft>
                <a:spcPts val="13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Из-за несбалансированного развития природы и общества на планете возникли и усугубляются следующие глобальные экологические проблемы: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ts val="1350"/>
              </a:lnSpc>
              <a:spcAft>
                <a:spcPts val="1350"/>
              </a:spcAft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Потепление климата;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ts val="1350"/>
              </a:lnSpc>
              <a:spcAft>
                <a:spcPts val="1350"/>
              </a:spcAft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Разрушение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озонового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слоя;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ts val="1350"/>
              </a:lnSpc>
              <a:spcAft>
                <a:spcPts val="1350"/>
              </a:spcAft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Кислотные дожди;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ts val="1350"/>
              </a:lnSpc>
              <a:spcAft>
                <a:spcPts val="1350"/>
              </a:spcAft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Загрязнение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природной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среды;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ts val="1350"/>
              </a:lnSpc>
              <a:spcAft>
                <a:spcPts val="1350"/>
              </a:spcAft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Сокращение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генофонда растений и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животных;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</a:p>
          <a:p>
            <a:pPr marL="342900" lvl="0" indent="-342900" fontAlgn="base">
              <a:lnSpc>
                <a:spcPts val="1350"/>
              </a:lnSpc>
              <a:spcAft>
                <a:spcPts val="1350"/>
              </a:spcAft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Сведение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тропических лесов,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опустынивание.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ts val="1350"/>
              </a:lnSpc>
              <a:spcAft>
                <a:spcPts val="1350"/>
              </a:spcAft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Смог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93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17520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0648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1812" y="5637889"/>
            <a:ext cx="777862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Кислотные дожди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767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a005abcfcc7150600684653c0d2f3a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589240"/>
            <a:ext cx="8568952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Загрязнение рек, водоемов, </a:t>
            </a:r>
            <a:r>
              <a:rPr lang="ru-RU" sz="2400" b="1" dirty="0" smtClean="0">
                <a:solidFill>
                  <a:prstClr val="black"/>
                </a:solidFill>
              </a:rPr>
              <a:t>морей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517232"/>
            <a:ext cx="8424936" cy="12241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Изменение почвенного покрова </a:t>
            </a:r>
            <a:r>
              <a:rPr lang="ru-RU" sz="2400" b="1" dirty="0" smtClean="0"/>
              <a:t>земли </a:t>
            </a:r>
          </a:p>
          <a:p>
            <a:pPr algn="ctr"/>
            <a:r>
              <a:rPr lang="ru-RU" sz="2400" b="1" dirty="0"/>
              <a:t>за счет интенсивной разработки недр, </a:t>
            </a:r>
            <a:r>
              <a:rPr lang="ru-RU" sz="2400" b="1" dirty="0" smtClean="0"/>
              <a:t>вырубки </a:t>
            </a:r>
            <a:r>
              <a:rPr lang="ru-RU" sz="2400" b="1" dirty="0"/>
              <a:t>лесов, </a:t>
            </a:r>
            <a:r>
              <a:rPr lang="ru-RU" sz="2400" b="1" dirty="0" smtClean="0"/>
              <a:t>осушения </a:t>
            </a:r>
            <a:r>
              <a:rPr lang="ru-RU" sz="2400" b="1" dirty="0"/>
              <a:t>болот.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193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2. Тема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Общие закономерности производственных процессов.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44519"/>
            <a:ext cx="7848872" cy="1813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План занятия:</a:t>
            </a:r>
            <a:endParaRPr lang="ru-RU" sz="16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Иерархическая организация производственных процессов.</a:t>
            </a:r>
            <a:endParaRPr lang="ru-RU" sz="16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Понятия «технология», «технологический процесс», «технологическая система» (ТС).</a:t>
            </a:r>
            <a:endParaRPr lang="ru-RU" sz="16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Сырьевая и энергетическая подсистемы ТС.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6147" name="Picture 3" descr="C:\Program Files (x86)\Microsoft Office\MEDIA\CAGCAT10\j01995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04" y="4149080"/>
            <a:ext cx="2894745" cy="2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1684</Words>
  <Application>Microsoft Office PowerPoint</Application>
  <PresentationFormat>Экран (4:3)</PresentationFormat>
  <Paragraphs>202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Промышленная экология</vt:lpstr>
      <vt:lpstr>Цели:  1. Решение проблем рационального использования природных ресурсов   2. Предотвращение загрязнения окружающей среды 3. Совмещение техногенного и биогеохимического кругооборотов веществ</vt:lpstr>
      <vt:lpstr> Главные экологические проблемы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2. Тема: Общие закономерности производственных процессов. </vt:lpstr>
      <vt:lpstr>Производственный процесс - совокупность взаимосвязанных процессов труда и естественных процессов, в результате которого исходные материалы превращаются в готовые изделия. </vt:lpstr>
      <vt:lpstr>Презентация PowerPoint</vt:lpstr>
      <vt:lpstr>Первичный элемент производственного процесса - производственная операция, которая является неделимой частью процесса.  Производственная операция — это технологически однородная часть производственного процесса, выполняемая на одном рабочем месте, в одном или нескольких однотипных аппаратах или машинах, обслуживаемых одним или несколькими рабочими одной профессии (дробление, выпаривание и др.). </vt:lpstr>
      <vt:lpstr>Иерархическая организация производственного процесса -  это  структура с вертикальной формой управления элементами, входящими в неё. Фактически это пирамида, каждым уровнем которой управляет более высокий уровень. </vt:lpstr>
      <vt:lpstr>Презентация PowerPoint</vt:lpstr>
      <vt:lpstr> Понятия «технология», «технологический процесс», «технологическая система» (ТС). </vt:lpstr>
      <vt:lpstr>Презентация PowerPoint</vt:lpstr>
      <vt:lpstr> Сырьевая и энергетическая подсистемы ТС </vt:lpstr>
      <vt:lpstr>В природе замкнутый цикл веществ и энергии. При хозяйственной деятельности цикл разорванный.                      </vt:lpstr>
      <vt:lpstr> 3.Тема: Общие закономерности производственных процессов.  </vt:lpstr>
      <vt:lpstr>Основные принципы создания экологически целесообразных технологий</vt:lpstr>
      <vt:lpstr>Принципиальные технологические блок-схемы с указанием материальных потоков и источников загрязнения окружающей среды. </vt:lpstr>
      <vt:lpstr>Презентация PowerPoint</vt:lpstr>
      <vt:lpstr> 4. Тема:  Экологически чистые производства – основа охраны окружающей среды от загрязнения. </vt:lpstr>
      <vt:lpstr>Презентация PowerPoint</vt:lpstr>
      <vt:lpstr>Презентация PowerPoint</vt:lpstr>
      <vt:lpstr>5. Тема: Источники воздействия на окружающую среду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Тема: Экологическая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Промышленная экология</dc:title>
  <dc:creator>Natasha</dc:creator>
  <cp:lastModifiedBy>Natasha</cp:lastModifiedBy>
  <cp:revision>80</cp:revision>
  <dcterms:created xsi:type="dcterms:W3CDTF">2015-08-12T12:54:00Z</dcterms:created>
  <dcterms:modified xsi:type="dcterms:W3CDTF">2016-01-28T14:16:11Z</dcterms:modified>
</cp:coreProperties>
</file>