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66" r:id="rId4"/>
    <p:sldId id="265" r:id="rId5"/>
    <p:sldId id="264" r:id="rId6"/>
    <p:sldId id="258" r:id="rId7"/>
    <p:sldId id="263" r:id="rId8"/>
    <p:sldId id="262" r:id="rId9"/>
    <p:sldId id="271" r:id="rId10"/>
    <p:sldId id="261" r:id="rId11"/>
    <p:sldId id="270" r:id="rId12"/>
    <p:sldId id="269" r:id="rId13"/>
    <p:sldId id="272" r:id="rId14"/>
    <p:sldId id="277" r:id="rId15"/>
    <p:sldId id="276" r:id="rId16"/>
    <p:sldId id="274" r:id="rId17"/>
    <p:sldId id="275" r:id="rId18"/>
    <p:sldId id="279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10/6/2017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10/6/2017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10/6/2017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10/6/2017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10/6/2017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24smi.org/celebrity/900-aleksandr-nevskii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ru.wikipedia.org/wiki/1924_%D0%B3%D0%BE%D0%B4" TargetMode="External"/><Relationship Id="rId7" Type="http://schemas.openxmlformats.org/officeDocument/2006/relationships/hyperlink" Target="https://ru.wikipedia.org/wiki/%D0%9C%D0%BE%D1%81%D0%BA%D0%B2%D0%B0" TargetMode="External"/><Relationship Id="rId2" Type="http://schemas.openxmlformats.org/officeDocument/2006/relationships/hyperlink" Target="https://ru.wikipedia.org/wiki/21_%D0%BC%D0%B0%D1%8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2013_%D0%B3%D0%BE%D0%B4" TargetMode="External"/><Relationship Id="rId5" Type="http://schemas.openxmlformats.org/officeDocument/2006/relationships/hyperlink" Target="https://ru.wikipedia.org/wiki/11_%D0%BC%D0%B0%D1%80%D1%82%D0%B0" TargetMode="External"/><Relationship Id="rId4" Type="http://schemas.openxmlformats.org/officeDocument/2006/relationships/hyperlink" Target="https://ru.wikipedia.org/wiki/%D0%A1%D0%BC%D0%BE%D0%BB%D0%B5%D0%BD%D1%81%D0%BA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ru.wikipedia.org/wiki/%D0%9A%D0%9F%D0%A1%D0%A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1971_%D0%B3%D0%BE%D0%B4" TargetMode="External"/><Relationship Id="rId4" Type="http://schemas.openxmlformats.org/officeDocument/2006/relationships/hyperlink" Target="https://ru.wikipedia.org/wiki/26_%D0%B8%D1%8E%D0%BB%D1%8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6092" y="2524745"/>
            <a:ext cx="9923229" cy="1096637"/>
          </a:xfrm>
        </p:spPr>
        <p:txBody>
          <a:bodyPr/>
          <a:lstStyle/>
          <a:p>
            <a:r>
              <a:rPr lang="ru-RU" sz="4400" dirty="0" smtClean="0"/>
              <a:t>Борис                            Васильев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9942" y="5199855"/>
            <a:ext cx="9070848" cy="457201"/>
          </a:xfrm>
        </p:spPr>
        <p:txBody>
          <a:bodyPr/>
          <a:lstStyle/>
          <a:p>
            <a:r>
              <a:rPr lang="ru-RU" dirty="0" smtClean="0"/>
              <a:t>Презентацию подготовила студентка 2-ого курса ХБО Максимова Л.А</a:t>
            </a:r>
            <a:endParaRPr lang="ru-RU" dirty="0"/>
          </a:p>
        </p:txBody>
      </p:sp>
      <p:pic>
        <p:nvPicPr>
          <p:cNvPr id="1026" name="Picture 2" descr="Картинки по запросу борис василь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36" y="1255923"/>
            <a:ext cx="2808460" cy="403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0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5614" y="1500003"/>
            <a:ext cx="5378068" cy="52781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Еще одна грань творчества Васильева – исторические романы. В последние годы из-под пера Бориса Львовича вышел целый ряд романов на тему ранней истории Руси</a:t>
            </a:r>
            <a:r>
              <a:rPr lang="ru-RU" dirty="0" smtClean="0"/>
              <a:t>: </a:t>
            </a:r>
            <a:r>
              <a:rPr lang="ru-RU" dirty="0"/>
              <a:t>«</a:t>
            </a:r>
            <a:r>
              <a:rPr lang="ru-RU" u="sng" dirty="0">
                <a:hlinkClick r:id="rId2"/>
              </a:rPr>
              <a:t>Александр Невский</a:t>
            </a:r>
            <a:r>
              <a:rPr lang="ru-RU" dirty="0"/>
              <a:t>», «Князь Святослав», «Владимир Красное Солнышко», «Владимир Мономах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dirty="0" smtClean="0"/>
              <a:t>Проблемы </a:t>
            </a:r>
            <a:r>
              <a:rPr lang="ru-RU" dirty="0"/>
              <a:t>«смутного времени» – центральные в исторических романах Васильева "Вещий Олег" (1996) и "Князь Ярослав и его сыновья" (1997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История русской интеллигенции, переплетенная с историей России, нашла свое художественное воплощение в романе "Были и небыли", повествующем об истории рода Алексеевых (в романе и в других книгах - Олексиных), об участии двух прадедов автора в русско-турецкой войне. Избрав жанр семейного романа, наиболее полно отвечающего его замыслам, Васильев отслеживает на примере семьи зарождение русской интеллигенции, пытается определить ее сущность.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41383" y="534183"/>
            <a:ext cx="6803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+mj-lt"/>
              </a:rPr>
              <a:t>Исторические и семейные </a:t>
            </a:r>
            <a:r>
              <a:rPr lang="ru-RU" sz="3600" dirty="0">
                <a:latin typeface="+mj-lt"/>
              </a:rPr>
              <a:t>романы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260" y="1500003"/>
            <a:ext cx="2865763" cy="451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0669" y="793214"/>
            <a:ext cx="3569465" cy="53112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100" dirty="0"/>
              <a:t>Один из последних его романов – «Отрицание отрицания» – вошел в десятку самых покупаемых книг 2005 года. В нем, начиная с революции 1917 года и вплоть до Великой Отечественной войны, показана жизнь мелкопоместных дворян </a:t>
            </a:r>
            <a:r>
              <a:rPr lang="ru-RU" sz="2100" dirty="0" err="1"/>
              <a:t>Вересковских</a:t>
            </a:r>
            <a:r>
              <a:rPr lang="ru-RU" sz="2100" dirty="0"/>
              <a:t>: трагическая судьба этой семьи – судьба самой </a:t>
            </a:r>
            <a:r>
              <a:rPr lang="ru-RU" sz="2100" dirty="0" smtClean="0"/>
              <a:t>России.</a:t>
            </a:r>
          </a:p>
          <a:p>
            <a:pPr marL="0" indent="0">
              <a:buNone/>
            </a:pPr>
            <a:r>
              <a:rPr lang="ru-RU" sz="2100" dirty="0" smtClean="0"/>
              <a:t>Из-под </a:t>
            </a:r>
            <a:r>
              <a:rPr lang="ru-RU" sz="2100" dirty="0"/>
              <a:t>пера писателя вышло множество публицистических произведений, тематически охватывающих самые разные стороны нашей жизни.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42" y="669825"/>
            <a:ext cx="4036871" cy="555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2563" y="38559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Награды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05079" y="1915347"/>
            <a:ext cx="4694238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Борис Васильев – лауреат Государственной премии СССР 1975 года. С началом перестройки занялся общественной деятельностью, был депутатом первого съезда народных депутатов. </a:t>
            </a:r>
            <a:r>
              <a:rPr lang="ru-RU" dirty="0" smtClean="0"/>
              <a:t>Являлся членом </a:t>
            </a:r>
            <a:r>
              <a:rPr lang="ru-RU" dirty="0"/>
              <a:t>Комиссии по правам человека при Президенте РФ. В 1997 году удостоен премии имени Сахарова «За гражданское мужество», награжден орденом Дружбы народов, золотой медалью имени Довженко, лауреат премии имени Константина Симонова и премии «Ника» «За честь и достоинство». В 2004 году награжден орденом «За заслуги перед Отечеством» 2-й степени.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344" y="2301073"/>
            <a:ext cx="5140975" cy="287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047" y="1024569"/>
            <a:ext cx="5034708" cy="513165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Борис </a:t>
            </a:r>
            <a:r>
              <a:rPr lang="ru-RU" dirty="0"/>
              <a:t>Львович освоил компьютер в 72 года и </a:t>
            </a:r>
            <a:r>
              <a:rPr lang="ru-RU" dirty="0" smtClean="0"/>
              <a:t>до </a:t>
            </a:r>
            <a:r>
              <a:rPr lang="ru-RU" dirty="0"/>
              <a:t>восьмидесяти </a:t>
            </a:r>
            <a:r>
              <a:rPr lang="ru-RU" dirty="0" smtClean="0"/>
              <a:t>пяти лет трудился </a:t>
            </a:r>
            <a:r>
              <a:rPr lang="ru-RU" dirty="0"/>
              <a:t>над текстами ежедневно по три-четыре часа. Потомок древнего дворянского рода, сын офицера царской армии, не покинувшего Россию и хлебнувшего сполна горечи «без вины виноватого» уже в Красной Армии, он оставался задорным и весёлым человеком, хорошо понимающим толк в профессии «Родину защищать». И на войне, и в мирное время. Его «А зори здесь тихие», «Не стреляйте белых лебедей», «В списках не значился», «Завтра была война» и десятки других повестей и романов становились подлинным событием советской и российской литературы. Фильмы по его сценариям и повестям остаются </a:t>
            </a:r>
            <a:r>
              <a:rPr lang="ru-RU" dirty="0" smtClean="0"/>
              <a:t>примерами </a:t>
            </a:r>
            <a:r>
              <a:rPr lang="ru-RU" dirty="0"/>
              <a:t>силы человеческого духа.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531" y="1564211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665" y="612194"/>
            <a:ext cx="10058400" cy="890931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Повесть «Жила-была </a:t>
            </a:r>
            <a:r>
              <a:rPr lang="ru-RU" sz="3600" dirty="0" err="1" smtClean="0"/>
              <a:t>Клавочка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350" y="1549373"/>
            <a:ext cx="5607586" cy="46062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Название произведения </a:t>
            </a:r>
            <a:r>
              <a:rPr lang="ru-RU" dirty="0" smtClean="0"/>
              <a:t>говорит нам о том, что действия и события в книге будут происходить с персонажем по имени Клава. Слова «Жила-была» наводят на мысли о сказке (поскольку так начинаются многие сказки).Сказка-повествовательное</a:t>
            </a:r>
            <a:r>
              <a:rPr lang="ru-RU" dirty="0"/>
              <a:t>, обычно народно-поэтическое произведение о вымышленных лицах и событиях, </a:t>
            </a:r>
            <a:r>
              <a:rPr lang="ru-RU" i="1" dirty="0"/>
              <a:t>преимущ.</a:t>
            </a:r>
            <a:r>
              <a:rPr lang="ru-RU" dirty="0"/>
              <a:t> с участием волшебных, фантастических </a:t>
            </a:r>
            <a:r>
              <a:rPr lang="ru-RU" dirty="0" smtClean="0"/>
              <a:t>сил; выдумка</a:t>
            </a:r>
            <a:r>
              <a:rPr lang="ru-RU" dirty="0"/>
              <a:t>, неправда, </a:t>
            </a:r>
            <a:r>
              <a:rPr lang="ru-RU" dirty="0" smtClean="0"/>
              <a:t>ложь. Поэтому название произведения создает </a:t>
            </a:r>
            <a:r>
              <a:rPr lang="ru-RU" dirty="0"/>
              <a:t>ощущение чего-то доброго, светлого</a:t>
            </a:r>
            <a:r>
              <a:rPr lang="ru-RU" dirty="0" smtClean="0"/>
              <a:t>, волшебного, </a:t>
            </a:r>
            <a:r>
              <a:rPr lang="ru-RU" dirty="0"/>
              <a:t>с хорошим </a:t>
            </a:r>
            <a:r>
              <a:rPr lang="ru-RU" dirty="0" smtClean="0"/>
              <a:t>концом(произойдёт чудо или волшебство).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Звучат </a:t>
            </a:r>
            <a:r>
              <a:rPr lang="ru-RU" b="1" dirty="0" smtClean="0"/>
              <a:t>темы:</a:t>
            </a:r>
            <a:r>
              <a:rPr lang="ru-RU" dirty="0" smtClean="0"/>
              <a:t> жизни человека(в данном произведении-в период СССР), в </a:t>
            </a:r>
            <a:r>
              <a:rPr lang="ru-RU" dirty="0" err="1" smtClean="0"/>
              <a:t>т.ч</a:t>
            </a:r>
            <a:r>
              <a:rPr lang="ru-RU" dirty="0" smtClean="0"/>
              <a:t> любви, семейного счастья, одиночества, коллектива, честности, нравственности, веры.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Идея: </a:t>
            </a:r>
            <a:r>
              <a:rPr lang="ru-RU" dirty="0" smtClean="0"/>
              <a:t>показать духовну</a:t>
            </a:r>
            <a:r>
              <a:rPr lang="ru-RU" dirty="0"/>
              <a:t>ю</a:t>
            </a:r>
            <a:r>
              <a:rPr lang="ru-RU" dirty="0" smtClean="0"/>
              <a:t> чистоту в непростых жизненных обстоятельствах простой девушки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364" y="1503125"/>
            <a:ext cx="3241098" cy="453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4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81612"/>
            <a:ext cx="10058400" cy="8814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+mn-lt"/>
              </a:rPr>
              <a:t>Персонажи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(в коммунальной квартире)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899537"/>
            <a:ext cx="10058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-Клава Сомова</a:t>
            </a:r>
            <a:r>
              <a:rPr lang="ru-RU" dirty="0" smtClean="0"/>
              <a:t>: небольшого </a:t>
            </a:r>
            <a:r>
              <a:rPr lang="ru-RU" dirty="0"/>
              <a:t>росточка, </a:t>
            </a:r>
            <a:r>
              <a:rPr lang="ru-RU" dirty="0" smtClean="0"/>
              <a:t>полненькая, большие зеленоватые глаза, короткие волосы, толстенькие, </a:t>
            </a:r>
            <a:r>
              <a:rPr lang="ru-RU" dirty="0"/>
              <a:t>как подставочки, </a:t>
            </a:r>
            <a:r>
              <a:rPr lang="ru-RU" dirty="0" smtClean="0"/>
              <a:t>ножки, мила, незаметна </a:t>
            </a:r>
            <a:r>
              <a:rPr lang="ru-RU" dirty="0"/>
              <a:t>и всегда почему-то </a:t>
            </a:r>
            <a:r>
              <a:rPr lang="ru-RU" dirty="0" smtClean="0"/>
              <a:t>с «чуть растерянными движениями», выделить </a:t>
            </a:r>
            <a:r>
              <a:rPr lang="ru-RU" dirty="0"/>
              <a:t>ее из московской толпы было совсем не </a:t>
            </a:r>
            <a:r>
              <a:rPr lang="ru-RU" dirty="0" smtClean="0"/>
              <a:t>просто. Имя её казалось ей </a:t>
            </a:r>
            <a:r>
              <a:rPr lang="ru-RU" dirty="0"/>
              <a:t>старушечьим, и, знакомясь, что случалось, правда, крайне редко, Клава представлялась </a:t>
            </a:r>
            <a:r>
              <a:rPr lang="ru-RU" dirty="0" smtClean="0"/>
              <a:t>Адой(это </a:t>
            </a:r>
            <a:r>
              <a:rPr lang="ru-RU" dirty="0"/>
              <a:t>звучало красиво, коротко и немножко даже </a:t>
            </a:r>
            <a:r>
              <a:rPr lang="ru-RU" dirty="0" smtClean="0"/>
              <a:t>таинственно), </a:t>
            </a:r>
            <a:r>
              <a:rPr lang="ru-RU" dirty="0"/>
              <a:t>а потом забывала откликаться</a:t>
            </a:r>
            <a:r>
              <a:rPr lang="ru-RU" dirty="0" smtClean="0"/>
              <a:t>. </a:t>
            </a:r>
            <a:r>
              <a:rPr lang="ru-RU" dirty="0"/>
              <a:t>Она искренне рвалась исполнять любые распоряжения, с удовольствием бегала на субботники, ездила на овощную базу или в колхоз. Она всегда трудилась на совесть и не могла по-иному трудиться, потому что мама говорила ей: «Если надо, </a:t>
            </a:r>
            <a:r>
              <a:rPr lang="ru-RU" dirty="0" err="1"/>
              <a:t>Клавочка</a:t>
            </a:r>
            <a:r>
              <a:rPr lang="ru-RU" dirty="0"/>
              <a:t>, то тут уж и через „не могу“ все равно надо, ничего не поделаешь».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-</a:t>
            </a:r>
            <a:r>
              <a:rPr lang="ru-RU" b="1" dirty="0" err="1" smtClean="0"/>
              <a:t>Липатия</a:t>
            </a:r>
            <a:r>
              <a:rPr lang="ru-RU" b="1" dirty="0" smtClean="0"/>
              <a:t> Аркадьевна(</a:t>
            </a:r>
            <a:r>
              <a:rPr lang="ru-RU" b="1" dirty="0" err="1" smtClean="0"/>
              <a:t>Евлампия</a:t>
            </a:r>
            <a:r>
              <a:rPr lang="ru-RU" b="1" dirty="0" smtClean="0"/>
              <a:t> </a:t>
            </a:r>
            <a:r>
              <a:rPr lang="ru-RU" b="1" dirty="0" err="1" smtClean="0"/>
              <a:t>Авдеевна</a:t>
            </a:r>
            <a:r>
              <a:rPr lang="ru-RU" b="1" dirty="0" smtClean="0"/>
              <a:t>): </a:t>
            </a:r>
            <a:r>
              <a:rPr lang="ru-RU" dirty="0" smtClean="0"/>
              <a:t>рассказывала длинные истории </a:t>
            </a:r>
            <a:r>
              <a:rPr lang="ru-RU" dirty="0"/>
              <a:t>о </a:t>
            </a:r>
            <a:r>
              <a:rPr lang="ru-RU" dirty="0" smtClean="0"/>
              <a:t>длинных романах, но увы –выдуманных; необычная, со «сказочной» фантазией, жила в каком-то своём мире.</a:t>
            </a:r>
          </a:p>
          <a:p>
            <a:pPr marL="0" indent="0">
              <a:buNone/>
            </a:pPr>
            <a:r>
              <a:rPr lang="ru-RU" b="1" dirty="0" smtClean="0"/>
              <a:t>-Томка</a:t>
            </a:r>
            <a:r>
              <a:rPr lang="ru-RU" dirty="0" smtClean="0"/>
              <a:t>: истасканная, заштукатуренная, </a:t>
            </a:r>
            <a:r>
              <a:rPr lang="ru-RU" dirty="0"/>
              <a:t>как </a:t>
            </a:r>
            <a:r>
              <a:rPr lang="ru-RU" dirty="0" smtClean="0"/>
              <a:t>общежитие. </a:t>
            </a:r>
            <a:r>
              <a:rPr lang="ru-RU" dirty="0"/>
              <a:t>Свои романы она не </a:t>
            </a:r>
            <a:r>
              <a:rPr lang="ru-RU" dirty="0" smtClean="0"/>
              <a:t>сочиняла, </a:t>
            </a:r>
            <a:r>
              <a:rPr lang="ru-RU" dirty="0"/>
              <a:t>а раскручивала здесь же, в их коммунальной квартире на трех </a:t>
            </a:r>
            <a:r>
              <a:rPr lang="ru-RU" dirty="0" smtClean="0"/>
              <a:t>одиночек.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3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799" y="312088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Персонажи на работе </a:t>
            </a:r>
            <a:r>
              <a:rPr lang="ru-RU" sz="3600" dirty="0" err="1" smtClean="0"/>
              <a:t>Клавочки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837" y="1683688"/>
            <a:ext cx="11314323" cy="4891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-Людмила Павловна</a:t>
            </a:r>
            <a:r>
              <a:rPr lang="ru-RU" dirty="0" smtClean="0"/>
              <a:t>-суровая</a:t>
            </a:r>
            <a:r>
              <a:rPr lang="ru-RU" dirty="0"/>
              <a:t>, можно сказать, даже грозная </a:t>
            </a:r>
            <a:r>
              <a:rPr lang="ru-RU" dirty="0" smtClean="0"/>
              <a:t>начальница. Все чуточку побаивались её(естественно</a:t>
            </a:r>
            <a:r>
              <a:rPr lang="ru-RU" dirty="0"/>
              <a:t>, про </a:t>
            </a:r>
            <a:r>
              <a:rPr lang="ru-RU" dirty="0" smtClean="0"/>
              <a:t>себя) и не </a:t>
            </a:r>
            <a:r>
              <a:rPr lang="ru-RU" dirty="0"/>
              <a:t>потому, что </a:t>
            </a:r>
            <a:r>
              <a:rPr lang="ru-RU" dirty="0" smtClean="0"/>
              <a:t>«была </a:t>
            </a:r>
            <a:r>
              <a:rPr lang="ru-RU" dirty="0"/>
              <a:t>начальница </a:t>
            </a:r>
            <a:r>
              <a:rPr lang="ru-RU" dirty="0" err="1"/>
              <a:t>безулыбчивой</a:t>
            </a:r>
            <a:r>
              <a:rPr lang="ru-RU" dirty="0"/>
              <a:t>, как стихия, а потому, что точно знала, как надо поступать, как надо говорить и как следует реагировать, и не было — да и быть не могло! — ни одного вопроса, на который у Людмилы Павловны тотчас не сыскался бы </a:t>
            </a:r>
            <a:r>
              <a:rPr lang="ru-RU" dirty="0" smtClean="0"/>
              <a:t>ответ».</a:t>
            </a:r>
          </a:p>
          <a:p>
            <a:pPr marL="0" indent="0">
              <a:buNone/>
            </a:pPr>
            <a:r>
              <a:rPr lang="ru-RU" b="1" dirty="0" smtClean="0"/>
              <a:t>-Галина Сергеевна-</a:t>
            </a:r>
            <a:r>
              <a:rPr lang="ru-RU" b="1" dirty="0"/>
              <a:t> </a:t>
            </a:r>
            <a:r>
              <a:rPr lang="ru-RU" dirty="0" smtClean="0"/>
              <a:t>заместительница, прекрасный </a:t>
            </a:r>
            <a:r>
              <a:rPr lang="ru-RU" dirty="0" err="1" smtClean="0"/>
              <a:t>специалсит</a:t>
            </a:r>
            <a:r>
              <a:rPr lang="ru-RU" dirty="0" smtClean="0"/>
              <a:t>, разумная </a:t>
            </a:r>
            <a:r>
              <a:rPr lang="ru-RU" dirty="0" err="1" smtClean="0"/>
              <a:t>женщина.Из</a:t>
            </a:r>
            <a:r>
              <a:rPr lang="ru-RU" dirty="0" smtClean="0"/>
              <a:t> тех</a:t>
            </a:r>
            <a:r>
              <a:rPr lang="ru-RU" dirty="0"/>
              <a:t>, кого уважительно называли по имени и </a:t>
            </a:r>
            <a:r>
              <a:rPr lang="ru-RU" dirty="0" smtClean="0"/>
              <a:t>отчеству. Одна </a:t>
            </a:r>
            <a:r>
              <a:rPr lang="ru-RU" dirty="0"/>
              <a:t>«независимая держава» — как выразилась Наташа </a:t>
            </a:r>
            <a:r>
              <a:rPr lang="ru-RU" dirty="0" smtClean="0"/>
              <a:t>Разведенная. К ней </a:t>
            </a:r>
            <a:r>
              <a:rPr lang="ru-RU" dirty="0"/>
              <a:t>относились по-особенному, да и сама она была особенная. Людмила Павловна всегда ставила ее в пример остальным, хвалила со всех трибун, но — разве от девочек скроешь? — завидовала</a:t>
            </a:r>
            <a:r>
              <a:rPr lang="ru-RU" dirty="0" smtClean="0"/>
              <a:t>.</a:t>
            </a:r>
            <a:r>
              <a:rPr lang="ru-RU" dirty="0"/>
              <a:t> Галина Сергеевна родила девочку, защитила диплом, устроилась на хорошую работу, </a:t>
            </a:r>
            <a:r>
              <a:rPr lang="ru-RU" dirty="0" smtClean="0"/>
              <a:t>была у них </a:t>
            </a:r>
            <a:r>
              <a:rPr lang="ru-RU" dirty="0"/>
              <a:t>машина, чтоб «как у людей». Копили, отказывая себе во многом, но девочка оказалась болезненной, и деньги шли на врачей и санатории. Муж тихо пилил, а Галина Сергеевна, постоянно ощущая на своих плечах непомерную тяжесть благодарности, вечерами плакала, днем завинчивая нервы до последнего витка.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-Вероника </a:t>
            </a:r>
            <a:r>
              <a:rPr lang="ru-RU" b="1" dirty="0" err="1" smtClean="0"/>
              <a:t>Прокофьевна</a:t>
            </a:r>
            <a:r>
              <a:rPr lang="ru-RU" dirty="0" smtClean="0"/>
              <a:t>-старший инженер; «брошенная»; </a:t>
            </a:r>
            <a:r>
              <a:rPr lang="ru-RU" dirty="0"/>
              <a:t>поначалу </a:t>
            </a:r>
            <a:r>
              <a:rPr lang="ru-RU" dirty="0" smtClean="0"/>
              <a:t>изображала </a:t>
            </a:r>
            <a:r>
              <a:rPr lang="ru-RU" dirty="0"/>
              <a:t>из себя нечто очень </a:t>
            </a:r>
            <a:r>
              <a:rPr lang="ru-RU" dirty="0" smtClean="0"/>
              <a:t>прогрессивное, но «с </a:t>
            </a:r>
            <a:r>
              <a:rPr lang="ru-RU" dirty="0"/>
              <a:t>уходом мужа потускнела, как нечищеный </a:t>
            </a:r>
            <a:r>
              <a:rPr lang="ru-RU" dirty="0" smtClean="0"/>
              <a:t>самовар».</a:t>
            </a:r>
          </a:p>
        </p:txBody>
      </p:sp>
    </p:spTree>
    <p:extLst>
      <p:ext uri="{BB962C8B-B14F-4D97-AF65-F5344CB8AC3E}">
        <p14:creationId xmlns:p14="http://schemas.microsoft.com/office/powerpoint/2010/main" val="1470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265" y="672029"/>
            <a:ext cx="10298935" cy="559656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dirty="0"/>
              <a:t>Девочки </a:t>
            </a:r>
          </a:p>
          <a:p>
            <a:pPr marL="0" indent="0">
              <a:buNone/>
            </a:pPr>
            <a:r>
              <a:rPr lang="ru-RU" b="1" dirty="0" smtClean="0"/>
              <a:t>-Оля</a:t>
            </a:r>
            <a:r>
              <a:rPr lang="ru-RU" dirty="0"/>
              <a:t>-</a:t>
            </a:r>
            <a:r>
              <a:rPr lang="ru-RU" dirty="0" smtClean="0"/>
              <a:t>мать-одиночка </a:t>
            </a:r>
            <a:r>
              <a:rPr lang="ru-RU" dirty="0"/>
              <a:t>(ее все в отделе «</a:t>
            </a:r>
            <a:r>
              <a:rPr lang="ru-RU" dirty="0" err="1"/>
              <a:t>мапой</a:t>
            </a:r>
            <a:r>
              <a:rPr lang="ru-RU" dirty="0"/>
              <a:t>» звали: «мама плюс папа равняется </a:t>
            </a:r>
            <a:r>
              <a:rPr lang="ru-RU" dirty="0" err="1"/>
              <a:t>мапа</a:t>
            </a:r>
            <a:r>
              <a:rPr lang="ru-RU" dirty="0"/>
              <a:t>», — как Лена однажды выразилась</a:t>
            </a:r>
            <a:r>
              <a:rPr lang="ru-RU" dirty="0" smtClean="0"/>
              <a:t>); </a:t>
            </a:r>
            <a:r>
              <a:rPr lang="ru-RU" dirty="0" err="1" smtClean="0"/>
              <a:t>переодически</a:t>
            </a:r>
            <a:r>
              <a:rPr lang="ru-RU" dirty="0" smtClean="0"/>
              <a:t> влюблялась.</a:t>
            </a:r>
          </a:p>
          <a:p>
            <a:pPr marL="0" indent="0">
              <a:buNone/>
            </a:pPr>
            <a:r>
              <a:rPr lang="ru-RU" b="1" dirty="0" smtClean="0"/>
              <a:t>-Катя</a:t>
            </a:r>
            <a:r>
              <a:rPr lang="ru-RU" dirty="0"/>
              <a:t>-</a:t>
            </a:r>
            <a:r>
              <a:rPr lang="ru-RU" dirty="0" smtClean="0"/>
              <a:t>счастливая</a:t>
            </a:r>
            <a:r>
              <a:rPr lang="ru-RU" dirty="0"/>
              <a:t>, замужем, с малышом, с двумя бабками, почему и училась в институте на вечернем </a:t>
            </a:r>
            <a:r>
              <a:rPr lang="ru-RU" dirty="0" smtClean="0"/>
              <a:t>отделении</a:t>
            </a:r>
          </a:p>
          <a:p>
            <a:pPr marL="0" indent="0">
              <a:buNone/>
            </a:pPr>
            <a:r>
              <a:rPr lang="ru-RU" b="1" dirty="0" smtClean="0"/>
              <a:t>-Таня</a:t>
            </a:r>
            <a:r>
              <a:rPr lang="ru-RU" dirty="0"/>
              <a:t>-</a:t>
            </a:r>
            <a:r>
              <a:rPr lang="ru-RU" dirty="0" smtClean="0"/>
              <a:t>вот-вот </a:t>
            </a:r>
            <a:r>
              <a:rPr lang="ru-RU" dirty="0"/>
              <a:t>счастливая: с влюбленным женихом, папой да мамой и третьим курсом того же </a:t>
            </a:r>
            <a:r>
              <a:rPr lang="ru-RU" dirty="0" smtClean="0"/>
              <a:t>вечернего</a:t>
            </a:r>
          </a:p>
          <a:p>
            <a:pPr marL="0" indent="0">
              <a:buNone/>
            </a:pPr>
            <a:r>
              <a:rPr lang="ru-RU" b="1" dirty="0" smtClean="0"/>
              <a:t>-Наташа</a:t>
            </a:r>
            <a:r>
              <a:rPr lang="ru-RU" b="1" dirty="0"/>
              <a:t>: </a:t>
            </a:r>
            <a:r>
              <a:rPr lang="ru-RU" dirty="0"/>
              <a:t>её уважали все девочки, кроме разве Ирочки, которая во всем мире уважала только саму себя за целых два таланта: очень красивые ноги и очень красивые грудки. Наташа была самостоятельной — если не державой, то герцогством. Выйдя замуж по безумной любви, она уже через три месяца застала мужа с незнакомой девицей в ситуации, исключающей разночтения, собрала чемодан и тут же ушла к подруге. Муж прибежал через час, плакал, убивался, становился на колени, всю ночь просидел под дверью. Наташа осталась непреклонной и через положенный срок добавила к своему имени горькое, но весьма современное прозвище. Бывший муж отпал, любовь зарубцевалась; Наташа Разведенная уверовала в принципиальность и старалась всегда поступать в соответствии со своей верой</a:t>
            </a:r>
            <a:r>
              <a:rPr lang="ru-RU" dirty="0" smtClean="0"/>
              <a:t>.</a:t>
            </a:r>
            <a:r>
              <a:rPr lang="ru-RU" dirty="0"/>
              <a:t> Наташа считала, что все у нее позади. Любовь и трепет, семейный очаг и дети, гармония души и неисчислимые хлопоты — словом, все то, что нормальная женщина называет </a:t>
            </a:r>
            <a:r>
              <a:rPr lang="ru-RU" dirty="0" smtClean="0"/>
              <a:t>счастьем. «Топи </a:t>
            </a:r>
            <a:r>
              <a:rPr lang="ru-RU" dirty="0"/>
              <a:t>или утонешь </a:t>
            </a:r>
            <a:r>
              <a:rPr lang="ru-RU" dirty="0" smtClean="0"/>
              <a:t>сам» «у </a:t>
            </a:r>
            <a:r>
              <a:rPr lang="ru-RU" dirty="0"/>
              <a:t>нас и темперамент, и авторитет, и ноги длинные, и волосы погуще. Важно предложить не только себя — кто в наши-то дни без московских метров всерьез влюбится! — важны метры. Метры, метры, метры</a:t>
            </a:r>
            <a:r>
              <a:rPr lang="ru-RU" dirty="0" smtClean="0"/>
              <a:t>…»</a:t>
            </a:r>
          </a:p>
          <a:p>
            <a:pPr marL="0" indent="0">
              <a:buNone/>
            </a:pPr>
            <a:r>
              <a:rPr lang="ru-RU" b="1" dirty="0" smtClean="0"/>
              <a:t>-Лена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-Ира</a:t>
            </a:r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5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893055"/>
            <a:ext cx="10058400" cy="5543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«Ну</a:t>
            </a:r>
            <a:r>
              <a:rPr lang="ru-RU" dirty="0"/>
              <a:t>, а остальные — «ждущие», где окажутся: в брошенных, разведенных или «</a:t>
            </a:r>
            <a:r>
              <a:rPr lang="ru-RU" dirty="0" err="1"/>
              <a:t>мапочках</a:t>
            </a:r>
            <a:r>
              <a:rPr lang="ru-RU" dirty="0"/>
              <a:t>», как та же </a:t>
            </a:r>
            <a:r>
              <a:rPr lang="ru-RU" b="1" dirty="0"/>
              <a:t>Ленка</a:t>
            </a:r>
            <a:r>
              <a:rPr lang="ru-RU" dirty="0"/>
              <a:t> шутила. Шутить шутила, но сама не ждала: гуляла громко, звонко, отчаянно, «ночи напролет и дни навылет». Никаких тайн она не признавала, говорить ей что-либо секретное было невозможно, но зато и над своей жизнью покрывало не опускала. Очередным своим «мальчикам» приказывала за нею на работу заходить и обязательно представляла всему коллективу. Она знала цену бабским пересудам и водила своих очередников, чтобы позлить родной отдел. Когда удавалось, смеялась, весело закидывая голову: зубки были ровненькими, беленькими, всегда </a:t>
            </a:r>
            <a:r>
              <a:rPr lang="ru-RU" dirty="0" err="1"/>
              <a:t>ждуще</a:t>
            </a:r>
            <a:r>
              <a:rPr lang="ru-RU" dirty="0"/>
              <a:t> </a:t>
            </a:r>
            <a:r>
              <a:rPr lang="ru-RU" dirty="0" err="1"/>
              <a:t>влажненькими</a:t>
            </a:r>
            <a:r>
              <a:rPr lang="ru-RU" dirty="0"/>
              <a:t>. Она очень хотела, чтобы Ирка сдохла от зависти, но молчаливая, вся из себя такая загадочная Ирочка только </a:t>
            </a:r>
            <a:r>
              <a:rPr lang="ru-RU" dirty="0" smtClean="0"/>
              <a:t>улыбалась».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За </a:t>
            </a:r>
            <a:r>
              <a:rPr lang="ru-RU" b="1" dirty="0" smtClean="0"/>
              <a:t>Ирой</a:t>
            </a:r>
            <a:r>
              <a:rPr lang="ru-RU" dirty="0" smtClean="0"/>
              <a:t> «никогда </a:t>
            </a:r>
            <a:r>
              <a:rPr lang="ru-RU" dirty="0"/>
              <a:t>никто не заходил, но все отлично знали, что если уж перед обедом солидный мужской голос попросит к телефону Иру, то после работы за ближайшим углом ее будет ждать темно-вишневый «жигуль», и Ирочка полетит к нему, асфальта туфельками не касаясь. А на следующий день у нее непременно появится картинная вялость, таинственные намеки на сквозняк в ресторане, и вся она будет особенно дерзко источать волнующий аромат французских духов, маленький флакончик которых стоил половину зарплаты. Таких духов не было ни у кого из знакомых, и Клава считала, что их выпускают только для </a:t>
            </a:r>
            <a:r>
              <a:rPr lang="ru-RU" dirty="0" smtClean="0"/>
              <a:t>киноартисток».</a:t>
            </a:r>
          </a:p>
          <a:p>
            <a:pPr marL="0" indent="0">
              <a:buNone/>
            </a:pPr>
            <a:r>
              <a:rPr lang="ru-RU" dirty="0"/>
              <a:t>Лена и Ирочка были самыми знаменитыми девочками: у остальных все было обычным</a:t>
            </a:r>
            <a:r>
              <a:rPr lang="ru-RU" dirty="0" smtClean="0"/>
              <a:t>. Они «жили </a:t>
            </a:r>
            <a:r>
              <a:rPr lang="ru-RU" dirty="0"/>
              <a:t>забубенной, пугающей, грешной, но звонкой и необыкновенной </a:t>
            </a:r>
            <a:r>
              <a:rPr lang="ru-RU" dirty="0" smtClean="0"/>
              <a:t>жизнью».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7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513" y="26802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Другие персонажи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143" y="1469525"/>
            <a:ext cx="6925479" cy="4726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-Слесарь и его приятель</a:t>
            </a:r>
          </a:p>
          <a:p>
            <a:pPr marL="0" indent="0">
              <a:buNone/>
            </a:pPr>
            <a:r>
              <a:rPr lang="ru-RU" dirty="0" smtClean="0"/>
              <a:t>-Милиционер Сергей</a:t>
            </a:r>
          </a:p>
          <a:p>
            <a:pPr marL="0" indent="0">
              <a:buNone/>
            </a:pPr>
            <a:r>
              <a:rPr lang="ru-RU" dirty="0" smtClean="0"/>
              <a:t>-Пассажиры в вагоне поезда</a:t>
            </a:r>
          </a:p>
          <a:p>
            <a:pPr marL="0" indent="0">
              <a:buNone/>
            </a:pPr>
            <a:r>
              <a:rPr lang="ru-RU" dirty="0" smtClean="0"/>
              <a:t>-Бабка </a:t>
            </a:r>
            <a:r>
              <a:rPr lang="ru-RU" dirty="0" smtClean="0"/>
              <a:t>Марковна, </a:t>
            </a:r>
            <a:r>
              <a:rPr lang="ru-RU" dirty="0" smtClean="0"/>
              <a:t>11 приёмных </a:t>
            </a:r>
            <a:r>
              <a:rPr lang="ru-RU" dirty="0" smtClean="0"/>
              <a:t>детей, </a:t>
            </a:r>
            <a:r>
              <a:rPr lang="ru-RU" dirty="0" smtClean="0"/>
              <a:t>в </a:t>
            </a:r>
            <a:r>
              <a:rPr lang="ru-RU" dirty="0" err="1" smtClean="0"/>
              <a:t>т.ч</a:t>
            </a:r>
            <a:r>
              <a:rPr lang="ru-RU" dirty="0" smtClean="0"/>
              <a:t>.  покойная мать </a:t>
            </a:r>
            <a:r>
              <a:rPr lang="ru-RU" dirty="0" err="1" smtClean="0"/>
              <a:t>Клавочки</a:t>
            </a:r>
            <a:r>
              <a:rPr lang="ru-RU" dirty="0" smtClean="0"/>
              <a:t> Маня (гордая </a:t>
            </a:r>
            <a:r>
              <a:rPr lang="ru-RU" dirty="0"/>
              <a:t>она была и </a:t>
            </a:r>
            <a:r>
              <a:rPr lang="ru-RU" dirty="0" smtClean="0"/>
              <a:t>самостоятельная</a:t>
            </a:r>
            <a:r>
              <a:rPr lang="ru-RU" dirty="0" smtClean="0"/>
              <a:t>), их </a:t>
            </a:r>
            <a:r>
              <a:rPr lang="ru-RU" dirty="0" smtClean="0"/>
              <a:t>дети.</a:t>
            </a:r>
          </a:p>
          <a:p>
            <a:pPr marL="0" indent="0">
              <a:buNone/>
            </a:pPr>
            <a:r>
              <a:rPr lang="ru-RU" dirty="0" smtClean="0"/>
              <a:t>-Девушка Лена; четыре </a:t>
            </a:r>
            <a:r>
              <a:rPr lang="ru-RU" dirty="0" smtClean="0"/>
              <a:t>преступника и </a:t>
            </a:r>
            <a:r>
              <a:rPr lang="ru-RU" dirty="0" smtClean="0"/>
              <a:t>др.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Композиция </a:t>
            </a:r>
            <a:r>
              <a:rPr lang="ru-RU" dirty="0" smtClean="0"/>
              <a:t>классическая, построена </a:t>
            </a:r>
            <a:r>
              <a:rPr lang="ru-RU" dirty="0"/>
              <a:t>по принципу «завязка-развитие-кульминация-развязка»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39" y="1399141"/>
            <a:ext cx="3357444" cy="46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693768" y="5544622"/>
            <a:ext cx="4414092" cy="41516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Борис Васильев и Зоря Поляк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2282" y="419540"/>
            <a:ext cx="10058400" cy="3930650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Бори́с</a:t>
            </a:r>
            <a:r>
              <a:rPr lang="ru-RU" b="1" dirty="0"/>
              <a:t> </a:t>
            </a:r>
            <a:r>
              <a:rPr lang="ru-RU" b="1" dirty="0" err="1"/>
              <a:t>Льво́вич</a:t>
            </a:r>
            <a:r>
              <a:rPr lang="ru-RU" b="1" dirty="0"/>
              <a:t> </a:t>
            </a:r>
            <a:r>
              <a:rPr lang="ru-RU" b="1" dirty="0" err="1"/>
              <a:t>Васи́льев</a:t>
            </a:r>
            <a:r>
              <a:rPr lang="ru-RU" dirty="0"/>
              <a:t> (</a:t>
            </a:r>
            <a:r>
              <a:rPr lang="ru-RU" dirty="0">
                <a:hlinkClick r:id="rId2" tooltip="21 мая"/>
              </a:rPr>
              <a:t>21 мая</a:t>
            </a:r>
            <a:r>
              <a:rPr lang="ru-RU" dirty="0"/>
              <a:t> </a:t>
            </a:r>
            <a:r>
              <a:rPr lang="ru-RU" dirty="0">
                <a:hlinkClick r:id="rId3" tooltip="1924 год"/>
              </a:rPr>
              <a:t>1924</a:t>
            </a:r>
            <a:r>
              <a:rPr lang="ru-RU" dirty="0"/>
              <a:t>, </a:t>
            </a:r>
            <a:r>
              <a:rPr lang="ru-RU" dirty="0">
                <a:hlinkClick r:id="rId4" tooltip="Смоленск"/>
              </a:rPr>
              <a:t>Смоленск</a:t>
            </a:r>
            <a:r>
              <a:rPr lang="ru-RU" dirty="0"/>
              <a:t> — </a:t>
            </a:r>
            <a:r>
              <a:rPr lang="ru-RU" dirty="0">
                <a:hlinkClick r:id="rId5" tooltip="11 марта"/>
              </a:rPr>
              <a:t>11 марта</a:t>
            </a:r>
            <a:r>
              <a:rPr lang="ru-RU" dirty="0"/>
              <a:t> </a:t>
            </a:r>
            <a:r>
              <a:rPr lang="ru-RU" dirty="0" smtClean="0">
                <a:hlinkClick r:id="rId6" tooltip="2013 год"/>
              </a:rPr>
              <a:t>2013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>
                <a:hlinkClick r:id="rId7" tooltip="Москва"/>
              </a:rPr>
              <a:t>Москва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/>
              <a:t> — </a:t>
            </a:r>
            <a:r>
              <a:rPr lang="ru-RU" dirty="0" smtClean="0"/>
              <a:t>советский и </a:t>
            </a:r>
            <a:r>
              <a:rPr lang="ru-RU" dirty="0" err="1" smtClean="0"/>
              <a:t>российски</a:t>
            </a:r>
            <a:r>
              <a:rPr lang="ru-RU" dirty="0"/>
              <a:t> </a:t>
            </a:r>
            <a:r>
              <a:rPr lang="ru-RU" dirty="0" err="1" smtClean="0"/>
              <a:t>писатель.Лауреат</a:t>
            </a:r>
            <a:r>
              <a:rPr lang="ru-RU" dirty="0"/>
              <a:t> Государственной </a:t>
            </a:r>
            <a:r>
              <a:rPr lang="ru-RU" dirty="0" smtClean="0"/>
              <a:t>премии </a:t>
            </a:r>
            <a:r>
              <a:rPr lang="ru-RU" dirty="0"/>
              <a:t>СССР (</a:t>
            </a:r>
            <a:r>
              <a:rPr lang="ru-RU" dirty="0" smtClean="0"/>
              <a:t>1975</a:t>
            </a:r>
            <a:r>
              <a:rPr lang="ru-RU" dirty="0"/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282" y="1244906"/>
            <a:ext cx="33490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Отец — Васильев Лев Александрович — кадровый офицер Русской императорской армии, </a:t>
            </a:r>
            <a:r>
              <a:rPr lang="ru-RU" dirty="0" smtClean="0"/>
              <a:t>впоследствии</a:t>
            </a:r>
            <a:r>
              <a:rPr lang="ru-RU" dirty="0"/>
              <a:t> Красной армии. Мать — Алексеева Елена Николаевна из дворян.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Жена </a:t>
            </a:r>
            <a:r>
              <a:rPr lang="ru-RU" dirty="0"/>
              <a:t>(с 1945 года) — Зоря Альбертовна </a:t>
            </a:r>
            <a:r>
              <a:rPr lang="ru-RU" dirty="0" err="1"/>
              <a:t>По́ляк</a:t>
            </a:r>
            <a:r>
              <a:rPr lang="ru-RU" dirty="0"/>
              <a:t>, конструктор и телевизионный редактор</a:t>
            </a:r>
            <a:r>
              <a:rPr lang="ru-RU" dirty="0" smtClean="0"/>
              <a:t>;</a:t>
            </a:r>
            <a:r>
              <a:rPr lang="ru-RU" dirty="0"/>
              <a:t> о</a:t>
            </a:r>
            <a:r>
              <a:rPr lang="ru-RU" dirty="0" smtClean="0"/>
              <a:t>ни </a:t>
            </a:r>
            <a:r>
              <a:rPr lang="ru-RU" dirty="0"/>
              <a:t>познакомились в 1943 году, когда после выписки из госпиталя Борис Львович был направлен на учебу в Военную академию. </a:t>
            </a:r>
            <a:r>
              <a:rPr lang="ru-RU" dirty="0" smtClean="0"/>
              <a:t>Зоря Поляк послужила </a:t>
            </a:r>
            <a:r>
              <a:rPr lang="ru-RU" dirty="0"/>
              <a:t>прототипом Сони Гурвич («А зори здесь тихие…») и Искры Поляковой («Завтра была война</a:t>
            </a:r>
            <a:r>
              <a:rPr lang="ru-RU" dirty="0" smtClean="0"/>
              <a:t>»).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5592" y="1123719"/>
            <a:ext cx="3463047" cy="52440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1073" y="1977746"/>
            <a:ext cx="4326787" cy="329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3884" y="560273"/>
            <a:ext cx="8690472" cy="35994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Биография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087" y="1532446"/>
            <a:ext cx="4952841" cy="38647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6097" y="1198557"/>
            <a:ext cx="4737253" cy="523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школьном и подростковом возрасте Борис </a:t>
            </a:r>
            <a:r>
              <a:rPr lang="ru-RU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очень увлекался историей и литературой, и эти два предмета «с детства переплелись в его сознании». Позже семья штатного военного переехала из Смоленска в Воронеж, где </a:t>
            </a:r>
            <a:r>
              <a:rPr lang="ru-RU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Борис </a:t>
            </a:r>
            <a:r>
              <a:rPr lang="ru-RU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учился. В школе мальчик играл в любительских </a:t>
            </a:r>
            <a:r>
              <a:rPr lang="ru-RU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спектаклях</a:t>
            </a:r>
            <a:r>
              <a:rPr lang="ru-RU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вместе с другом выпускал рукописный журнал.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Беззаботные школьные годы прервала война. В 1941 году Борис Васильев учился в 9 классе. Детство закончилось в один миг. В семнадцать лет Васильев пошел на фронт добровольцем в составе истребительного комсомольского батальона. 3 июля 1941 года батальон Васильева был направлен под Смоленск, попал в окружение и вышел из него лишь в октябре 1941 года</a:t>
            </a:r>
            <a:r>
              <a:rPr lang="ru-RU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13145" y="5718747"/>
            <a:ext cx="294984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Борис Васильев в молодости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877" y="749147"/>
            <a:ext cx="4549966" cy="55833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16 марта 1943 года во время воздушного десанта под Вязьмой Васильев попал на минную растяжку и с тяжелой контузией был доставлен в госпиталь. После контузии Борис Львович оставил действующую армию. Осенью 1943 года он поступил в Военную академию бронетанковых и механизированных войск имени Сталина, окончив ее в 1948 году, работал по специальности – инженером-испытателем боевых </a:t>
            </a:r>
            <a:r>
              <a:rPr lang="ru-RU" dirty="0" smtClean="0"/>
              <a:t>машин на Урале.</a:t>
            </a:r>
            <a:r>
              <a:rPr lang="ru-RU" dirty="0"/>
              <a:t> В 1952 году вступил в </a:t>
            </a:r>
            <a:r>
              <a:rPr lang="ru-RU" dirty="0">
                <a:hlinkClick r:id="rId2" tooltip="КПСС"/>
              </a:rPr>
              <a:t>КПСС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Все эти годы литература и писательство манили со страшной силой. Война дала множество эпических картин и героических персонажей, которые так и просились на страницы романов. В 1954 году Борис Васильев решился: он уволился из армии в звании инженер-капитана и сделал окончательный выбор в пользу профессиональной литературной деятельности.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242" y="1335153"/>
            <a:ext cx="6286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05142" y="323104"/>
            <a:ext cx="10058400" cy="81163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Литературный путь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540" y="1116270"/>
            <a:ext cx="7039778" cy="540707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Литературным дебютом и началом творческой биографии Бориса Васильева стала пьеса «Танкисты», вышедшая в 1954 году и посвящённая смене поколений в армии послевоенной страны. Но спектакль, получивший название «Офицер», после двух пробных постановок в Театре Советской Армии в декабре 1955 года был запрещен Главным политуправлением </a:t>
            </a:r>
            <a:r>
              <a:rPr lang="ru-RU" dirty="0" smtClean="0"/>
              <a:t>Советской Армии.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318" y="687453"/>
            <a:ext cx="3586041" cy="55750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973" y="3245767"/>
            <a:ext cx="4682170" cy="21002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92802" y="582509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Кадры из фильма и афиша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4780" y="5460745"/>
            <a:ext cx="5129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Премьера кинокартины в СССР </a:t>
            </a:r>
            <a:r>
              <a:rPr lang="ru-RU" dirty="0">
                <a:hlinkClick r:id="rId4" tooltip="26 июля"/>
              </a:rPr>
              <a:t>26 июля</a:t>
            </a:r>
            <a:r>
              <a:rPr lang="ru-RU" dirty="0"/>
              <a:t> </a:t>
            </a:r>
            <a:r>
              <a:rPr lang="ru-RU" dirty="0">
                <a:hlinkClick r:id="rId5" tooltip="1971 год"/>
              </a:rPr>
              <a:t>1971 </a:t>
            </a:r>
            <a:r>
              <a:rPr lang="ru-RU" dirty="0" smtClean="0">
                <a:hlinkClick r:id="rId5" tooltip="1971 год"/>
              </a:rPr>
              <a:t>года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911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123" y="681944"/>
            <a:ext cx="10981981" cy="39319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После этой неудачи Васильев продолжает заниматься драматургией, пробует свои силы как сценарист. Здесь его работа дала щедрые всходы: по сценариям Бориса Васильева были поставлены художественные фильмы «Очередной рейс» и «Длинный день».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912" y="1706695"/>
            <a:ext cx="2909142" cy="44756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214" y="2265739"/>
            <a:ext cx="5417716" cy="382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699" y="737027"/>
            <a:ext cx="10311788" cy="39319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Потом снова неудача. Первое прозаическое произведение Васильева «Иванов катер» как и пьесу «Танкисты» ждала непростая судьба. В 1967 году повесть была принята Твардовским к публикации в «Новом мире», но произведение увидело свет лишь в 1970 </a:t>
            </a:r>
            <a:r>
              <a:rPr lang="ru-RU" dirty="0" smtClean="0"/>
              <a:t>году.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99" y="1958612"/>
            <a:ext cx="3028950" cy="4263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044" y="1958613"/>
            <a:ext cx="3177448" cy="42624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887" y="1958613"/>
            <a:ext cx="2903365" cy="423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93894" y="5288416"/>
            <a:ext cx="2899272" cy="189632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Кадры из фильма и афиша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47630" y="561880"/>
            <a:ext cx="11468100" cy="52419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Что такое настоящая слава, Борис Васильев узнал в 1968 году, когда в популярном журнале «Юность» вышла его знаменитая повесть «А зори здесь тихие…». С этого года начинается долгое и успешное сотрудничество писателя с журналом «Юность». </a:t>
            </a:r>
            <a:r>
              <a:rPr lang="ru-RU" dirty="0" smtClean="0"/>
              <a:t>На </a:t>
            </a:r>
            <a:r>
              <a:rPr lang="ru-RU" dirty="0"/>
              <a:t>его страницах впервые увидели свет лучшие произведения Бориса Васильева.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Всего </a:t>
            </a:r>
            <a:r>
              <a:rPr lang="ru-RU" dirty="0"/>
              <a:t>через год повесть «А зори здесь тихие…» была поставлена на сцене </a:t>
            </a:r>
            <a:r>
              <a:rPr lang="ru-RU" dirty="0" smtClean="0"/>
              <a:t>театра </a:t>
            </a:r>
            <a:r>
              <a:rPr lang="ru-RU" dirty="0"/>
              <a:t>на Таганке и стала одной из самых известных постановок 1970-х годов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dirty="0"/>
              <a:t>в 1972 году повесть была успешно экранизирована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Станиславом </a:t>
            </a:r>
            <a:r>
              <a:rPr lang="ru-RU" dirty="0" err="1"/>
              <a:t>Ростоцким</a:t>
            </a:r>
            <a:r>
              <a:rPr lang="ru-RU" dirty="0"/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47" y="2983922"/>
            <a:ext cx="4891489" cy="30762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627" y="3910988"/>
            <a:ext cx="5151489" cy="2149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161" y="1942816"/>
            <a:ext cx="3574112" cy="18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99891" y="561120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Обложки книг и афиша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65838" y="495874"/>
            <a:ext cx="10998200" cy="3932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/>
              <a:t>теме войны Борис Васильев обращается в большинстве своих произведений. Повести «В списках не значился», «Завтра была война», рассказы «Ветеран», «Великолепная шестёрка», «Вы чьё, старичьё?», «Неопалимая купина» - это все Великая Отечественная война. Все названные произведения экранизированы, некоторые по несколько раз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Но и послевоенная действительность давала Борису Львовичу поводы для размышлений. Знаменитая повесть «Не стреляйте в белых лебедей» поднимает сложные нравственные проблемы.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889" y="2269475"/>
            <a:ext cx="2630059" cy="3866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934" y="2269475"/>
            <a:ext cx="2602314" cy="3866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043" y="2269475"/>
            <a:ext cx="2716065" cy="386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331</TotalTime>
  <Words>1637</Words>
  <Application>Microsoft Office PowerPoint</Application>
  <PresentationFormat>Широкоэкранный</PresentationFormat>
  <Paragraphs>72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Calibri</vt:lpstr>
      <vt:lpstr>Garamond</vt:lpstr>
      <vt:lpstr>Times New Roman</vt:lpstr>
      <vt:lpstr>Савон</vt:lpstr>
      <vt:lpstr>Борис                            Васильев</vt:lpstr>
      <vt:lpstr>Борис Васильев и Зоря Поляк</vt:lpstr>
      <vt:lpstr>Биография</vt:lpstr>
      <vt:lpstr>Презентация PowerPoint</vt:lpstr>
      <vt:lpstr>Литературный путь</vt:lpstr>
      <vt:lpstr>Презентация PowerPoint</vt:lpstr>
      <vt:lpstr>Презентация PowerPoint</vt:lpstr>
      <vt:lpstr>Кадры из фильма и афиша</vt:lpstr>
      <vt:lpstr>Обложки книг и афиша</vt:lpstr>
      <vt:lpstr>Презентация PowerPoint</vt:lpstr>
      <vt:lpstr>Презентация PowerPoint</vt:lpstr>
      <vt:lpstr>Награды</vt:lpstr>
      <vt:lpstr>Презентация PowerPoint</vt:lpstr>
      <vt:lpstr>Повесть «Жила-была Клавочка»</vt:lpstr>
      <vt:lpstr>Персонажи (в коммунальной квартире)</vt:lpstr>
      <vt:lpstr>Персонажи на работе Клавочки</vt:lpstr>
      <vt:lpstr>Презентация PowerPoint</vt:lpstr>
      <vt:lpstr>Презентация PowerPoint</vt:lpstr>
      <vt:lpstr>Другие персонажи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Борис                            Васильев</dc:title>
  <dc:creator>Лиля</dc:creator>
  <cp:lastModifiedBy>Ирина Власова</cp:lastModifiedBy>
  <cp:revision>35</cp:revision>
  <dcterms:created xsi:type="dcterms:W3CDTF">2017-06-01T22:18:45Z</dcterms:created>
  <dcterms:modified xsi:type="dcterms:W3CDTF">2017-10-06T09:25:50Z</dcterms:modified>
</cp:coreProperties>
</file>