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57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400"/>
    <a:srgbClr val="990000"/>
    <a:srgbClr val="660033"/>
    <a:srgbClr val="993300"/>
    <a:srgbClr val="FF0066"/>
    <a:srgbClr val="CC3300"/>
    <a:srgbClr val="006600"/>
    <a:srgbClr val="CC6600"/>
    <a:srgbClr val="423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4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9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6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2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2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6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4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5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F62AD-9E1D-4805-8697-A07127FDB6DC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5169-8190-40DC-BAA6-E23D866A5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0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02624" cy="333980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ГБПОУ КК «КТЭК» , Дуброва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И.Г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., преподаватель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rgbClr val="423400"/>
                </a:solidFill>
              </a:rPr>
              <a:t>современные</a:t>
            </a:r>
            <a:r>
              <a:rPr lang="ru-RU" dirty="0">
                <a:solidFill>
                  <a:srgbClr val="423400"/>
                </a:solidFill>
              </a:rPr>
              <a:t/>
            </a:r>
            <a:br>
              <a:rPr lang="ru-RU" dirty="0">
                <a:solidFill>
                  <a:srgbClr val="423400"/>
                </a:solidFill>
              </a:rPr>
            </a:br>
            <a:r>
              <a:rPr lang="ru-RU" dirty="0">
                <a:solidFill>
                  <a:srgbClr val="423400"/>
                </a:solidFill>
              </a:rPr>
              <a:t>педагогические</a:t>
            </a:r>
            <a:br>
              <a:rPr lang="ru-RU" dirty="0">
                <a:solidFill>
                  <a:srgbClr val="423400"/>
                </a:solidFill>
              </a:rPr>
            </a:br>
            <a:r>
              <a:rPr lang="ru-RU" dirty="0" smtClean="0">
                <a:solidFill>
                  <a:srgbClr val="423400"/>
                </a:solidFill>
              </a:rPr>
              <a:t>технологии</a:t>
            </a:r>
            <a:r>
              <a:rPr lang="en-US" dirty="0" smtClean="0">
                <a:solidFill>
                  <a:srgbClr val="423400"/>
                </a:solidFill>
              </a:rPr>
              <a:t/>
            </a:r>
            <a:br>
              <a:rPr lang="en-US" dirty="0" smtClean="0">
                <a:solidFill>
                  <a:srgbClr val="423400"/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http://900igr.net/datai/pedagogika/Formy-vospitatelnoj-raboty/0007-005-Informativna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26" y="3356992"/>
            <a:ext cx="27430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 flipH="1">
            <a:off x="683568" y="1196752"/>
            <a:ext cx="1728192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83568" y="1196752"/>
            <a:ext cx="72008" cy="46805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5576" y="5877272"/>
            <a:ext cx="21602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76256" y="1196752"/>
            <a:ext cx="144016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316416" y="1196752"/>
            <a:ext cx="72008" cy="47525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49" name="Прямая соединительная линия 2048"/>
          <p:cNvCxnSpPr/>
          <p:nvPr/>
        </p:nvCxnSpPr>
        <p:spPr>
          <a:xfrm flipH="1">
            <a:off x="6156176" y="5949280"/>
            <a:ext cx="22322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                          Проблемы и трудности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Противоречия между нормативными документами и новыми технологиями</a:t>
            </a:r>
          </a:p>
          <a:p>
            <a:r>
              <a:rPr lang="ru-RU" dirty="0" smtClean="0"/>
              <a:t>Необходимо время и специальная подготовка преподавателя</a:t>
            </a:r>
          </a:p>
          <a:p>
            <a:r>
              <a:rPr lang="ru-RU" dirty="0" smtClean="0"/>
              <a:t>Психологическая неготовность</a:t>
            </a:r>
          </a:p>
          <a:p>
            <a:r>
              <a:rPr lang="ru-RU" dirty="0" smtClean="0"/>
              <a:t>Технологическая неготовность</a:t>
            </a:r>
          </a:p>
          <a:p>
            <a:r>
              <a:rPr lang="ru-RU" dirty="0" smtClean="0"/>
              <a:t>Снижение мотивации обучения, непрагматического интереса к знаниям</a:t>
            </a:r>
          </a:p>
          <a:p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4" name="Picture 6" descr="http://www.vsehpozdravil.ru/res/images/postcards/8464.detai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233545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8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/>
              <a:t> </a:t>
            </a:r>
            <a:r>
              <a:rPr lang="ru-RU" sz="2800" dirty="0" smtClean="0"/>
              <a:t>                                  </a:t>
            </a:r>
            <a:r>
              <a:rPr lang="ru-RU" sz="2800" dirty="0" smtClean="0">
                <a:solidFill>
                  <a:srgbClr val="993300"/>
                </a:solidFill>
              </a:rPr>
              <a:t>Понятие </a:t>
            </a:r>
            <a:br>
              <a:rPr lang="ru-RU" sz="2800" dirty="0" smtClean="0">
                <a:solidFill>
                  <a:srgbClr val="993300"/>
                </a:solidFill>
              </a:rPr>
            </a:br>
            <a:r>
              <a:rPr lang="ru-RU" sz="2800" dirty="0" smtClean="0">
                <a:solidFill>
                  <a:srgbClr val="993300"/>
                </a:solidFill>
              </a:rPr>
              <a:t>                                   «педагогическая технология»</a:t>
            </a:r>
            <a:endParaRPr lang="ru-RU" sz="2800" dirty="0">
              <a:solidFill>
                <a:srgbClr val="99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144"/>
            <a:ext cx="8229600" cy="4176464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800" dirty="0"/>
              <a:t>Технология – это </a:t>
            </a:r>
            <a:r>
              <a:rPr lang="ru-RU" sz="3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совокупность приемов</a:t>
            </a:r>
            <a:r>
              <a:rPr lang="ru-RU" sz="3800" dirty="0"/>
              <a:t>, применяемых в каком-либо деле, мастерстве, искусстве (толковый словарь</a:t>
            </a:r>
            <a:r>
              <a:rPr lang="ru-RU" sz="3800" dirty="0" smtClean="0"/>
              <a:t>)</a:t>
            </a:r>
          </a:p>
          <a:p>
            <a:pPr algn="just"/>
            <a:endParaRPr lang="ru-RU" sz="3800" dirty="0" smtClean="0"/>
          </a:p>
          <a:p>
            <a:pPr algn="just"/>
            <a:r>
              <a:rPr lang="ru-RU" sz="3800" dirty="0" smtClean="0"/>
              <a:t>это </a:t>
            </a:r>
            <a:r>
              <a:rPr lang="ru-RU" sz="3800" dirty="0"/>
              <a:t>такое </a:t>
            </a:r>
            <a:r>
              <a:rPr lang="ru-RU" sz="3800" b="1" dirty="0"/>
              <a:t>построение деятельности </a:t>
            </a:r>
            <a:r>
              <a:rPr lang="ru-RU" sz="3800" dirty="0"/>
              <a:t>педагога, в которой все входящие в него действия представлены в определенной </a:t>
            </a:r>
            <a:r>
              <a:rPr lang="ru-RU" sz="3800" b="1" dirty="0"/>
              <a:t>последовательности и целостности</a:t>
            </a:r>
            <a:r>
              <a:rPr lang="ru-RU" sz="3800" dirty="0"/>
              <a:t>, а выполнение предполагает достижение необходимого </a:t>
            </a:r>
            <a:r>
              <a:rPr lang="ru-RU" sz="3800" b="1" dirty="0"/>
              <a:t>результата</a:t>
            </a:r>
            <a:r>
              <a:rPr lang="ru-RU" sz="3800" dirty="0"/>
              <a:t> и имеет прогнозируемый </a:t>
            </a:r>
            <a:r>
              <a:rPr lang="ru-RU" sz="3800" dirty="0" smtClean="0"/>
              <a:t>характер.</a:t>
            </a:r>
          </a:p>
          <a:p>
            <a:pPr algn="just"/>
            <a:endParaRPr lang="ru-RU" sz="3800" dirty="0"/>
          </a:p>
          <a:p>
            <a:pPr algn="just"/>
            <a:r>
              <a:rPr lang="ru-RU" sz="3800" b="1" dirty="0" smtClean="0"/>
              <a:t>системный </a:t>
            </a:r>
            <a:r>
              <a:rPr lang="ru-RU" sz="3800" b="1" dirty="0"/>
              <a:t>метод </a:t>
            </a:r>
            <a:r>
              <a:rPr lang="ru-RU" sz="3800" dirty="0"/>
              <a:t>создания, применения и определения всего процесса преподавания и усвоения знаний с учетом технических и человеческих ресурсов и их взаимодействия, </a:t>
            </a:r>
            <a:r>
              <a:rPr lang="ru-RU" sz="3800" b="1" dirty="0"/>
              <a:t>ставящий своей задачей оптимизацию </a:t>
            </a:r>
            <a:r>
              <a:rPr lang="ru-RU" sz="3800" dirty="0"/>
              <a:t>форм </a:t>
            </a:r>
            <a:r>
              <a:rPr lang="ru-RU" sz="3800" dirty="0" smtClean="0"/>
              <a:t>образования. </a:t>
            </a:r>
          </a:p>
          <a:p>
            <a:endParaRPr lang="ru-RU" sz="3800" dirty="0"/>
          </a:p>
        </p:txBody>
      </p:sp>
      <p:pic>
        <p:nvPicPr>
          <p:cNvPr id="4" name="Picture 18" descr="http://www.yext-static.com/cms/94548056-f956-4b95-ad57-d9012380bb1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296144" cy="161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структурные составляющие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педтехнологии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b="1" dirty="0" smtClean="0"/>
              <a:t>цели </a:t>
            </a:r>
            <a:r>
              <a:rPr lang="ru-RU" b="1" dirty="0"/>
              <a:t>обучения;</a:t>
            </a:r>
          </a:p>
          <a:p>
            <a:r>
              <a:rPr lang="ru-RU" b="1" dirty="0"/>
              <a:t>  содержание обучения;</a:t>
            </a:r>
          </a:p>
          <a:p>
            <a:r>
              <a:rPr lang="ru-RU" b="1" dirty="0"/>
              <a:t>  средства педагогического </a:t>
            </a:r>
            <a:r>
              <a:rPr lang="ru-RU" b="1" dirty="0" smtClean="0"/>
              <a:t>     </a:t>
            </a:r>
          </a:p>
          <a:p>
            <a:pPr marL="0" indent="0">
              <a:buNone/>
            </a:pPr>
            <a:r>
              <a:rPr lang="ru-RU" b="1" dirty="0" smtClean="0"/>
              <a:t>     взаимодействия</a:t>
            </a:r>
            <a:r>
              <a:rPr lang="ru-RU" b="1" dirty="0"/>
              <a:t>;</a:t>
            </a:r>
          </a:p>
          <a:p>
            <a:r>
              <a:rPr lang="ru-RU" b="1" dirty="0"/>
              <a:t>  организация учебного процесса;</a:t>
            </a:r>
          </a:p>
          <a:p>
            <a:r>
              <a:rPr lang="ru-RU" b="1" dirty="0"/>
              <a:t> </a:t>
            </a:r>
            <a:r>
              <a:rPr lang="ru-RU" b="1" dirty="0" smtClean="0"/>
              <a:t> ученик</a:t>
            </a:r>
            <a:r>
              <a:rPr lang="ru-RU" b="1" dirty="0"/>
              <a:t>, учитель;</a:t>
            </a:r>
          </a:p>
          <a:p>
            <a:r>
              <a:rPr lang="ru-RU" b="1" dirty="0"/>
              <a:t>  </a:t>
            </a:r>
            <a:r>
              <a:rPr lang="ru-RU" b="1" u="sng" dirty="0">
                <a:solidFill>
                  <a:schemeClr val="tx2">
                    <a:lumMod val="50000"/>
                  </a:schemeClr>
                </a:solidFill>
              </a:rPr>
              <a:t>результат деятельности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pic>
        <p:nvPicPr>
          <p:cNvPr id="4" name="Picture 2" descr="http://wiki.iteach.ru/images/4/48/%D0%9F%D1%80%D0%B5%D0%BF%D0%BE%D0%B4%D0%B0%D0%B2%D0%B0%D1%82%D0%B5%D0%BB%D0%B8_%D0%97%D0%A0%D0%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2039392"/>
            <a:ext cx="233248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недостатки традиционной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992888" cy="50691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Преподаватель </a:t>
            </a:r>
            <a:r>
              <a:rPr lang="ru-RU" b="1" dirty="0"/>
              <a:t>основное внимание в своей работе отводит трансляции готового учебного </a:t>
            </a:r>
            <a:r>
              <a:rPr lang="ru-RU" b="1" dirty="0" smtClean="0"/>
              <a:t>содержания.</a:t>
            </a:r>
            <a:endParaRPr lang="ru-RU" b="1" dirty="0"/>
          </a:p>
          <a:p>
            <a:r>
              <a:rPr lang="ru-RU" b="1" dirty="0" smtClean="0"/>
              <a:t>Информация определяется  </a:t>
            </a:r>
            <a:r>
              <a:rPr lang="ru-RU" b="1" dirty="0"/>
              <a:t>рамками </a:t>
            </a:r>
            <a:r>
              <a:rPr lang="ru-RU" b="1" dirty="0" smtClean="0"/>
              <a:t>программы.</a:t>
            </a:r>
          </a:p>
          <a:p>
            <a:r>
              <a:rPr lang="ru-RU" b="1" dirty="0" smtClean="0"/>
              <a:t>Низкий уровень  </a:t>
            </a:r>
            <a:r>
              <a:rPr lang="ru-RU" b="1" dirty="0"/>
              <a:t>общения </a:t>
            </a:r>
            <a:r>
              <a:rPr lang="ru-RU" b="1" dirty="0" smtClean="0"/>
              <a:t>учащихся </a:t>
            </a:r>
          </a:p>
          <a:p>
            <a:pPr marL="0" indent="0">
              <a:buNone/>
            </a:pPr>
            <a:r>
              <a:rPr lang="ru-RU" b="1" dirty="0" smtClean="0"/>
              <a:t>     друг </a:t>
            </a:r>
            <a:r>
              <a:rPr lang="ru-RU" b="1" dirty="0"/>
              <a:t>с другом</a:t>
            </a:r>
            <a:r>
              <a:rPr lang="ru-RU" b="1" dirty="0" smtClean="0"/>
              <a:t>. Слабая обратная связь.</a:t>
            </a:r>
          </a:p>
          <a:p>
            <a:r>
              <a:rPr lang="ru-RU" b="1" dirty="0" smtClean="0"/>
              <a:t>Слабая речевая деятельность.</a:t>
            </a:r>
            <a:endParaRPr lang="ru-RU" b="1" dirty="0"/>
          </a:p>
          <a:p>
            <a:r>
              <a:rPr lang="ru-RU" b="1" dirty="0"/>
              <a:t>Отсутствие </a:t>
            </a:r>
            <a:r>
              <a:rPr lang="ru-RU" b="1" dirty="0" smtClean="0"/>
              <a:t>самостоятельности.</a:t>
            </a:r>
            <a:endParaRPr lang="ru-RU" b="1" dirty="0"/>
          </a:p>
          <a:p>
            <a:r>
              <a:rPr lang="ru-RU" b="1" dirty="0" smtClean="0"/>
              <a:t>Технология задает «пассивность»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обучающегося.</a:t>
            </a:r>
          </a:p>
          <a:p>
            <a:r>
              <a:rPr lang="ru-RU" b="1" dirty="0" smtClean="0"/>
              <a:t>Отсутствие </a:t>
            </a:r>
            <a:r>
              <a:rPr lang="ru-RU" b="1" dirty="0"/>
              <a:t>индивидуального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обучения</a:t>
            </a:r>
            <a:r>
              <a:rPr lang="ru-RU" b="1" dirty="0"/>
              <a:t>.</a:t>
            </a:r>
          </a:p>
          <a:p>
            <a:r>
              <a:rPr lang="ru-RU" b="1" dirty="0"/>
              <a:t> </a:t>
            </a:r>
            <a:r>
              <a:rPr lang="ru-RU" b="1" dirty="0" smtClean="0"/>
              <a:t>Оценивается </a:t>
            </a:r>
            <a:r>
              <a:rPr lang="ru-RU" b="1" dirty="0"/>
              <a:t>степень </a:t>
            </a:r>
            <a:r>
              <a:rPr lang="ru-RU" b="1" dirty="0" smtClean="0"/>
              <a:t>усердия,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стимулируется </a:t>
            </a:r>
            <a:r>
              <a:rPr lang="ru-RU" b="1" dirty="0"/>
              <a:t>послушание и </a:t>
            </a:r>
            <a:r>
              <a:rPr lang="ru-RU" b="1" dirty="0" smtClean="0"/>
              <a:t>исполнительность</a:t>
            </a:r>
            <a:endParaRPr lang="ru-RU" b="1" dirty="0"/>
          </a:p>
        </p:txBody>
      </p:sp>
      <p:pic>
        <p:nvPicPr>
          <p:cNvPr id="4" name="Picture 10" descr="http://www.assignmentexpert.com/blog/wp-content/uploads/2013/02/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266164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4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     Цели и задачи</a:t>
            </a:r>
            <a:br>
              <a:rPr lang="ru-RU" sz="3600" dirty="0" smtClean="0">
                <a:solidFill>
                  <a:srgbClr val="006600"/>
                </a:solidFill>
              </a:rPr>
            </a:br>
            <a:r>
              <a:rPr lang="ru-RU" sz="3600" dirty="0" smtClean="0">
                <a:solidFill>
                  <a:srgbClr val="006600"/>
                </a:solidFill>
              </a:rPr>
              <a:t>     современного образования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Главное стратегическое направление </a:t>
            </a:r>
            <a:r>
              <a:rPr lang="ru-RU" dirty="0" smtClean="0"/>
              <a:t>развития </a:t>
            </a:r>
            <a:r>
              <a:rPr lang="ru-RU" dirty="0"/>
              <a:t>системы </a:t>
            </a:r>
            <a:r>
              <a:rPr lang="ru-RU" dirty="0" smtClean="0"/>
              <a:t>образования </a:t>
            </a:r>
            <a:r>
              <a:rPr lang="ru-RU" dirty="0"/>
              <a:t>в разных странах мира лежит на пути решения проблемы </a:t>
            </a:r>
            <a:r>
              <a:rPr lang="ru-RU" b="1" dirty="0">
                <a:solidFill>
                  <a:srgbClr val="006600"/>
                </a:solidFill>
              </a:rPr>
              <a:t>личностно-ориентированного образования</a:t>
            </a:r>
            <a:r>
              <a:rPr lang="ru-RU" dirty="0"/>
              <a:t> – такого образования, в котором личность ученика, студента была бы в центре внимания педагога, </a:t>
            </a:r>
            <a:r>
              <a:rPr lang="ru-RU" dirty="0" smtClean="0"/>
              <a:t> </a:t>
            </a:r>
            <a:r>
              <a:rPr lang="ru-RU" dirty="0"/>
              <a:t>в котором деятельность учения, познавательная деятельность, а не преподавание, была бы ведущей в тандеме учитель – </a:t>
            </a:r>
            <a:r>
              <a:rPr lang="ru-RU" dirty="0" smtClean="0"/>
              <a:t>ученик.</a:t>
            </a:r>
            <a:endParaRPr lang="ru-RU" dirty="0"/>
          </a:p>
        </p:txBody>
      </p:sp>
      <p:pic>
        <p:nvPicPr>
          <p:cNvPr id="5122" name="Picture 2" descr="http://school3.ivedu.ru/data/prof/Profsoyu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27214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Основные современные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педагогические технологии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romanUcPeriod"/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romanU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ТЕХНОЛОГИИ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ЛИЧНОСТНО –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ОРИЕНТИРОВАННОГО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ОБУЧЕНИЯ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457200" algn="just">
              <a:buNone/>
            </a:pPr>
            <a:r>
              <a:rPr lang="ru-RU" sz="2000" i="1" dirty="0">
                <a:solidFill>
                  <a:srgbClr val="FF0066"/>
                </a:solidFill>
              </a:rPr>
              <a:t>В центре внимания педагога - уникальная целостная </a:t>
            </a:r>
            <a:r>
              <a:rPr lang="ru-RU" sz="2000" i="1" dirty="0" smtClean="0">
                <a:solidFill>
                  <a:srgbClr val="FF0066"/>
                </a:solidFill>
              </a:rPr>
              <a:t>личность. </a:t>
            </a:r>
            <a:r>
              <a:rPr lang="ru-RU" sz="2000" i="1" dirty="0">
                <a:solidFill>
                  <a:srgbClr val="FF0066"/>
                </a:solidFill>
              </a:rPr>
              <a:t>Фундаментальная идея состоит в переходе от объяснения к пониманию, от монолога к диалогу, от социального контроля к развитию, от управления к </a:t>
            </a:r>
            <a:r>
              <a:rPr lang="ru-RU" sz="2000" i="1" dirty="0" smtClean="0">
                <a:solidFill>
                  <a:srgbClr val="FF0066"/>
                </a:solidFill>
              </a:rPr>
              <a:t>самоуправлению</a:t>
            </a:r>
            <a:r>
              <a:rPr lang="ru-RU" sz="1900" i="1" dirty="0" smtClean="0">
                <a:solidFill>
                  <a:srgbClr val="FF0066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разноуровнего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обучения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Технология коллективного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взаимообучения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сотрудничества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Технология модульного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обучения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перспективно - опережающего 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обучения Н.С.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Лысенковой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8" name="Picture 4" descr="http://900igr.net/datas/pedagogika/Lichnostno-orientirovannoe-obuchenie/0015-015-Orientatsija-obeikh-storon-na-vzaimodejstvie-sotrudnichestv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" t="20633" r="48498" b="12792"/>
          <a:stretch/>
        </p:blipFill>
        <p:spPr bwMode="auto">
          <a:xfrm>
            <a:off x="6228184" y="3573016"/>
            <a:ext cx="2303738" cy="234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2700" dirty="0" smtClean="0">
                <a:solidFill>
                  <a:srgbClr val="C00000"/>
                </a:solidFill>
              </a:rPr>
              <a:t>II. </a:t>
            </a:r>
            <a:r>
              <a:rPr lang="ru-RU" sz="2700" dirty="0" smtClean="0">
                <a:solidFill>
                  <a:srgbClr val="C00000"/>
                </a:solidFill>
              </a:rPr>
              <a:t>Технологии развивающего обучения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84976" cy="47811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Под </a:t>
            </a:r>
            <a:r>
              <a:rPr lang="ru-RU" sz="1800" b="1" i="1" dirty="0">
                <a:solidFill>
                  <a:srgbClr val="990000"/>
                </a:solidFill>
              </a:rPr>
              <a:t>развивающим обучением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понимается новый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b="1" i="1" dirty="0" smtClean="0">
                <a:solidFill>
                  <a:srgbClr val="990000"/>
                </a:solidFill>
              </a:rPr>
              <a:t>активно-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rgbClr val="990000"/>
                </a:solidFill>
              </a:rPr>
              <a:t>      </a:t>
            </a:r>
            <a:r>
              <a:rPr lang="ru-RU" sz="1800" b="1" i="1" dirty="0" err="1" smtClean="0">
                <a:solidFill>
                  <a:srgbClr val="990000"/>
                </a:solidFill>
              </a:rPr>
              <a:t>деятельностный</a:t>
            </a:r>
            <a:r>
              <a:rPr lang="ru-RU" sz="1800" b="1" i="1" dirty="0" smtClean="0">
                <a:solidFill>
                  <a:srgbClr val="990000"/>
                </a:solidFill>
              </a:rPr>
              <a:t> </a:t>
            </a:r>
            <a:r>
              <a:rPr lang="ru-RU" sz="1800" b="1" i="1" dirty="0">
                <a:solidFill>
                  <a:srgbClr val="990000"/>
                </a:solidFill>
              </a:rPr>
              <a:t>способ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(тип) </a:t>
            </a:r>
            <a:r>
              <a:rPr lang="ru-RU" sz="1800" b="1" i="1" dirty="0" smtClean="0">
                <a:solidFill>
                  <a:srgbClr val="990000"/>
                </a:solidFill>
              </a:rPr>
              <a:t>обучения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, идущий на смену </a:t>
            </a:r>
            <a:endParaRPr lang="ru-RU" sz="1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     объяснительно-иллюстративному способу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(типу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Развивающее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обучение учитывает и использует закономерности развития, приспосабливается к уровню и особенностям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обучающихся.</a:t>
            </a:r>
          </a:p>
          <a:p>
            <a:pPr>
              <a:buFontTx/>
              <a:buChar char="-"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целью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развивающего обучения является формирование субъекта учения - </a:t>
            </a:r>
            <a:r>
              <a:rPr lang="ru-RU" sz="1800" b="1" i="1" dirty="0">
                <a:solidFill>
                  <a:srgbClr val="990000"/>
                </a:solidFill>
              </a:rPr>
              <a:t>учащего себя </a:t>
            </a:r>
            <a:r>
              <a:rPr lang="ru-RU" sz="1800" b="1" i="1" dirty="0" smtClean="0">
                <a:solidFill>
                  <a:srgbClr val="990000"/>
                </a:solidFill>
              </a:rPr>
              <a:t>индивида</a:t>
            </a:r>
          </a:p>
          <a:p>
            <a:pPr>
              <a:buFontTx/>
              <a:buChar char="-"/>
            </a:pPr>
            <a:endParaRPr lang="ru-RU" sz="1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Технология  Л.В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Занкова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Технология Д.Б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Эльконина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- В.В.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Давыдова.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Технология проблемного обучения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obzor.lt/images/news/11/2012_09_06/pic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5"/>
          <a:stretch/>
        </p:blipFill>
        <p:spPr bwMode="auto">
          <a:xfrm>
            <a:off x="7020272" y="260648"/>
            <a:ext cx="1777380" cy="21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         </a:t>
            </a:r>
            <a:r>
              <a:rPr lang="ru-RU" sz="3200" b="1" dirty="0" smtClean="0">
                <a:solidFill>
                  <a:srgbClr val="660033"/>
                </a:solidFill>
                <a:latin typeface="+mn-lt"/>
              </a:rPr>
              <a:t>Активные методы обучения</a:t>
            </a:r>
            <a:br>
              <a:rPr lang="ru-RU" sz="3200" b="1" dirty="0" smtClean="0">
                <a:solidFill>
                  <a:srgbClr val="660033"/>
                </a:solidFill>
                <a:latin typeface="+mn-lt"/>
              </a:rPr>
            </a:br>
            <a:r>
              <a:rPr lang="ru-RU" sz="3200" b="1" dirty="0" smtClean="0">
                <a:solidFill>
                  <a:srgbClr val="660033"/>
                </a:solidFill>
                <a:latin typeface="+mn-lt"/>
              </a:rPr>
              <a:t>          (методы активного обучения)</a:t>
            </a:r>
            <a:endParaRPr lang="ru-RU" sz="3200" b="1" dirty="0">
              <a:solidFill>
                <a:srgbClr val="660033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                                  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 методы,  позволяющие 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активизировать учебный процесс, побудить обучаемого к творческому участию в нем. 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Особое 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место занимает развитие теоретического 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мышления.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660033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 Игровые методы</a:t>
            </a:r>
            <a:r>
              <a:rPr lang="ru-RU" sz="2400" b="1" dirty="0">
                <a:solidFill>
                  <a:srgbClr val="660033"/>
                </a:solidFill>
              </a:rPr>
              <a:t> </a:t>
            </a:r>
            <a:endParaRPr lang="ru-RU" sz="2400" b="1" dirty="0" smtClean="0">
              <a:solidFill>
                <a:srgbClr val="660033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 </a:t>
            </a:r>
            <a:r>
              <a:rPr lang="ru-RU" sz="2400" b="1" dirty="0" err="1" smtClean="0">
                <a:solidFill>
                  <a:srgbClr val="660033"/>
                </a:solidFill>
              </a:rPr>
              <a:t>Бе́нчмаркинг</a:t>
            </a:r>
            <a:r>
              <a:rPr lang="ru-RU" sz="2400" b="1" dirty="0">
                <a:solidFill>
                  <a:srgbClr val="660033"/>
                </a:solidFill>
              </a:rPr>
              <a:t> </a:t>
            </a:r>
            <a:endParaRPr lang="ru-RU" sz="2400" b="1" dirty="0" smtClean="0">
              <a:solidFill>
                <a:srgbClr val="660033"/>
              </a:solidFill>
            </a:endParaRPr>
          </a:p>
          <a:p>
            <a:pPr marL="0" indent="0" algn="ctr">
              <a:buNone/>
            </a:pPr>
            <a:r>
              <a:rPr lang="ru-RU" sz="2400" b="1" smtClean="0">
                <a:solidFill>
                  <a:srgbClr val="660033"/>
                </a:solidFill>
              </a:rPr>
              <a:t> Метод </a:t>
            </a:r>
            <a:r>
              <a:rPr lang="ru-RU" sz="2400" b="1" dirty="0">
                <a:solidFill>
                  <a:srgbClr val="660033"/>
                </a:solidFill>
              </a:rPr>
              <a:t>проектов </a:t>
            </a:r>
            <a:endParaRPr lang="ru-RU" sz="2400" b="1" dirty="0" smtClean="0">
              <a:solidFill>
                <a:srgbClr val="660033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Мастер-класс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Метод дебатов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Кейс-метод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60033"/>
                </a:solidFill>
              </a:rPr>
              <a:t>…</a:t>
            </a:r>
            <a:endParaRPr lang="ru-RU" sz="2400" b="1" dirty="0">
              <a:solidFill>
                <a:srgbClr val="660033"/>
              </a:solidFill>
            </a:endParaRPr>
          </a:p>
        </p:txBody>
      </p:sp>
      <p:pic>
        <p:nvPicPr>
          <p:cNvPr id="1026" name="Picture 2" descr="http://www.blcspeech.com.au/__data/page/269/cognitive_ski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61321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III. </a:t>
            </a:r>
            <a:r>
              <a:rPr lang="ru-RU" sz="3600" dirty="0" smtClean="0"/>
              <a:t>Инновационные 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400" b="1" i="1" dirty="0">
                <a:solidFill>
                  <a:srgbClr val="2A5400"/>
                </a:solidFill>
              </a:rPr>
              <a:t>главную идею и основу эффективности </a:t>
            </a:r>
            <a:r>
              <a:rPr lang="ru-RU" sz="3400" b="1" i="1" dirty="0" smtClean="0">
                <a:solidFill>
                  <a:srgbClr val="2A5400"/>
                </a:solidFill>
              </a:rPr>
              <a:t>результатов этих технологий составляют </a:t>
            </a:r>
            <a:r>
              <a:rPr lang="ru-RU" sz="3400" b="1" i="1" u="sng" dirty="0" smtClean="0">
                <a:solidFill>
                  <a:srgbClr val="2A5400"/>
                </a:solidFill>
              </a:rPr>
              <a:t>средства</a:t>
            </a:r>
            <a:r>
              <a:rPr lang="ru-RU" sz="3400" b="1" i="1" dirty="0" smtClean="0">
                <a:solidFill>
                  <a:srgbClr val="2A5400"/>
                </a:solidFill>
              </a:rPr>
              <a:t>, активизирующие </a:t>
            </a:r>
            <a:r>
              <a:rPr lang="ru-RU" sz="3400" b="1" i="1" dirty="0">
                <a:solidFill>
                  <a:srgbClr val="2A5400"/>
                </a:solidFill>
              </a:rPr>
              <a:t>и </a:t>
            </a:r>
            <a:r>
              <a:rPr lang="ru-RU" sz="3400" b="1" i="1" dirty="0" smtClean="0">
                <a:solidFill>
                  <a:srgbClr val="2A5400"/>
                </a:solidFill>
              </a:rPr>
              <a:t>интенсифицирующими деятельность учащихся</a:t>
            </a:r>
          </a:p>
          <a:p>
            <a:pPr marL="0" indent="0" algn="just">
              <a:buNone/>
            </a:pPr>
            <a:endParaRPr lang="ru-RU" sz="2900" b="1" i="1" dirty="0" smtClean="0">
              <a:solidFill>
                <a:srgbClr val="2A5400"/>
              </a:solidFill>
            </a:endParaRPr>
          </a:p>
          <a:p>
            <a:pPr algn="just">
              <a:buFontTx/>
              <a:buChar char="-"/>
            </a:pPr>
            <a:r>
              <a:rPr lang="ru-RU" sz="3100" b="1" dirty="0" smtClean="0"/>
              <a:t>информационно-коммуникационные технологии </a:t>
            </a:r>
          </a:p>
          <a:p>
            <a:pPr algn="just">
              <a:buFontTx/>
              <a:buChar char="-"/>
            </a:pPr>
            <a:r>
              <a:rPr lang="ru-RU" sz="3100" b="1" dirty="0" smtClean="0"/>
              <a:t>мультимедийные </a:t>
            </a:r>
            <a:r>
              <a:rPr lang="ru-RU" sz="3100" b="1" dirty="0"/>
              <a:t>технологии</a:t>
            </a:r>
            <a:endParaRPr lang="ru-RU" sz="3100" b="1" dirty="0" smtClean="0"/>
          </a:p>
          <a:p>
            <a:pPr algn="just">
              <a:buFontTx/>
              <a:buChar char="-"/>
            </a:pPr>
            <a:r>
              <a:rPr lang="ru-RU" sz="3100" b="1" dirty="0" smtClean="0"/>
              <a:t>дистанционные </a:t>
            </a:r>
            <a:r>
              <a:rPr lang="ru-RU" sz="3100" b="1" dirty="0"/>
              <a:t>технологии </a:t>
            </a:r>
            <a:endParaRPr lang="ru-RU" sz="3100" b="1" dirty="0" smtClean="0"/>
          </a:p>
          <a:p>
            <a:pPr algn="just">
              <a:buFontTx/>
              <a:buChar char="-"/>
            </a:pPr>
            <a:r>
              <a:rPr lang="ru-RU" sz="3100" b="1" dirty="0"/>
              <a:t>игровые технологии</a:t>
            </a:r>
          </a:p>
          <a:p>
            <a:pPr marL="0" indent="0" algn="just">
              <a:buNone/>
            </a:pPr>
            <a:r>
              <a:rPr lang="ru-RU" sz="3100" b="1" dirty="0"/>
              <a:t>-</a:t>
            </a:r>
            <a:r>
              <a:rPr lang="ru-RU" sz="3100" dirty="0" smtClean="0"/>
              <a:t>   </a:t>
            </a:r>
            <a:r>
              <a:rPr lang="ru-RU" sz="3100" b="1" dirty="0" smtClean="0"/>
              <a:t>портфолио</a:t>
            </a:r>
          </a:p>
          <a:p>
            <a:pPr algn="just">
              <a:buFontTx/>
              <a:buChar char="-"/>
            </a:pP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endParaRPr lang="ru-RU" sz="3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8" descr="http://ktmsh.proffi95.ru/images/posts/medium/post69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8064" y="4365104"/>
            <a:ext cx="3373502" cy="179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6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374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ГБПОУ КК «КТЭК» , Дуброва И.Г., преподаватель современные педагогические технологии </vt:lpstr>
      <vt:lpstr>                                   Понятие                                     «педагогическая технология»</vt:lpstr>
      <vt:lpstr>структурные составляющие педтехнологии </vt:lpstr>
      <vt:lpstr>недостатки традиционной технологии</vt:lpstr>
      <vt:lpstr>     Цели и задачи      современного образования</vt:lpstr>
      <vt:lpstr>Основные современные  педагогические технологии</vt:lpstr>
      <vt:lpstr>      II. Технологии развивающего обучения </vt:lpstr>
      <vt:lpstr>         Активные методы обучения           (методы активного обучения)</vt:lpstr>
      <vt:lpstr>III. Инновационные технологии</vt:lpstr>
      <vt:lpstr>                           Проблемы и трудности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технологии</dc:title>
  <dc:creator>richik</dc:creator>
  <cp:lastModifiedBy>Stud</cp:lastModifiedBy>
  <cp:revision>51</cp:revision>
  <dcterms:created xsi:type="dcterms:W3CDTF">2013-12-07T12:39:09Z</dcterms:created>
  <dcterms:modified xsi:type="dcterms:W3CDTF">2015-04-23T08:00:15Z</dcterms:modified>
</cp:coreProperties>
</file>