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760" y="-2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8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7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4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4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2B1-92C3-4578-88C6-4FAECC7AFD75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E55A-2E55-4EB8-9780-C748EB691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64" y="2411760"/>
            <a:ext cx="6340050" cy="35649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8329" y="2731879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902030302020204" pitchFamily="66" charset="0"/>
              </a:rPr>
              <a:t>Программа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902030302020204" pitchFamily="66" charset="0"/>
              </a:rPr>
              <a:t>«От рождения до школы»</a:t>
            </a:r>
            <a:endParaRPr lang="ru-RU" sz="2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8427" y="459559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 ред. Н. Е. </a:t>
            </a:r>
            <a:r>
              <a:rPr lang="ru-RU" b="1" dirty="0" err="1" smtClean="0"/>
              <a:t>Вераксы</a:t>
            </a:r>
            <a:r>
              <a:rPr lang="ru-RU" b="1" dirty="0" smtClean="0"/>
              <a:t>, </a:t>
            </a:r>
          </a:p>
          <a:p>
            <a:pPr algn="ctr"/>
            <a:r>
              <a:rPr lang="ru-RU" b="1" dirty="0" smtClean="0"/>
              <a:t>Т. С. Комаровой, </a:t>
            </a:r>
          </a:p>
          <a:p>
            <a:pPr algn="ctr"/>
            <a:r>
              <a:rPr lang="ru-RU" b="1" dirty="0" smtClean="0"/>
              <a:t>М. А. Васильевой.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72816" y="6570963"/>
            <a:ext cx="37326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pPr algn="ctr">
              <a:lnSpc>
                <a:spcPct val="100000"/>
              </a:lnSpc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Каберова Вероника Евгеньевна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80" y="179512"/>
            <a:ext cx="6180878" cy="143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50000"/>
              </a:lnSpc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«Детский сад №38 «Апельсин»</a:t>
            </a:r>
            <a:endParaRPr lang="ru-RU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9583" y="8583442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Тамбов,   2015г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110" y="539552"/>
            <a:ext cx="5904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Примерный перечень развлечений и праздников </a:t>
            </a:r>
          </a:p>
          <a:p>
            <a:r>
              <a:rPr lang="ru-RU" sz="1400" b="1" u="sng" dirty="0" smtClean="0"/>
              <a:t>Праздники</a:t>
            </a:r>
            <a:r>
              <a:rPr lang="ru-RU" sz="1400" dirty="0" smtClean="0"/>
              <a:t>.  «Новый  год»,  «День  защитника Отечества».  «8  Марта»,  «Весна»,  «Лето»; праздники, традиционные для группы и детского сада; дни рождения детей. </a:t>
            </a:r>
          </a:p>
          <a:p>
            <a:r>
              <a:rPr lang="ru-RU" sz="1400" b="1" u="sng" dirty="0" smtClean="0"/>
              <a:t>Тематические  праздники  и  развлечения</a:t>
            </a:r>
            <a:r>
              <a:rPr lang="ru-RU" sz="1400" dirty="0" smtClean="0"/>
              <a:t>.  «Приметы  осени»,  «Русская  сказка», «Зимушка-зима», «Весна пришла», «Город, в котором ты живешь, «Наступило лето». </a:t>
            </a:r>
          </a:p>
          <a:p>
            <a:r>
              <a:rPr lang="ru-RU" sz="1400" b="1" u="sng" dirty="0" smtClean="0"/>
              <a:t>Театрализованные представления</a:t>
            </a:r>
            <a:r>
              <a:rPr lang="ru-RU" sz="1400" dirty="0" smtClean="0"/>
              <a:t>. По сюжетам русских народных сказок «Лисичка со скалочкой», «</a:t>
            </a:r>
            <a:r>
              <a:rPr lang="ru-RU" sz="1400" dirty="0" err="1" smtClean="0"/>
              <a:t>Жихарка</a:t>
            </a:r>
            <a:r>
              <a:rPr lang="ru-RU" sz="1400" dirty="0" smtClean="0"/>
              <a:t>», «Рукавичка», «Бычок - смоляной бочок», «Пых», «Гуси-лебеди» и т.д. </a:t>
            </a:r>
          </a:p>
          <a:p>
            <a:r>
              <a:rPr lang="ru-RU" sz="1400" b="1" u="sng" dirty="0" smtClean="0"/>
              <a:t>Русское  народное  творчество.  </a:t>
            </a:r>
            <a:r>
              <a:rPr lang="ru-RU" sz="1400" dirty="0" smtClean="0"/>
              <a:t>«Загадки»,  «Любимые  народные  игры»,  «Бабушкины сказки», «Пословицы и поговорки», «Любимые сказки», «Русские народные игры», «В гостях у </a:t>
            </a:r>
          </a:p>
          <a:p>
            <a:r>
              <a:rPr lang="ru-RU" sz="1400" dirty="0" smtClean="0"/>
              <a:t>сказки». </a:t>
            </a:r>
          </a:p>
          <a:p>
            <a:r>
              <a:rPr lang="ru-RU" sz="1400" b="1" u="sng" dirty="0" smtClean="0"/>
              <a:t>Концерты.</a:t>
            </a:r>
            <a:r>
              <a:rPr lang="ru-RU" sz="1400" dirty="0" smtClean="0"/>
              <a:t> «Мы слушаем музыку», «Любимые песни», «Веселые ритмы». </a:t>
            </a:r>
          </a:p>
          <a:p>
            <a:r>
              <a:rPr lang="ru-RU" sz="1400" dirty="0" smtClean="0"/>
              <a:t>Спортивные развлечения. «Спорт - это сила и здоровье», «Веселые ритмы». «Здоровье дарит Айболит». </a:t>
            </a:r>
          </a:p>
          <a:p>
            <a:r>
              <a:rPr lang="ru-RU" sz="1400" b="1" u="sng" dirty="0" smtClean="0"/>
              <a:t>Забавы.</a:t>
            </a:r>
            <a:r>
              <a:rPr lang="ru-RU" sz="1400" dirty="0" smtClean="0"/>
              <a:t> «Пальчики шагают», «Дождик», «</a:t>
            </a:r>
            <a:r>
              <a:rPr lang="ru-RU" sz="1400" dirty="0" err="1" smtClean="0"/>
              <a:t>Чок</a:t>
            </a:r>
            <a:r>
              <a:rPr lang="ru-RU" sz="1400" dirty="0" smtClean="0"/>
              <a:t> да </a:t>
            </a:r>
            <a:r>
              <a:rPr lang="ru-RU" sz="1400" dirty="0" err="1" smtClean="0"/>
              <a:t>чок</a:t>
            </a:r>
            <a:r>
              <a:rPr lang="ru-RU" sz="1400" dirty="0" smtClean="0"/>
              <a:t>», муз. Е, </a:t>
            </a:r>
            <a:r>
              <a:rPr lang="ru-RU" sz="1400" dirty="0" err="1" smtClean="0"/>
              <a:t>Макшанцевой</a:t>
            </a:r>
            <a:r>
              <a:rPr lang="ru-RU" sz="1400" dirty="0" smtClean="0"/>
              <a:t>; забавы с красками и карандашами, сюрпризные моменты.  </a:t>
            </a:r>
          </a:p>
          <a:p>
            <a:r>
              <a:rPr lang="ru-RU" sz="1400" b="1" u="sng" dirty="0" smtClean="0"/>
              <a:t>Фокусы.  </a:t>
            </a:r>
            <a:r>
              <a:rPr lang="ru-RU" sz="1400" dirty="0" smtClean="0"/>
              <a:t>«Бесконечная  нитка»,  «Превращение  воды»,  «Неиссякаемая  ширма», «Волшебное превращение».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0688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КУЛЬТУРНО – ДОСУГОВАЯ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x\Desktop\МАЛЫШИ - клипарт\ДЕТИ - автор Ёлочка\69261108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5076056"/>
            <a:ext cx="2448272" cy="36547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88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ИТОГОВЫЕ РЕЗУЛЬТАТЫ ОСВОЕНИЯ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424" y="481641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  семи  годам  при  успешном  освоении  Программы  достигается  следующий  уровень развития интегративных качеств ребенка. 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9416" y="971600"/>
            <a:ext cx="6048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Интегративное качество «Физически развитый, овладевший основными культурно-гигиеническими навыками» </a:t>
            </a:r>
          </a:p>
          <a:p>
            <a:r>
              <a:rPr lang="ru-RU" sz="1400" dirty="0" smtClean="0"/>
              <a:t> Сформированы основные физические качества и потребность в двигательной активности. Самостоятельно  выполняет  доступные  возрасту  гигиенические  процедуры,  соблюдает элементарные правила здорового образа жизни. </a:t>
            </a:r>
          </a:p>
          <a:p>
            <a:pPr algn="ctr"/>
            <a:r>
              <a:rPr lang="ru-RU" sz="1400" b="1" u="sng" dirty="0" smtClean="0"/>
              <a:t>Интегративное качество «Любознательный, активный» </a:t>
            </a:r>
          </a:p>
          <a:p>
            <a:r>
              <a:rPr lang="ru-RU" sz="1400" dirty="0" smtClean="0"/>
              <a:t>Интересуется новым, неизвестным в окружающем мире (мире предметов и вещей, мире отношений и своем внутреннем мире). </a:t>
            </a:r>
          </a:p>
          <a:p>
            <a:r>
              <a:rPr lang="ru-RU" sz="1400" dirty="0" smtClean="0"/>
              <a:t>Задает вопросы взрослому, любит экспериментировать. </a:t>
            </a:r>
          </a:p>
          <a:p>
            <a:r>
              <a:rPr lang="ru-RU" sz="1400" dirty="0" smtClean="0"/>
              <a:t>Принимает живое, заинтересованное участие в образовательном процессе.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8075" y="341987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Интегративное качество «Эмоционально отзывчивый» </a:t>
            </a:r>
          </a:p>
          <a:p>
            <a:r>
              <a:rPr lang="ru-RU" sz="1400" dirty="0" smtClean="0"/>
              <a:t>Откликается на эмоции близких людей и друзей. </a:t>
            </a:r>
          </a:p>
          <a:p>
            <a:r>
              <a:rPr lang="ru-RU" sz="1400" dirty="0" smtClean="0"/>
              <a:t>Сопереживает персонажам сказок, историй, рассказов. Эмоционально  реагирует  на  произведения  изобразительного  искусства,  музыкальные  и художественные произведения, мир природы. </a:t>
            </a: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4181" y="4572000"/>
            <a:ext cx="584318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Интегративное качество «Овладевший средствами общения и </a:t>
            </a:r>
          </a:p>
          <a:p>
            <a:pPr algn="ctr"/>
            <a:r>
              <a:rPr lang="ru-RU" sz="1400" b="1" u="sng" dirty="0" smtClean="0"/>
              <a:t>способами взаимодействия со взрослыми и сверстниками» </a:t>
            </a:r>
          </a:p>
          <a:p>
            <a:r>
              <a:rPr lang="ru-RU" sz="1400" dirty="0" smtClean="0"/>
              <a:t>Адекватно  использует  вербальные  и  невербальные  средства  общения,  владеет диалогической  речью  и  конструктивными  способами  взаимодействия  с  детьми  и  взрослыми (договаривается, обменивается предметами, распределяет действия при сотрудничестве). </a:t>
            </a:r>
          </a:p>
          <a:p>
            <a:pPr algn="ctr"/>
            <a:r>
              <a:rPr lang="ru-RU" sz="1400" b="1" u="sng" dirty="0" smtClean="0"/>
              <a:t>Интегративное качество «Способный управлять своим поведением и </a:t>
            </a:r>
          </a:p>
          <a:p>
            <a:pPr algn="ctr"/>
            <a:r>
              <a:rPr lang="ru-RU" sz="1400" b="1" u="sng" dirty="0" smtClean="0"/>
              <a:t>планировать свои действия на основе первичных ценностных представлений, соблюдающий элементарные общепринятые нормы и правила поведения» </a:t>
            </a:r>
          </a:p>
          <a:p>
            <a:r>
              <a:rPr lang="ru-RU" sz="1400" dirty="0" smtClean="0"/>
              <a:t>Поведение  преимущественно  определяется  не  сиюминутными  желаниями  и потребностями,  а  требованиями  со  стороны  взрослых  и  первичными  ценностными представлениями о том, «что такое хорошо и что такое плохо». </a:t>
            </a:r>
          </a:p>
          <a:p>
            <a:r>
              <a:rPr lang="ru-RU" sz="1400" dirty="0" smtClean="0"/>
              <a:t>Соблюдает  правила  поведения  на  улице  (дорожные  правила),  в  общественных  местах (транспорте, магазине, поликлинике, театре и др.). </a:t>
            </a:r>
          </a:p>
          <a:p>
            <a:pPr algn="ctr"/>
            <a:r>
              <a:rPr lang="ru-RU" sz="1400" b="1" u="sng" dirty="0" smtClean="0"/>
              <a:t>Интегративное качество «Способный решать интеллектуальные и </a:t>
            </a:r>
          </a:p>
          <a:p>
            <a:pPr algn="ctr"/>
            <a:r>
              <a:rPr lang="ru-RU" sz="1400" b="1" u="sng" dirty="0" smtClean="0"/>
              <a:t>личностные задачи (проблемы), адекватные возрасту»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09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560" y="209340"/>
            <a:ext cx="61206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Интегративное качество «имеющий первичные представления о себе, </a:t>
            </a:r>
          </a:p>
          <a:p>
            <a:pPr algn="ctr"/>
            <a:r>
              <a:rPr lang="ru-RU" sz="1400" b="1" u="sng" dirty="0" smtClean="0"/>
              <a:t>семье, обществе, государстве, мире и природе» </a:t>
            </a:r>
          </a:p>
          <a:p>
            <a:r>
              <a:rPr lang="ru-RU" sz="1400" dirty="0" smtClean="0"/>
              <a:t>Имеет  представления  о  себе,  собственной  принадлежности  и  принадлежности  других людей  к  определенному  полу;  о  составе  семьи,  родственных  отношениях  и  взаимосвязях, </a:t>
            </a:r>
          </a:p>
          <a:p>
            <a:r>
              <a:rPr lang="ru-RU" sz="1400" dirty="0" smtClean="0"/>
              <a:t>распределении  семейных  обязанностей,  семейных  традициях;  об  обществе,  его  культурных ценностях; о государстве и принадлежности к нему; о мире. </a:t>
            </a:r>
          </a:p>
          <a:p>
            <a:pPr algn="ctr"/>
            <a:r>
              <a:rPr lang="ru-RU" sz="1400" b="1" u="sng" dirty="0" smtClean="0"/>
              <a:t>Интегративное качество «Овладевший универсальными </a:t>
            </a:r>
          </a:p>
          <a:p>
            <a:pPr algn="ctr"/>
            <a:r>
              <a:rPr lang="ru-RU" sz="1400" b="1" u="sng" dirty="0" smtClean="0"/>
              <a:t>предпосылками учебной деятельности» </a:t>
            </a:r>
          </a:p>
          <a:p>
            <a:r>
              <a:rPr lang="ru-RU" sz="1400" dirty="0" smtClean="0"/>
              <a:t>Умеет работать по правилу и по образцу, слушать взрослого и выполнять его инструкции. </a:t>
            </a:r>
          </a:p>
          <a:p>
            <a:pPr algn="ctr"/>
            <a:r>
              <a:rPr lang="ru-RU" sz="1400" b="1" u="sng" dirty="0" smtClean="0"/>
              <a:t>Интегративное качество «Овладевший необходимыми умениями и </a:t>
            </a:r>
          </a:p>
          <a:p>
            <a:pPr algn="ctr"/>
            <a:r>
              <a:rPr lang="ru-RU" sz="1400" b="1" u="sng" dirty="0" smtClean="0"/>
              <a:t>навыками» </a:t>
            </a:r>
          </a:p>
          <a:p>
            <a:r>
              <a:rPr lang="ru-RU" sz="1400" dirty="0" smtClean="0"/>
              <a:t>У ребенка сформированы умения и навыки, необходимые для осуществления различных видов детской деятельности. 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92696" y="4211960"/>
            <a:ext cx="5760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Мониторинг  детского  развития  проводится  два  раза  в  год  (в  октябре-ноябре  и  марте-апреле). В проведении мониторинга участвуют педагоги, психологи и медицинские работники. </a:t>
            </a:r>
          </a:p>
          <a:p>
            <a:r>
              <a:rPr lang="ru-RU" sz="1400" b="1" u="sng" dirty="0" smtClean="0"/>
              <a:t>Основная задача</a:t>
            </a:r>
            <a:r>
              <a:rPr lang="ru-RU" sz="1400" dirty="0" smtClean="0"/>
              <a:t> мониторинга заключается в том, чтобы определить степень освоения ребенком образовательной  программы  и  влияние  образовательного  процесса,  организуемого  в дошкольном учреждении, на развитие ребенка. При организации мониторинга учитывается положение Л. С. Выготского о ведущей роли обучения  в  детском  развитии,  поэтому  он  включает  в  себя  </a:t>
            </a:r>
            <a:r>
              <a:rPr lang="ru-RU" sz="1400" b="1" u="sng" dirty="0" smtClean="0"/>
              <a:t>два  компонента:  мониторинг образовательного  процесса  и  мониторинг  детского  развития.</a:t>
            </a:r>
            <a:r>
              <a:rPr lang="ru-RU" sz="1400" dirty="0" smtClean="0"/>
              <a:t>  Мониторинг  образовательного процесса  осуществляется  через  отслеживание  результатов  освоения  образовательной программы,  а  мониторинг  детского  развития  проводится  на  основе  оценки  развития интегративных качеств ребенка. </a:t>
            </a:r>
          </a:p>
          <a:p>
            <a:r>
              <a:rPr lang="ru-RU" sz="1400" dirty="0" smtClean="0"/>
              <a:t> Мониторинг проводится педагогами, ведущими занятия с дошкольниками. Форма  проведения  мониторинга преимущественно  представляет  собой  наблюдение  за  активностью  ребенка  в  различные периоды пребывания в дошкольном учреждении, анализ продуктов детской деятельности и специальные педагогические пробы, организуемые педагогом. Данные о результатах мониторинга </a:t>
            </a:r>
          </a:p>
          <a:p>
            <a:r>
              <a:rPr lang="ru-RU" sz="1400" dirty="0" smtClean="0"/>
              <a:t>заносятся в специальную карту развития ребенка в рамках образовательной программы.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80728" y="38426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МОНИТОРИНГ ОБРАЗОВАТЕЛЬНОГО ПРОЦЕССА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88" y="683568"/>
            <a:ext cx="56886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Ведущие цели взаимодействия детского сада с семьей 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создание в детском саду необходимых условий для развития ответственных и взаимозависимых отношений с семьями воспитанников,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обеспечивающих целостное развитие личности дошкольника,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повышение компетентности родителей в области воспитания. </a:t>
            </a:r>
          </a:p>
          <a:p>
            <a:endParaRPr lang="ru-RU" sz="1400" b="1" u="sng" dirty="0" smtClean="0"/>
          </a:p>
          <a:p>
            <a:pPr algn="ctr"/>
            <a:r>
              <a:rPr lang="ru-RU" sz="1400" b="1" u="sng" dirty="0" smtClean="0"/>
              <a:t>Основные формы взаимодействия с семьей: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Знакомство с семьей</a:t>
            </a:r>
            <a:r>
              <a:rPr lang="ru-RU" sz="1400" dirty="0" smtClean="0"/>
              <a:t>: встречи-знакомства, посещение семей, анкетирование семей. </a:t>
            </a:r>
          </a:p>
          <a:p>
            <a:r>
              <a:rPr lang="ru-RU" sz="1400" b="1" dirty="0" smtClean="0"/>
              <a:t>Информирование  родителей  </a:t>
            </a:r>
            <a:r>
              <a:rPr lang="ru-RU" sz="1400" dirty="0" smtClean="0"/>
              <a:t>о  ходе  образовательного  процесса:  дни  открытых дверей,  индивидуальные  и  групповые  консультации,  родительские  собрания,  оформление информационных стендов, организация выставок детского творчества, приглашение родителей </a:t>
            </a:r>
          </a:p>
          <a:p>
            <a:r>
              <a:rPr lang="ru-RU" sz="1400" dirty="0" smtClean="0"/>
              <a:t>на  детские  концерты  и  праздники,  создание  памяток,  интернет-журналов,  переписка  по электронной почте. </a:t>
            </a:r>
          </a:p>
          <a:p>
            <a:r>
              <a:rPr lang="ru-RU" sz="1400" b="1" dirty="0" smtClean="0"/>
              <a:t>Образование  родителей</a:t>
            </a:r>
            <a:r>
              <a:rPr lang="ru-RU" sz="1400" dirty="0" smtClean="0"/>
              <a:t>:  организация  «материнской/отцовской  школы»,  «школы  для родителей» (лекции, семинары, семинары-практикумы), проведение мастер-классов, тренингов, </a:t>
            </a:r>
          </a:p>
          <a:p>
            <a:r>
              <a:rPr lang="ru-RU" sz="1400" dirty="0" smtClean="0"/>
              <a:t>создание библиотеки (</a:t>
            </a:r>
            <a:r>
              <a:rPr lang="ru-RU" sz="1400" dirty="0" err="1" smtClean="0"/>
              <a:t>медиатеки</a:t>
            </a:r>
            <a:r>
              <a:rPr lang="ru-RU" sz="1400" dirty="0" smtClean="0"/>
              <a:t>). </a:t>
            </a:r>
          </a:p>
          <a:p>
            <a:r>
              <a:rPr lang="ru-RU" sz="1400" b="1" u="sng" dirty="0" smtClean="0"/>
              <a:t>Совместная  деятельность</a:t>
            </a:r>
            <a:r>
              <a:rPr lang="ru-RU" sz="1400" dirty="0" smtClean="0"/>
              <a:t>:  привлечение  родителей  к  организации  вечеров  музыки  и поэзии,  гостиных,  конкурсов,  концертов  семейного  воскресного  абонемента,  маршрутов </a:t>
            </a:r>
          </a:p>
          <a:p>
            <a:r>
              <a:rPr lang="ru-RU" sz="1400" dirty="0" smtClean="0"/>
              <a:t>выходного  дня  (в  театр,  музей,  библиотеку  и  пр.),  семейных  объединений  (клуб,  студия, секция),  семейных  праздников,  прогулок,  экскурсий,  семейного  театра,  к  участию  в  детской </a:t>
            </a:r>
          </a:p>
          <a:p>
            <a:r>
              <a:rPr lang="ru-RU" sz="1400" dirty="0" smtClean="0"/>
              <a:t>исследовательской и проектной деятельности.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4704" y="1075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рабочий стол 20,11,12\ДЕТСТВО\child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6" y="7121524"/>
            <a:ext cx="5536952" cy="14109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43" y="982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МЕТОДИЧЕСКОЕ ОБЕСПЕЧЕНИЕ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43" y="611560"/>
            <a:ext cx="5620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Официальные документы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Закон «Об образовании» Российской Федерации.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Конвенция ООН о правах ребенка, 1989.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Всемирная декларация об обеспечении выживания, защиты и развития детей, 1990.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Давыдов  В.  В.,  Петровский  В.  А.  и  др.  Концепция  дошкольного  воспитания  // Дошкольное воспитание. —1989. —№ 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Детский фонд ООН ЮНИСЕФ. Декларация прав ребенка, 1959.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Приказ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России № 655 от 23 ноября 2009 года «Об утверждении и введении в  действие  Федеральных  государственных  требований  к  структуре  основной общеобразовательной программы дошкольного образования».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6712" y="4211960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Методические пособия по всем возрастным группам по всем образовательным областям..</a:t>
            </a:r>
          </a:p>
          <a:p>
            <a:endParaRPr lang="ru-RU" sz="1400" dirty="0" smtClean="0"/>
          </a:p>
          <a:p>
            <a:r>
              <a:rPr lang="ru-RU" sz="1400" dirty="0" smtClean="0"/>
              <a:t>Рабочие тетради.</a:t>
            </a:r>
          </a:p>
          <a:p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Наглядно – дидактические пособия.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54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80" y="683568"/>
            <a:ext cx="604867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 Программе </a:t>
            </a:r>
            <a:r>
              <a:rPr lang="ru-RU" sz="1400" b="1" u="sng" dirty="0" smtClean="0"/>
              <a:t>«От рождения до школы»</a:t>
            </a:r>
            <a:r>
              <a:rPr lang="ru-RU" sz="1400" dirty="0" smtClean="0"/>
              <a:t>  на  первый  план  выдвигается  развивающая  функция  образования, обеспечивающая  становление  личности  ребенка  и  ориентирующая  педагога  на  его индивидуальные  особенности,  что  соответствует  современным  научным  концепциям дошкольного воспитания о признании </a:t>
            </a:r>
            <a:r>
              <a:rPr lang="ru-RU" sz="1400" dirty="0" err="1" smtClean="0"/>
              <a:t>самоценности</a:t>
            </a:r>
            <a:r>
              <a:rPr lang="ru-RU" sz="1400" dirty="0" smtClean="0"/>
              <a:t> дошкольного периода детства. </a:t>
            </a:r>
          </a:p>
          <a:p>
            <a:r>
              <a:rPr lang="ru-RU" sz="1400" dirty="0" smtClean="0"/>
              <a:t>Программа  построена  на  позициях  гуманно-личностного  отношения  к  ребенку  и направлена  на  его  всестороннее  развитие,  формирование  духовных  и  общечеловеческих ценностей,  а  также  способностей  и  компетенций.  В  Программе  отсутствуют  жесткая регламентация знаний детей и предметный центризм в обучении. </a:t>
            </a:r>
          </a:p>
          <a:p>
            <a:r>
              <a:rPr lang="ru-RU" sz="1400" dirty="0" smtClean="0"/>
              <a:t>При  разработке  Программы  авторы  (Н. Е. </a:t>
            </a:r>
            <a:r>
              <a:rPr lang="ru-RU" sz="1400" dirty="0" err="1" smtClean="0"/>
              <a:t>Вераксы</a:t>
            </a:r>
            <a:r>
              <a:rPr lang="ru-RU" sz="1400" dirty="0" smtClean="0"/>
              <a:t>, Т. С. Комарова, М. А. Васильева) опирались  на  лучшие  традиции  отечественного дошкольного  образования,  его  фундаментальность:  комплексное  решение  задач  по  охране жизни  и  укреплению  здоровья  детей,  всестороннее  воспитание, развитие детей  на  основе  организации  разнообразных  видов  детской  творческой  деятельности. </a:t>
            </a:r>
          </a:p>
          <a:p>
            <a:r>
              <a:rPr lang="ru-RU" sz="1400" dirty="0" smtClean="0"/>
              <a:t>Особая  роль  уделяется  игровой  деятельности  как  ведущей  в  дошкольном  детстве  (А.  Н. Леонтьев, А. В. Запорожец, Д. Б. </a:t>
            </a:r>
            <a:r>
              <a:rPr lang="ru-RU" sz="1400" dirty="0" err="1" smtClean="0"/>
              <a:t>Эльконин</a:t>
            </a:r>
            <a:r>
              <a:rPr lang="ru-RU" sz="1400" dirty="0" smtClean="0"/>
              <a:t> и др.). </a:t>
            </a:r>
          </a:p>
          <a:p>
            <a:r>
              <a:rPr lang="ru-RU" sz="1400" dirty="0" smtClean="0"/>
              <a:t>Авторы  Программы  основывались  на  важнейшем  дидактическом  принципе  —развивающем  обучении  и  научном  положении  Л.  С.  Выготского  о  том,  что  правильно организованное  обучение  «ведет»  за  собой  развитие.  </a:t>
            </a:r>
          </a:p>
          <a:p>
            <a:r>
              <a:rPr lang="ru-RU" sz="1400" dirty="0" smtClean="0"/>
              <a:t>Воспитание  и  психическое  развитие  не могут  выступать  как  два  обособленных,  независимых  друг  от  друга  процесса,  но  при  этом «воспитание  служит  необходимой  и  всеобщей  формой  развития  ребенка»  (В.  В.  Давыдов). </a:t>
            </a:r>
          </a:p>
          <a:p>
            <a:r>
              <a:rPr lang="ru-RU" sz="1400" dirty="0" smtClean="0"/>
              <a:t>Таким образом, развитие в рамках Программы выступает как важнейший результат успешности воспитания и образования детей. </a:t>
            </a:r>
          </a:p>
          <a:p>
            <a:endParaRPr lang="ru-RU" sz="1400" dirty="0" smtClean="0"/>
          </a:p>
          <a:p>
            <a:r>
              <a:rPr lang="ru-RU" sz="1400" dirty="0" smtClean="0"/>
              <a:t>В  Программе  комплексно  представлены  все  основные  содержательные  линии воспитания и образования ребенка от рождения до школы.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696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ПОЯСНИТЕЛЬНАЯ ЗАПИСКА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88" y="251520"/>
            <a:ext cx="604867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Ведущие  цели  Программы</a:t>
            </a:r>
            <a:r>
              <a:rPr lang="ru-RU" sz="1400" dirty="0" smtClean="0"/>
              <a:t>  — </a:t>
            </a:r>
          </a:p>
          <a:p>
            <a:r>
              <a:rPr lang="ru-RU" sz="1400" dirty="0" smtClean="0"/>
              <a:t> создание  благоприятных  условий  для  полноценного проживания ребенком дошкольного детства, </a:t>
            </a:r>
          </a:p>
          <a:p>
            <a:r>
              <a:rPr lang="ru-RU" sz="1400" dirty="0"/>
              <a:t>ф</a:t>
            </a:r>
            <a:r>
              <a:rPr lang="ru-RU" sz="1400" dirty="0" smtClean="0"/>
              <a:t>ормирование основ базовой культуры личности, </a:t>
            </a:r>
          </a:p>
          <a:p>
            <a:r>
              <a:rPr lang="ru-RU" sz="1400" dirty="0" smtClean="0"/>
              <a:t>всестороннее  развитие  психических  и  физических  качеств  в  соответствии  с  возрастными  и индивидуальными особенностями, </a:t>
            </a:r>
          </a:p>
          <a:p>
            <a:r>
              <a:rPr lang="ru-RU" sz="1400" dirty="0" smtClean="0"/>
              <a:t>подготовка к жизни в современном обществе, к обучению в </a:t>
            </a:r>
          </a:p>
          <a:p>
            <a:r>
              <a:rPr lang="ru-RU" sz="1400" dirty="0" smtClean="0"/>
              <a:t>школе, </a:t>
            </a:r>
          </a:p>
          <a:p>
            <a:r>
              <a:rPr lang="ru-RU" sz="1400" dirty="0" smtClean="0"/>
              <a:t>обеспечение безопасности жизнедеятельности дошкольника. </a:t>
            </a:r>
          </a:p>
          <a:p>
            <a:endParaRPr lang="ru-RU" sz="1400" dirty="0" smtClean="0"/>
          </a:p>
          <a:p>
            <a:r>
              <a:rPr lang="ru-RU" sz="1400" b="1" u="sng" dirty="0" smtClean="0"/>
              <a:t>Эти цели реализуются в процессе разнообразных видов детской деятельности</a:t>
            </a:r>
            <a:r>
              <a:rPr lang="ru-RU" sz="1400" dirty="0" smtClean="0"/>
              <a:t>: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b="1" u="sng" dirty="0" smtClean="0"/>
              <a:t>Для достижения целей Программы первостепенное значение имеют</a:t>
            </a:r>
            <a:r>
              <a:rPr lang="ru-RU" sz="1400" dirty="0" smtClean="0"/>
              <a:t>: </a:t>
            </a:r>
          </a:p>
          <a:p>
            <a:r>
              <a:rPr lang="ru-RU" sz="1400" dirty="0" smtClean="0"/>
              <a:t>• забота  о  здоровье,  эмоциональном  благополучии  и  своевременном  всестороннем развитии каждого ребенка; </a:t>
            </a:r>
          </a:p>
          <a:p>
            <a:r>
              <a:rPr lang="ru-RU" sz="1400" dirty="0" smtClean="0"/>
              <a:t>• создание  в  группах  атмосферы  гуманного  и  доброжелательного  отношения  ко  всем воспитанникам,  что  позволяет  растить  их  общительными,  добрыми,  любознательными, инициативными, стремящимися к самостоятельности и творчеству; </a:t>
            </a:r>
          </a:p>
          <a:p>
            <a:r>
              <a:rPr lang="ru-RU" sz="1400" dirty="0" smtClean="0"/>
              <a:t>• максимальное  использование  разнообразных  видов  детской  деятельности,  их интеграция в целях повышения эффективности </a:t>
            </a:r>
            <a:r>
              <a:rPr lang="ru-RU" sz="1400" dirty="0" err="1" smtClean="0"/>
              <a:t>воспитательно</a:t>
            </a:r>
            <a:r>
              <a:rPr lang="ru-RU" sz="1400" dirty="0" smtClean="0"/>
              <a:t>-образовательного процесса; </a:t>
            </a:r>
          </a:p>
          <a:p>
            <a:r>
              <a:rPr lang="ru-RU" sz="1400" dirty="0" smtClean="0"/>
              <a:t>• вариативность  использования  образовательного  материала,  позволяющая  развивать творчество в соответствии с интересами и наклонностями каждого ребенка; </a:t>
            </a:r>
          </a:p>
          <a:p>
            <a:r>
              <a:rPr lang="ru-RU" sz="1400" dirty="0" smtClean="0"/>
              <a:t>• уважительное отношение к результатам детского творчества; </a:t>
            </a:r>
          </a:p>
          <a:p>
            <a:r>
              <a:rPr lang="ru-RU" sz="1400" dirty="0" smtClean="0"/>
              <a:t>• единство  подходов  к  воспитанию  детей  в  условиях  дошкольного  образовательного учреждения и семьи; </a:t>
            </a:r>
          </a:p>
          <a:p>
            <a:r>
              <a:rPr lang="ru-RU" sz="1400" dirty="0" smtClean="0"/>
              <a:t>• соблюдение  в  работе  детского  сада  и  начальной  школы  преемственности, исключающей  умственные  и  физические  перегрузки  в  содержании  образования  детей дошкольного возраста, обеспечивая отсутствие давления предметного обучения. 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42547"/>
              </p:ext>
            </p:extLst>
          </p:nvPr>
        </p:nvGraphicFramePr>
        <p:xfrm>
          <a:off x="663476" y="2987824"/>
          <a:ext cx="6005884" cy="11521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48395"/>
                <a:gridCol w="3257489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игровой, </a:t>
                      </a:r>
                    </a:p>
                    <a:p>
                      <a:r>
                        <a:rPr lang="ru-RU" sz="1400" dirty="0" smtClean="0"/>
                        <a:t>коммуникативной,  </a:t>
                      </a:r>
                    </a:p>
                    <a:p>
                      <a:r>
                        <a:rPr lang="ru-RU" sz="1400" dirty="0" smtClean="0"/>
                        <a:t>трудовой,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познавательно-исследовательской,  </a:t>
                      </a:r>
                    </a:p>
                    <a:p>
                      <a:r>
                        <a:rPr lang="ru-RU" sz="1400" dirty="0" smtClean="0"/>
                        <a:t>продуктивной,  </a:t>
                      </a:r>
                    </a:p>
                    <a:p>
                      <a:r>
                        <a:rPr lang="ru-RU" sz="1400" dirty="0" smtClean="0"/>
                        <a:t>музыкально-художественной, </a:t>
                      </a:r>
                    </a:p>
                    <a:p>
                      <a:r>
                        <a:rPr lang="ru-RU" sz="1400" dirty="0" smtClean="0"/>
                        <a:t>чтения.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696" y="611560"/>
            <a:ext cx="5904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Общеобразовательная  программа  дошкольного  образования  «ОТ  РОЖДЕНИЯ  ДО ШКОЛЫ»: </a:t>
            </a:r>
          </a:p>
          <a:p>
            <a:r>
              <a:rPr lang="ru-RU" sz="1400" dirty="0" smtClean="0"/>
              <a:t>• соответствует  принципу  развивающего  образования,  целью  которого  является развитие ребенка; </a:t>
            </a:r>
          </a:p>
          <a:p>
            <a:r>
              <a:rPr lang="ru-RU" sz="1400" dirty="0" smtClean="0"/>
              <a:t>• содержание  Программы  соответствует  основным  положениям  возрастной  психологии  и дошкольной  педагогики; </a:t>
            </a:r>
          </a:p>
          <a:p>
            <a:r>
              <a:rPr lang="ru-RU" sz="1400" dirty="0" smtClean="0"/>
              <a:t>• позволяет решать поставленные  цели  и  задачи  только  на  необходимом  и  достаточном  материале; </a:t>
            </a:r>
          </a:p>
          <a:p>
            <a:r>
              <a:rPr lang="ru-RU" sz="1400" dirty="0" smtClean="0"/>
              <a:t>• обеспечивает  единство  воспитательных,  развивающих  и  обучающих  целей  и  задач процесса образования детей дошкольного возраста; </a:t>
            </a:r>
          </a:p>
          <a:p>
            <a:r>
              <a:rPr lang="ru-RU" sz="1400" dirty="0" smtClean="0"/>
              <a:t>• основывается  на  комплексно-тематическом  принципе  построения  образовательного процесса; </a:t>
            </a:r>
          </a:p>
          <a:p>
            <a:r>
              <a:rPr lang="ru-RU" sz="1400" dirty="0" smtClean="0"/>
              <a:t>• предусматривает  решение  программных  образовательных  задач  в  совместной деятельности  взрослого  и  детей  и  самостоятельной  деятельности  дошкольников  не  только  в рамках  непосредственно  образовательной  деятельности,  но  и  при  проведении  режимных </a:t>
            </a:r>
          </a:p>
          <a:p>
            <a:r>
              <a:rPr lang="ru-RU" sz="1400" dirty="0" smtClean="0"/>
              <a:t>моментов в соответствии со спецификой дошкольного образования; </a:t>
            </a:r>
          </a:p>
          <a:p>
            <a:r>
              <a:rPr lang="ru-RU" sz="1400" dirty="0" smtClean="0"/>
              <a:t>• предполагает построение образовательного процесса на адекватных возрасту формах работы с детьми. </a:t>
            </a:r>
            <a:r>
              <a:rPr lang="ru-RU" sz="1400" b="1" dirty="0" smtClean="0"/>
              <a:t>Основной формой работы с дошкольниками и ведущим видом их деятельности является игра.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5568" y="5012765"/>
            <a:ext cx="5953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Программа начинается с раздела </a:t>
            </a:r>
            <a:r>
              <a:rPr lang="ru-RU" sz="1400" b="1" dirty="0" smtClean="0"/>
              <a:t>«Организация жизни и воспитания детей»</a:t>
            </a:r>
            <a:r>
              <a:rPr lang="ru-RU" sz="1400" dirty="0" smtClean="0"/>
              <a:t>, в котором даны  общие  принципы  построения  </a:t>
            </a:r>
            <a:r>
              <a:rPr lang="ru-RU" sz="1400" u="sng" dirty="0" smtClean="0"/>
              <a:t>режима  дня</a:t>
            </a:r>
            <a:r>
              <a:rPr lang="ru-RU" sz="1400" dirty="0" smtClean="0"/>
              <a:t>  (в разделах Программы по возрастам представлены примерные режимы дня для каждой возрастной  группы), </a:t>
            </a:r>
            <a:r>
              <a:rPr lang="ru-RU" sz="1400" u="sng" dirty="0" smtClean="0"/>
              <a:t>создания  предметно-развивающей образовательной  среды</a:t>
            </a:r>
            <a:r>
              <a:rPr lang="ru-RU" sz="1400" dirty="0" smtClean="0"/>
              <a:t> (оборудование  помещений  дошкольного  учреждения  должно  быть  безопасным, </a:t>
            </a:r>
            <a:r>
              <a:rPr lang="ru-RU" sz="1400" dirty="0" err="1" smtClean="0"/>
              <a:t>здоровьесберегающим</a:t>
            </a:r>
            <a:r>
              <a:rPr lang="ru-RU" sz="1400" dirty="0" smtClean="0"/>
              <a:t>,  эстетически  привлекательным  и  развивающим.  Мебель  должна </a:t>
            </a:r>
          </a:p>
          <a:p>
            <a:r>
              <a:rPr lang="ru-RU" sz="1400" dirty="0" smtClean="0"/>
              <a:t>соответствовать росту и возрасту детей, игрушки — обеспечивать максимальный для данного возраста развивающий эффект).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7378" y="7031837"/>
            <a:ext cx="5879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Содержание  психолого-педагогической  работы</a:t>
            </a:r>
            <a:r>
              <a:rPr lang="ru-RU" sz="1400" dirty="0" smtClean="0"/>
              <a:t>  представлено  по  возрастным  группам. </a:t>
            </a:r>
          </a:p>
          <a:p>
            <a:r>
              <a:rPr lang="ru-RU" sz="1400" dirty="0" smtClean="0"/>
              <a:t>Программа  охватывает  четыре  возрастных  периода  физического  и  психического  развития детей: </a:t>
            </a:r>
          </a:p>
          <a:p>
            <a:r>
              <a:rPr lang="ru-RU" sz="1400" dirty="0" smtClean="0"/>
              <a:t> </a:t>
            </a:r>
            <a:r>
              <a:rPr lang="ru-RU" sz="1400" u="sng" dirty="0" smtClean="0"/>
              <a:t>ранний  возраст  </a:t>
            </a:r>
            <a:r>
              <a:rPr lang="ru-RU" sz="1400" dirty="0" smtClean="0"/>
              <a:t>-  от  рождения  до  2  лет  (первая  и  вторая  группы  раннего  возраста), младший дошкольный возраст - от 2 до 4 лет (первая и вторая младшие группы), </a:t>
            </a:r>
            <a:r>
              <a:rPr lang="ru-RU" sz="1400" u="sng" dirty="0" smtClean="0"/>
              <a:t>средний дошкольный возраст </a:t>
            </a:r>
            <a:r>
              <a:rPr lang="ru-RU" sz="1400" dirty="0" smtClean="0"/>
              <a:t>- от 4 до 5 лет (средняя группа), </a:t>
            </a:r>
            <a:r>
              <a:rPr lang="ru-RU" sz="1400" u="sng" dirty="0" smtClean="0"/>
              <a:t>старший дошкольный возраст </a:t>
            </a:r>
            <a:r>
              <a:rPr lang="ru-RU" sz="1400" dirty="0" smtClean="0"/>
              <a:t>-  от 5 до 7 лет (старшая и подготовительная к школе группы).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2696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СОДЕРЖАНИЕ И СТРУКТУРА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35" y="179512"/>
            <a:ext cx="59766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 разделе  </a:t>
            </a:r>
            <a:r>
              <a:rPr lang="ru-RU" sz="1400" b="1" dirty="0" smtClean="0"/>
              <a:t>«Система  мониторинга  достижения  детьми  планируемых  результатов освоения  Программы» </a:t>
            </a:r>
            <a:r>
              <a:rPr lang="ru-RU" sz="1400" dirty="0" smtClean="0"/>
              <a:t> изложены  принципы  мониторинга  достижения  детьми  планируемых промежуточных и итоговых результатов освоения Программы. </a:t>
            </a:r>
          </a:p>
          <a:p>
            <a:r>
              <a:rPr lang="ru-RU" sz="1400" dirty="0" smtClean="0"/>
              <a:t>Авторы Программы, признавая ценность семьи как уникального института воспитания и необходимость развития ответственных и плодотворных отношений с семьями воспитанников, выделяют в Программе </a:t>
            </a:r>
            <a:r>
              <a:rPr lang="ru-RU" sz="1400" b="1" dirty="0" smtClean="0"/>
              <a:t>работу с родителями</a:t>
            </a:r>
            <a:r>
              <a:rPr lang="ru-RU" sz="1400" dirty="0" smtClean="0"/>
              <a:t> в отдельный раздел. </a:t>
            </a:r>
          </a:p>
          <a:p>
            <a:r>
              <a:rPr lang="ru-RU" sz="1400" dirty="0" smtClean="0"/>
              <a:t>Проблема  воспитания  и  обучения  детей  с  ограниченными  возможностями  здоровья  в общеобразовательном  пространстве  отражена  в  Программе  в  разделе  </a:t>
            </a:r>
            <a:r>
              <a:rPr lang="ru-RU" sz="1400" b="1" dirty="0" smtClean="0"/>
              <a:t>«Коррекционная работа». </a:t>
            </a:r>
          </a:p>
          <a:p>
            <a:r>
              <a:rPr lang="ru-RU" sz="1400" b="1" dirty="0" smtClean="0"/>
              <a:t>Обширный  перечень  необходимых  программ,  технологий,  методических  пособий</a:t>
            </a:r>
            <a:r>
              <a:rPr lang="ru-RU" sz="1400" dirty="0" smtClean="0"/>
              <a:t> поможет педагогам составить на базе программы «ОТ РОЖДЕНИЯ ДО ШКОЛЫ» </a:t>
            </a:r>
            <a:r>
              <a:rPr lang="ru-RU" sz="1400" i="1" dirty="0" smtClean="0"/>
              <a:t>основную общеобразовательную  программу  для  своего  дошкольного  образовательного учреждения</a:t>
            </a:r>
            <a:r>
              <a:rPr lang="ru-RU" sz="1400" dirty="0" smtClean="0"/>
              <a:t>  и  успешно реализовать ее. 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6443" y="4572000"/>
            <a:ext cx="5736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Выделяют 5 основных образовательных областей: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социально-коммуникативное </a:t>
            </a:r>
            <a:r>
              <a:rPr lang="ru-RU" sz="1400" dirty="0"/>
              <a:t>развитие;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познавательное </a:t>
            </a:r>
            <a:r>
              <a:rPr lang="ru-RU" sz="1400" dirty="0"/>
              <a:t>развитие;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речевое развитие;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художественно-эстетическое </a:t>
            </a:r>
            <a:r>
              <a:rPr lang="ru-RU" sz="1400" dirty="0"/>
              <a:t>развитие; 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физическое развитие</a:t>
            </a:r>
            <a:r>
              <a:rPr lang="ru-RU" sz="1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845" y="615617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РАБОТЫ С ДЕТЬМИ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45" y="6732240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• образовательную  деятельность,  осуществляемую  в  процессе  организации  различных видов  детской  деятельности  (игровой,  коммуникативной,  трудовой,  познавательно-исследовательской,  продуктивной,  музыкально-художественной,  чтения; </a:t>
            </a:r>
          </a:p>
          <a:p>
            <a:r>
              <a:rPr lang="ru-RU" sz="1400" dirty="0" smtClean="0"/>
              <a:t>• образовательную деятельность, осуществляемую в ходе режимных моментов; </a:t>
            </a:r>
          </a:p>
          <a:p>
            <a:r>
              <a:rPr lang="ru-RU" sz="1400" dirty="0" smtClean="0"/>
              <a:t>• самостоятельную деятельность детей; </a:t>
            </a:r>
          </a:p>
          <a:p>
            <a:r>
              <a:rPr lang="ru-RU" sz="1400" dirty="0" smtClean="0"/>
              <a:t>• взаимодействие  с  семьями  детей  по  реализации  основной  общеобразовательной программы дошкольного образования.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6443" y="393438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ИНТЕГРАЦИЯ ОБРАЗОВАТЕЛЬНЫХ ОБЛАСТЕЙ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x\Desktop\МАЛЫШИ - клипарт\в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5" y="4458685"/>
            <a:ext cx="2094226" cy="17688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996" y="611560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• туристические прогулки;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физкультурные досуги (проводятся 1-2 р. в месяц);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спортивные праздники (проводятся 2-3 р. в год);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соревнования;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дни здоровья;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тематические досуги;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• праздники; 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театрализованные представления;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смотры и конкурсы;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• экскурсии. 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9576" y="4644008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 организации  </a:t>
            </a:r>
            <a:r>
              <a:rPr lang="ru-RU" sz="1400" dirty="0" err="1" smtClean="0"/>
              <a:t>воспитательно</a:t>
            </a:r>
            <a:r>
              <a:rPr lang="ru-RU" sz="1400" dirty="0" smtClean="0"/>
              <a:t>-образовательного  процесса  необходимо  обеспечить единство воспитательных, развивающих и обучающих целей и задач, при этом следует решать поставленные  цели  и  задачи,  избегая  перегрузки  детей,  на  необходимом  и  достаточном </a:t>
            </a:r>
          </a:p>
          <a:p>
            <a:r>
              <a:rPr lang="ru-RU" sz="1400" dirty="0" smtClean="0"/>
              <a:t>материале, максимально приближаясь к разумному «минимуму». </a:t>
            </a:r>
          </a:p>
          <a:p>
            <a:endParaRPr lang="ru-RU" sz="1400" b="1" u="sng" dirty="0"/>
          </a:p>
          <a:p>
            <a:r>
              <a:rPr lang="ru-RU" sz="1400" b="1" u="sng" dirty="0" smtClean="0"/>
              <a:t>Построение образовательного процесса  на  комплексно-тематическом  принципе  </a:t>
            </a:r>
            <a:r>
              <a:rPr lang="ru-RU" sz="1400" dirty="0" smtClean="0"/>
              <a:t>с  учетом  интеграции  образовательных областей дает возможность достичь этой цели. </a:t>
            </a:r>
          </a:p>
          <a:p>
            <a:endParaRPr lang="ru-RU" sz="1400" dirty="0" smtClean="0"/>
          </a:p>
          <a:p>
            <a:r>
              <a:rPr lang="ru-RU" sz="1400" dirty="0" smtClean="0"/>
              <a:t>Построение  всего  образовательного  процесса  </a:t>
            </a:r>
            <a:r>
              <a:rPr lang="ru-RU" sz="1400" u="sng" dirty="0" smtClean="0"/>
              <a:t>вокруг  одной  центральной  темы</a:t>
            </a:r>
            <a:r>
              <a:rPr lang="ru-RU" sz="1400" dirty="0" smtClean="0"/>
              <a:t>  дает большие  возможности  для  развития  детей.  Темы  помогают  организовать  информацию оптимальным  способом.  У  дошкольников  появляются  многочисленные  возможности  для </a:t>
            </a:r>
          </a:p>
          <a:p>
            <a:r>
              <a:rPr lang="ru-RU" sz="1400" dirty="0" smtClean="0"/>
              <a:t>практики, экспериментирования, развития основных навыков, понятийного мышления.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0688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МЕРОПРИЯТИЯ – ГРУППОВЫЕ,  ОБЩЕСАДОВСКИЕ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572" y="377991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ПРОЕКТИРОВАНИЕ ВОСПИТАТЕЛЬНО-ОБРАЗОВАТЕЛЬНОГО ПРОЦЕССА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x\Desktop\МАЛЫШИ - клипарт\ДЕТИ - автор Ёлочка\69261118_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673299"/>
            <a:ext cx="2043112" cy="2106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71276" r="48154" b="13987"/>
          <a:stretch/>
        </p:blipFill>
        <p:spPr bwMode="auto">
          <a:xfrm>
            <a:off x="696365" y="7663176"/>
            <a:ext cx="58289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8" y="75383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9344" r="48332" b="6545"/>
          <a:stretch/>
        </p:blipFill>
        <p:spPr bwMode="auto">
          <a:xfrm>
            <a:off x="692696" y="753835"/>
            <a:ext cx="5832648" cy="71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688" y="1075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ПРИМЕРНОЕ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КОМПЛЕКСНО – ТЕМАТИЧЕСКОЕ ПЛАНИРОВАНИЕ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7" t="11893" r="4920" b="23405"/>
          <a:stretch/>
        </p:blipFill>
        <p:spPr bwMode="auto">
          <a:xfrm>
            <a:off x="773488" y="251520"/>
            <a:ext cx="567691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4" t="51097" r="4862" b="13113"/>
          <a:stretch/>
        </p:blipFill>
        <p:spPr bwMode="auto">
          <a:xfrm>
            <a:off x="773488" y="5796136"/>
            <a:ext cx="56769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88" y="1075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КУЛЬТУРНО – ДОСУГОВАЯ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688" y="510910"/>
            <a:ext cx="59046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Отдых</a:t>
            </a:r>
            <a:r>
              <a:rPr lang="ru-RU" sz="1400" dirty="0" smtClean="0"/>
              <a:t>.  Приучать  детей  в  свободное  время  заниматься  интересной  самостоятельной деятельностью,  любоваться  красотой  природных  явлений:  слушать  пение  птиц,  шум  дождя, музыку мастерить, рисовать, музицировать и т.д. </a:t>
            </a:r>
          </a:p>
          <a:p>
            <a:r>
              <a:rPr lang="ru-RU" sz="1400" b="1" u="sng" dirty="0" smtClean="0"/>
              <a:t>Развлечения</a:t>
            </a:r>
            <a:r>
              <a:rPr lang="ru-RU" sz="1400" dirty="0" smtClean="0"/>
              <a:t>.  Создавать  условия  для  самостоятельной  деятельности  детей,  отдыха  и получения  новых  впечатлений.  Развивать  интерес  к  познавательным  развлечениям, знакомящим с традициями и обычаями народа, истоками культуры. Вовлекать детей в процесс подготовки разных видов развлечений; формировать желание участвовать  в  кукольном  спектакле,  музыкальных  и  литературных  концертах;  спортивных играх и т.д. </a:t>
            </a:r>
          </a:p>
          <a:p>
            <a:r>
              <a:rPr lang="ru-RU" sz="1400" u="sng" dirty="0" smtClean="0"/>
              <a:t>Осуществлять патриотическое и нравственное воспитание</a:t>
            </a:r>
            <a:r>
              <a:rPr lang="ru-RU" sz="1400" b="1" u="sng" dirty="0" smtClean="0"/>
              <a:t>. </a:t>
            </a:r>
          </a:p>
          <a:p>
            <a:r>
              <a:rPr lang="ru-RU" sz="1400" u="sng" dirty="0" smtClean="0"/>
              <a:t>Приобщать  к  художественной  культуре.</a:t>
            </a:r>
            <a:r>
              <a:rPr lang="ru-RU" sz="1400" dirty="0" smtClean="0"/>
              <a:t>  Развивать  умение  и  желание  заниматься интересным творческим делом (рисовать, лепить и т.д.). </a:t>
            </a:r>
          </a:p>
          <a:p>
            <a:r>
              <a:rPr lang="ru-RU" sz="1400" b="1" u="sng" dirty="0" smtClean="0"/>
              <a:t>Праздники.</a:t>
            </a:r>
            <a:r>
              <a:rPr lang="ru-RU" sz="1400" dirty="0" smtClean="0"/>
              <a:t>  Продолжать  приобщать  детей  к  праздничной  культуре  русского  народа. Воспитывать желание принимать участие в праздниках. Формировать чувство сопричастности к событиям, которые происходят в детском саду, стране. Воспитывать любовь к Родине. </a:t>
            </a:r>
          </a:p>
          <a:p>
            <a:r>
              <a:rPr lang="ru-RU" sz="1400" dirty="0" smtClean="0"/>
              <a:t>Организовывать  утренники,  посвященные  Новому  году,  8  Марта,  Дню  защитника Отечества, праздникам народного календаря. </a:t>
            </a:r>
          </a:p>
          <a:p>
            <a:r>
              <a:rPr lang="ru-RU" sz="1400" b="1" u="sng" dirty="0" smtClean="0"/>
              <a:t>Самостоятельная  художественная  деятельность</a:t>
            </a:r>
            <a:r>
              <a:rPr lang="ru-RU" sz="1400" dirty="0" smtClean="0"/>
              <a:t>.  Содействовать  развитию индивидуальных творческих наклонностей каждого ребенка. </a:t>
            </a:r>
          </a:p>
          <a:p>
            <a:r>
              <a:rPr lang="ru-RU" sz="1400" dirty="0" smtClean="0"/>
              <a:t>Побуждать  к  самостоятельной  изобразительной,  конструктивной  и  музыкальной деятельности.  Развивать  желание  посещать  студии  эстетическо-воспитания  и  развития  (в детском саду или в центрах творчества). </a:t>
            </a:r>
          </a:p>
          <a:p>
            <a:endParaRPr lang="ru-RU" sz="1400" dirty="0"/>
          </a:p>
        </p:txBody>
      </p:sp>
      <p:pic>
        <p:nvPicPr>
          <p:cNvPr id="5123" name="Picture 3" descr="C:\Users\x\Desktop\МАЛЫШИ - клипарт\дети\дети на зарядк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436096"/>
            <a:ext cx="5351140" cy="34510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2508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1</cp:lastModifiedBy>
  <cp:revision>18</cp:revision>
  <dcterms:created xsi:type="dcterms:W3CDTF">2015-03-12T19:16:11Z</dcterms:created>
  <dcterms:modified xsi:type="dcterms:W3CDTF">2015-07-11T21:59:36Z</dcterms:modified>
</cp:coreProperties>
</file>