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42"/>
  </p:notesMasterIdLst>
  <p:handoutMasterIdLst>
    <p:handoutMasterId r:id="rId43"/>
  </p:handoutMasterIdLst>
  <p:sldIdLst>
    <p:sldId id="256" r:id="rId2"/>
    <p:sldId id="300" r:id="rId3"/>
    <p:sldId id="301" r:id="rId4"/>
    <p:sldId id="257" r:id="rId5"/>
    <p:sldId id="260" r:id="rId6"/>
    <p:sldId id="304" r:id="rId7"/>
    <p:sldId id="302" r:id="rId8"/>
    <p:sldId id="303" r:id="rId9"/>
    <p:sldId id="294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88" r:id="rId21"/>
    <p:sldId id="299" r:id="rId22"/>
    <p:sldId id="295" r:id="rId23"/>
    <p:sldId id="271" r:id="rId24"/>
    <p:sldId id="272" r:id="rId25"/>
    <p:sldId id="273" r:id="rId26"/>
    <p:sldId id="274" r:id="rId27"/>
    <p:sldId id="275" r:id="rId28"/>
    <p:sldId id="311" r:id="rId29"/>
    <p:sldId id="306" r:id="rId30"/>
    <p:sldId id="282" r:id="rId31"/>
    <p:sldId id="307" r:id="rId32"/>
    <p:sldId id="308" r:id="rId33"/>
    <p:sldId id="309" r:id="rId34"/>
    <p:sldId id="310" r:id="rId35"/>
    <p:sldId id="289" r:id="rId36"/>
    <p:sldId id="290" r:id="rId37"/>
    <p:sldId id="278" r:id="rId38"/>
    <p:sldId id="296" r:id="rId39"/>
    <p:sldId id="297" r:id="rId40"/>
    <p:sldId id="312" r:id="rId4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632" autoAdjust="0"/>
    <p:restoredTop sz="93793" autoAdjust="0"/>
  </p:normalViewPr>
  <p:slideViewPr>
    <p:cSldViewPr>
      <p:cViewPr>
        <p:scale>
          <a:sx n="66" d="100"/>
          <a:sy n="66" d="100"/>
        </p:scale>
        <p:origin x="-1206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152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94BE345-A00C-4FDF-8970-6C7DD09195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2C26544-F720-4426-B850-0E2E325B00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86977E-97F4-4861-9219-3837EE5C496A}" type="slidenum">
              <a:rPr lang="ru-RU"/>
              <a:pPr/>
              <a:t>4</a:t>
            </a:fld>
            <a:endParaRPr lang="ru-RU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43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43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F12F980-A6C0-4512-BD7C-EC902F7DB8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7D992-6F05-434D-A649-8E8465F38B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91635-5CC7-4442-824D-DBD5AAA694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2E8D1-B14F-44EE-A3B7-E6F0FC591E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E919A-93D2-4AA3-B178-E2F2751B5B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C58F1-EA10-4319-AC53-AC3D8E07AD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D7B02-22B5-4DC9-9AC4-99F7C9700A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6E6A2-0E07-4D7F-A9A3-3E1D59E577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CAA5D-F37B-47D0-ADDA-C6950F53E1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68359-5DCE-4707-90B5-4541C443DE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405B18-63AA-4DEB-9D9F-A9EB755A8E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B16DD-2249-4546-B527-40F5C0B93C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CFD42-E844-4B1B-8108-1CBEC4DDA8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FA9542-637F-45C1-B244-80D041971C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>
              <a:defRPr/>
            </a:pPr>
            <a:fld id="{16689E7F-551C-49AC-8C07-F3679081A2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42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42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42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>
                <a:solidFill>
                  <a:schemeClr val="hlink"/>
                </a:solidFill>
              </a:endParaRPr>
            </a:p>
          </p:txBody>
        </p:sp>
        <p:sp>
          <p:nvSpPr>
            <p:cNvPr id="142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>
                <a:solidFill>
                  <a:schemeClr val="hlink"/>
                </a:solidFill>
              </a:endParaRPr>
            </a:p>
          </p:txBody>
        </p:sp>
        <p:sp>
          <p:nvSpPr>
            <p:cNvPr id="142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>
                <a:solidFill>
                  <a:schemeClr val="accent2"/>
                </a:solidFill>
              </a:endParaRPr>
            </a:p>
          </p:txBody>
        </p:sp>
        <p:sp>
          <p:nvSpPr>
            <p:cNvPr id="142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>
                <a:solidFill>
                  <a:schemeClr val="hlink"/>
                </a:solidFill>
              </a:endParaRPr>
            </a:p>
          </p:txBody>
        </p:sp>
        <p:sp>
          <p:nvSpPr>
            <p:cNvPr id="142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42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>
                <a:solidFill>
                  <a:schemeClr val="accent2"/>
                </a:solidFill>
              </a:endParaRPr>
            </a:p>
          </p:txBody>
        </p:sp>
        <p:sp>
          <p:nvSpPr>
            <p:cNvPr id="142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42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z="4600" smtClean="0"/>
              <a:t>Технология критического мышления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572000"/>
            <a:ext cx="6019800" cy="16652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Times New Roman" pitchFamily="18" charset="0"/>
              </a:rPr>
              <a:t>Из опыта работы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Times New Roman" pitchFamily="18" charset="0"/>
              </a:rPr>
              <a:t> заместителя директора по УВР </a:t>
            </a:r>
            <a:endParaRPr lang="en-US" sz="200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Times New Roman" pitchFamily="18" charset="0"/>
              </a:rPr>
              <a:t>МДОУДС № 14 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Times New Roman" pitchFamily="18" charset="0"/>
              </a:rPr>
              <a:t>Копейского городского округа Челябинской области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Times New Roman" pitchFamily="18" charset="0"/>
              </a:rPr>
              <a:t>Васильевой Татьяны Николаевны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smtClean="0"/>
              <a:t>Три фазы на которых</a:t>
            </a:r>
            <a:br>
              <a:rPr lang="ru-RU" sz="4000" smtClean="0"/>
            </a:br>
            <a:r>
              <a:rPr lang="ru-RU" sz="4000" smtClean="0"/>
              <a:t>«держится»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4000" smtClean="0"/>
              <a:t>образовательная технология развития критического мышления через чтение и письмо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1 фаза «вызов»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u="sng" smtClean="0"/>
              <a:t>Задачи фазы:</a:t>
            </a:r>
          </a:p>
          <a:p>
            <a:pPr eaLnBrk="1" hangingPunct="1"/>
            <a:r>
              <a:rPr lang="ru-RU" smtClean="0"/>
              <a:t>Актуализация имеющихся знаний, представлений;</a:t>
            </a:r>
          </a:p>
          <a:p>
            <a:pPr eaLnBrk="1" hangingPunct="1"/>
            <a:r>
              <a:rPr lang="ru-RU" smtClean="0"/>
              <a:t>Пробуждение познавательного интереса к изучаемой теме;</a:t>
            </a:r>
          </a:p>
          <a:p>
            <a:pPr eaLnBrk="1" hangingPunct="1"/>
            <a:r>
              <a:rPr lang="ru-RU" smtClean="0"/>
              <a:t>Учащиеся определяют направления в изучаемой теме;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  <p:bldP spid="6758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3075"/>
            <a:ext cx="8077200" cy="1314450"/>
          </a:xfrm>
        </p:spPr>
        <p:txBody>
          <a:bodyPr/>
          <a:lstStyle/>
          <a:p>
            <a:pPr algn="ctr" eaLnBrk="1" hangingPunct="1"/>
            <a:r>
              <a:rPr lang="ru-RU" smtClean="0"/>
              <a:t>1 фаза «вызов»</a:t>
            </a:r>
          </a:p>
        </p:txBody>
      </p:sp>
      <p:graphicFrame>
        <p:nvGraphicFramePr>
          <p:cNvPr id="68678" name="Group 70"/>
          <p:cNvGraphicFramePr>
            <a:graphicFrameLocks noGrp="1"/>
          </p:cNvGraphicFramePr>
          <p:nvPr>
            <p:ph idx="1"/>
          </p:nvPr>
        </p:nvGraphicFramePr>
        <p:xfrm>
          <a:off x="179388" y="1557338"/>
          <a:ext cx="8785225" cy="4548187"/>
        </p:xfrm>
        <a:graphic>
          <a:graphicData uri="http://schemas.openxmlformats.org/drawingml/2006/table">
            <a:tbl>
              <a:tblPr/>
              <a:tblGrid>
                <a:gridCol w="4392612"/>
                <a:gridCol w="4392613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Деятельность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учащихся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Возможные приемы и методы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43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Учащиеся «вспоминают»,что им известно по изучаемому вопросу (делают предположения), систематизируют информацию до ее изучения, задают вопросы на которые хотели бы получить ответ. Ставят собственные цели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Составление списка «известной информации», рассказ – предположение по ключевым словам;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-систематизация материала (графическая) кластеры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;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таблицы; верные и неверные утверждения; перепутанные логические цепочки и т.д.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-3276600" y="0"/>
            <a:ext cx="215900" cy="2063750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3600" b="1" i="1" smtClean="0"/>
              <a:t>Информация, полученная на первой стадии, выслушивается, записывается, обсуждается, работа ведется индивидуально – в парах – группах.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  <p:bldP spid="6963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smtClean="0"/>
              <a:t>2 фаза «реализация смысла»(осмысления)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u="sng" smtClean="0"/>
              <a:t>Задачи фазы:</a:t>
            </a:r>
          </a:p>
          <a:p>
            <a:pPr eaLnBrk="1" hangingPunct="1"/>
            <a:r>
              <a:rPr lang="ru-RU" smtClean="0"/>
              <a:t>Организация активной работы с текстом;</a:t>
            </a:r>
          </a:p>
          <a:p>
            <a:pPr eaLnBrk="1" hangingPunct="1"/>
            <a:r>
              <a:rPr lang="ru-RU" smtClean="0"/>
              <a:t>Удовлетворение познавательных «запросов»;</a:t>
            </a:r>
          </a:p>
          <a:p>
            <a:pPr eaLnBrk="1" hangingPunct="1"/>
            <a:r>
              <a:rPr lang="ru-RU" smtClean="0"/>
              <a:t>Формирование отношения к тексту;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  <p:bldP spid="7065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smtClean="0"/>
              <a:t>2 фаза «реализация смысла»(осмысления)</a:t>
            </a:r>
          </a:p>
        </p:txBody>
      </p:sp>
      <p:graphicFrame>
        <p:nvGraphicFramePr>
          <p:cNvPr id="71726" name="Group 46"/>
          <p:cNvGraphicFramePr>
            <a:graphicFrameLocks noGrp="1"/>
          </p:cNvGraphicFramePr>
          <p:nvPr>
            <p:ph idx="1"/>
          </p:nvPr>
        </p:nvGraphicFramePr>
        <p:xfrm>
          <a:off x="107950" y="1844675"/>
          <a:ext cx="8785225" cy="4881563"/>
        </p:xfrm>
        <a:graphic>
          <a:graphicData uri="http://schemas.openxmlformats.org/drawingml/2006/table">
            <a:tbl>
              <a:tblPr/>
              <a:tblGrid>
                <a:gridCol w="4464050"/>
                <a:gridCol w="4321175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Деятельность учащихся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Возможные приемы  и методы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43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Учащиеся слушают читают, (слушают) текст, используя предложенные преподавателем активные методы чтения, делают пометки на полях или ведут записи по мере осмысления новой информации.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Отслеживание своего понимания при работе с изучаемым материалом, продолжают активно конструировать цели своего учения.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Методы активного чтения: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Маркировка «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INSERT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»;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Ведение различных записей типа двойного дневника, бортового журнала;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Поиски ответов на поставленные в первой части занятия вопросы и т.д.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908050"/>
            <a:ext cx="8569325" cy="49593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3600" b="1" i="1" smtClean="0"/>
              <a:t>Непосредственный контакт с новой информацией (текст, фильм, лекция, материал параграфа), работа ведется индивидуально или в парах.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3 фаза «рефлексия»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b="1" i="1" u="sng" smtClean="0"/>
              <a:t>Задачи фазы:</a:t>
            </a:r>
          </a:p>
          <a:p>
            <a:pPr eaLnBrk="1" hangingPunct="1"/>
            <a:r>
              <a:rPr lang="ru-RU" smtClean="0"/>
              <a:t>Соотнесение старых и новых представлений;</a:t>
            </a:r>
          </a:p>
          <a:p>
            <a:pPr eaLnBrk="1" hangingPunct="1"/>
            <a:r>
              <a:rPr lang="ru-RU" smtClean="0"/>
              <a:t>Обобщение изученного материала;</a:t>
            </a:r>
          </a:p>
          <a:p>
            <a:pPr eaLnBrk="1" hangingPunct="1"/>
            <a:r>
              <a:rPr lang="ru-RU" smtClean="0"/>
              <a:t>Определение направлений для дальнейшего изучения темы.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  <p:bldP spid="7373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3 фаза «рефлексия»</a:t>
            </a:r>
          </a:p>
        </p:txBody>
      </p:sp>
      <p:graphicFrame>
        <p:nvGraphicFramePr>
          <p:cNvPr id="74800" name="Group 48"/>
          <p:cNvGraphicFramePr>
            <a:graphicFrameLocks noGrp="1"/>
          </p:cNvGraphicFramePr>
          <p:nvPr>
            <p:ph idx="1"/>
          </p:nvPr>
        </p:nvGraphicFramePr>
        <p:xfrm>
          <a:off x="107950" y="1557338"/>
          <a:ext cx="8928100" cy="4876800"/>
        </p:xfrm>
        <a:graphic>
          <a:graphicData uri="http://schemas.openxmlformats.org/drawingml/2006/table">
            <a:tbl>
              <a:tblPr/>
              <a:tblGrid>
                <a:gridCol w="4679950"/>
                <a:gridCol w="4248150"/>
              </a:tblGrid>
              <a:tr h="935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Деятельность учащихся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Возможные приемы и методы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43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Учащиеся соотносят «новую информацию» со «старой», используя знания, полученные на стадии осмысления. Производят отбор информации, наиболее значимой для понимания сути изучаемой темы, а также наиболее значимой для реализации поставленной ранее индивидуально целей. Они выражают новые идеи и информацию собственными словами, самостоятельно выстраивают причинно –следственные связи. важно, чтобы учащиеся самостоятельно могли оценить свой путь от представления к пониманию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Заполнение кластеров; таблиц, установление причинно- следственных связей между блоками информации; возврат к ключевым словам, верным и неверным утверждениям; ответы на поставленные вопросы; организация устных и письменных столов; организация различных видов дискуссий; написание творческих работ (пятистишия – синквейны, эссе); исследования по отдельным вопросам темы и т.д.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47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765175"/>
            <a:ext cx="8280400" cy="51022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3600" b="1" i="1" smtClean="0"/>
              <a:t>Творческая переработка, анализ, интерпретация и т. д. изученной информации, работ ведется индивидуально – в группах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719138" y="765175"/>
            <a:ext cx="8424862" cy="54721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«Все наше достоинство – в способности мыслить. Только мысль возносит нас, а не пространство и время, в которых мы ничто. Постараемся же мыслить достойно – в этом основа нравственности».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Паскаль Блез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7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7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7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7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7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7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250825" y="428625"/>
            <a:ext cx="8713788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400" b="1"/>
              <a:t>Функции трех фаз технологии развития критического мышления</a:t>
            </a:r>
            <a:br>
              <a:rPr lang="ru-RU" sz="2400" b="1"/>
            </a:br>
            <a:r>
              <a:rPr lang="ru-RU" sz="1800" b="1"/>
              <a:t> </a:t>
            </a:r>
            <a:r>
              <a:rPr lang="ru-RU" sz="1800"/>
              <a:t> </a:t>
            </a:r>
          </a:p>
        </p:txBody>
      </p:sp>
      <p:graphicFrame>
        <p:nvGraphicFramePr>
          <p:cNvPr id="144417" name="Group 33"/>
          <p:cNvGraphicFramePr>
            <a:graphicFrameLocks noGrp="1"/>
          </p:cNvGraphicFramePr>
          <p:nvPr/>
        </p:nvGraphicFramePr>
        <p:xfrm>
          <a:off x="250825" y="1268413"/>
          <a:ext cx="8713788" cy="5400675"/>
        </p:xfrm>
        <a:graphic>
          <a:graphicData uri="http://schemas.openxmlformats.org/drawingml/2006/table">
            <a:tbl>
              <a:tblPr/>
              <a:tblGrid>
                <a:gridCol w="2835275"/>
                <a:gridCol w="2938463"/>
                <a:gridCol w="2940050"/>
              </a:tblGrid>
              <a:tr h="540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Вызов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 Мотивационная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     (побуждение к работе с новой информацией, пробуждение интереса к теме)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 Информационная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(вызов «на поверхность» имеющихся знании по теме)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 Коммуникационная</a:t>
                      </a:r>
                      <a:b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(бесконфликтный обмен мнениями) 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Осмысление содержания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 Информационная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(получение новой информации по теме)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Систематизационная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(классификация полученной информации по категориям знания) 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Рефлексия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 Коммуникационная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(обмен мнениями о новой информации)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Информационная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(приобретение нового знания)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Мотивационная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(побуждение к дальнейшему расширению информационного поля)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Оценочная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(соотнесение новой информации и имеющихся знаний, выработка собственной позиции,  </a:t>
                      </a:r>
                      <a:b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оценка процесса)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Данная технология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Позволяет систематизировать имеющиеся у школьников знания</a:t>
            </a:r>
          </a:p>
          <a:p>
            <a:pPr eaLnBrk="1" hangingPunct="1"/>
            <a:r>
              <a:rPr lang="ru-RU" smtClean="0"/>
              <a:t>Расширить запас точных знаний</a:t>
            </a:r>
          </a:p>
          <a:p>
            <a:pPr eaLnBrk="1" hangingPunct="1"/>
            <a:r>
              <a:rPr lang="ru-RU" smtClean="0"/>
              <a:t>Создать предпосылки для организации работы на третьей стадии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800" b="1" i="1" smtClean="0"/>
              <a:t>Эффективность в процессе обучения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smtClean="0"/>
              <a:t> содержит такие приемы, которые позволяют побуждать интерес к теме,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работать непосредственно с материалом и учат обобщать материал.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 у  учащихся повышается самооценка, развивается рефлексия, появляется потребность в познании нового.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Технология РКМ выводит учителя на обучение учащихся решать проблему, а следовательно происходит постепенный переход на возможность реализации проблемного обучения.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Рабочая таблица для З-Х-У</a:t>
            </a:r>
          </a:p>
        </p:txBody>
      </p:sp>
      <p:graphicFrame>
        <p:nvGraphicFramePr>
          <p:cNvPr id="91199" name="Group 63"/>
          <p:cNvGraphicFramePr>
            <a:graphicFrameLocks noGrp="1"/>
          </p:cNvGraphicFramePr>
          <p:nvPr>
            <p:ph idx="1"/>
          </p:nvPr>
        </p:nvGraphicFramePr>
        <p:xfrm>
          <a:off x="457200" y="1628775"/>
          <a:ext cx="8229600" cy="5133975"/>
        </p:xfrm>
        <a:graphic>
          <a:graphicData uri="http://schemas.openxmlformats.org/drawingml/2006/table">
            <a:tbl>
              <a:tblPr/>
              <a:tblGrid>
                <a:gridCol w="2743200"/>
                <a:gridCol w="1443038"/>
                <a:gridCol w="1300162"/>
                <a:gridCol w="2743200"/>
              </a:tblGrid>
              <a:tr h="180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З - что мы знаем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Х – что мы хотим узнать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 – что мы узнали и что нам осталось узнать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416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Категории информации, которыми мы намерены пользоваться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Источники, из которых мы намерены получить информацию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Прием «Синквейн»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84313"/>
            <a:ext cx="8642350" cy="4968875"/>
          </a:xfrm>
        </p:spPr>
        <p:txBody>
          <a:bodyPr/>
          <a:lstStyle/>
          <a:p>
            <a:pPr marL="609600" indent="-609600"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800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sz="2800" smtClean="0"/>
              <a:t>В первой строчке тема называется одним словом (обычно существительным).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sz="2800" smtClean="0"/>
              <a:t>Вторая строчка – это описание темы в двух словах (двумя прилагательными).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sz="2800" smtClean="0"/>
              <a:t>Третья строчка – это описание действия в рамках этой темы тремя словами (глаголы, деепричастия …)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sz="2800" smtClean="0"/>
              <a:t>Четвертая строчка – это фраза из четырех слов, показывающая отношение к теме.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sz="2800" smtClean="0"/>
              <a:t>Последняя строчка – это синоним (метафора) из одного слова, который повторяет суть темы.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smtClean="0"/>
              <a:t>Синквейны полезны в качестве: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smtClean="0"/>
              <a:t>Инструмента для синтезирования сложной информации;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Средств оценки понятийного багажа учащихся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Средства творческой выразительности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smtClean="0"/>
              <a:t>Пример синквейна: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smtClean="0"/>
              <a:t>Россия. Милая, неумытая. Страдающая, терпящая, ожидающая. Вот – вот приедет добрый барин. Безвременье.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smtClean="0"/>
              <a:t>Прием «Толстые и тонкие вопросы»</a:t>
            </a:r>
          </a:p>
        </p:txBody>
      </p:sp>
      <p:graphicFrame>
        <p:nvGraphicFramePr>
          <p:cNvPr id="95259" name="Group 27"/>
          <p:cNvGraphicFramePr>
            <a:graphicFrameLocks noGrp="1"/>
          </p:cNvGraphicFramePr>
          <p:nvPr>
            <p:ph idx="1"/>
          </p:nvPr>
        </p:nvGraphicFramePr>
        <p:xfrm>
          <a:off x="457200" y="1981200"/>
          <a:ext cx="8229600" cy="4381500"/>
        </p:xfrm>
        <a:graphic>
          <a:graphicData uri="http://schemas.openxmlformats.org/drawingml/2006/table">
            <a:tbl>
              <a:tblPr/>
              <a:tblGrid>
                <a:gridCol w="4330700"/>
                <a:gridCol w="3898900"/>
              </a:tblGrid>
              <a:tr h="1303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Толстые вопросы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Тонкие вопросы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43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Объясните, почему…?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Почему Вы считаете ...?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 чем различие…?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 что похоже?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Кто? Что?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Когда? Может?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Будет?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Мог ли?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Верно ли?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Согласны ли Вы?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027113"/>
          </a:xfrm>
        </p:spPr>
        <p:txBody>
          <a:bodyPr/>
          <a:lstStyle/>
          <a:p>
            <a:pPr eaLnBrk="1" hangingPunct="1"/>
            <a:r>
              <a:rPr lang="ru-RU" sz="3200" smtClean="0"/>
              <a:t>Вопросы, направляющие ход мышления</a:t>
            </a:r>
          </a:p>
        </p:txBody>
      </p:sp>
      <p:graphicFrame>
        <p:nvGraphicFramePr>
          <p:cNvPr id="97318" name="Group 38"/>
          <p:cNvGraphicFramePr>
            <a:graphicFrameLocks noGrp="1"/>
          </p:cNvGraphicFramePr>
          <p:nvPr>
            <p:ph idx="1"/>
          </p:nvPr>
        </p:nvGraphicFramePr>
        <p:xfrm>
          <a:off x="179388" y="1268413"/>
          <a:ext cx="8569325" cy="6429375"/>
        </p:xfrm>
        <a:graphic>
          <a:graphicData uri="http://schemas.openxmlformats.org/drawingml/2006/table">
            <a:tbl>
              <a:tblPr/>
              <a:tblGrid>
                <a:gridCol w="4319587"/>
                <a:gridCol w="4249738"/>
              </a:tblGrid>
              <a:tr h="4371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Общие вопросы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Приведите пример..?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Каким образом можно… использовать для .. 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Что случится, если…?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Что подразумевается под…?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 чем сильные и слабые стороны…?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 что похоже…?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Что мы уже знаем о …?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Каким образом …. Влияет на…?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Каким образом… связано с тем, что мы изучили ранее?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Объясните, почему…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Объясните, как…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 чем смысл…?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Почему важно…?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 чем разница между… и…?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Чем похожи… и….?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Используемые навыки мышления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Приложение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Приложение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Предположение/выдвижение гипотез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Анализ/заключение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Анализ/заключение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Идентификация и создание аналогий и метафор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Активизация ранее приобретенных знаний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Активизация причинно-следственных отношений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Анализ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Анализ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Анализ значимости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Сравнение – противопоставление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Сравнение – противопоставление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Применение в реальном мире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7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j0304983"/>
          <p:cNvPicPr>
            <a:picLocks noGrp="1" noChangeAspect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468313" y="333375"/>
            <a:ext cx="1520825" cy="1371600"/>
          </a:xfrm>
          <a:noFill/>
        </p:spPr>
      </p:pic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397125"/>
            <a:ext cx="7643813" cy="34702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smtClean="0"/>
              <a:t>Прием  </a:t>
            </a:r>
            <a:r>
              <a:rPr lang="en-US" sz="2800" smtClean="0"/>
              <a:t>“6 </a:t>
            </a:r>
            <a:r>
              <a:rPr lang="ru-RU" sz="2800" smtClean="0"/>
              <a:t>шляп</a:t>
            </a:r>
            <a:r>
              <a:rPr lang="en-US" sz="2800" smtClean="0"/>
              <a:t>”</a:t>
            </a:r>
            <a:r>
              <a:rPr lang="ru-RU" sz="2800" smtClean="0"/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smtClean="0"/>
              <a:t>Для работы  использованы идеи одного из известнейших исследователей механизмов творчества Эдварда де Боно, который разработал метод, обучающий эффективно мыслить и детей, и взрослых.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i="1" smtClean="0"/>
              <a:t>Шесть шляп - шесть разных способов мышления. </a:t>
            </a:r>
          </a:p>
        </p:txBody>
      </p:sp>
      <p:pic>
        <p:nvPicPr>
          <p:cNvPr id="30724" name="Picture 4" descr="j030498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1403350" y="333375"/>
            <a:ext cx="1860550" cy="1677988"/>
          </a:xfrm>
          <a:noFill/>
        </p:spPr>
      </p:pic>
      <p:pic>
        <p:nvPicPr>
          <p:cNvPr id="30725" name="Picture 5" descr="j0304983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>
            <a:off x="2411413" y="333375"/>
            <a:ext cx="1860550" cy="1677988"/>
          </a:xfrm>
        </p:spPr>
      </p:pic>
      <p:pic>
        <p:nvPicPr>
          <p:cNvPr id="30726" name="Picture 6" descr="j030498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00788" y="333375"/>
            <a:ext cx="152082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7" name="Picture 7" descr="j030498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24300" y="333375"/>
            <a:ext cx="152082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8" name="Picture 8" descr="j030498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148263" y="333375"/>
            <a:ext cx="152082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j0304983"/>
          <p:cNvPicPr>
            <a:picLocks noGrp="1"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323850" y="476250"/>
            <a:ext cx="1871663" cy="1687513"/>
          </a:xfrm>
          <a:noFill/>
        </p:spPr>
      </p:pic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900113" y="2098675"/>
            <a:ext cx="74168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b="1" i="1">
                <a:latin typeface="Tahoma" pitchFamily="34" charset="0"/>
              </a:rPr>
              <a:t>Красная шляпа</a:t>
            </a:r>
            <a:r>
              <a:rPr lang="en-US" sz="2400" i="1">
                <a:latin typeface="Tahoma" pitchFamily="34" charset="0"/>
              </a:rPr>
              <a:t> -</a:t>
            </a:r>
            <a:r>
              <a:rPr lang="en-US" sz="2400">
                <a:latin typeface="Tahoma" pitchFamily="34" charset="0"/>
              </a:rPr>
              <a:t> символ гнева, ярости и внутреннего напряжения. В красной шляпе отдадим себя во власть эмоций. Эмоции - это субъективное отношение к факту, которое нельзя не принимать во внимание. Когда человек надевает красную шляпу, это дает ему возможность сказать: «Вот что я чувствую по поводу данного вопроса». Самое трудное в использовании красной шляпы - это противиться искушению объяснить возникновение у вас того или иного чувства.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Критическое мышление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Это использование когнитивных техник или стратегий, которые увеличивают вероятность получения желаемого конечного результата.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>
              <a:buFont typeface="Wingdings" pitchFamily="2" charset="2"/>
              <a:buNone/>
            </a:pPr>
            <a:r>
              <a:rPr lang="ru-RU" i="1" smtClean="0"/>
              <a:t>Д. Халперн. Психология критического мышления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587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587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587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2" grpId="0"/>
      <p:bldP spid="15872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b="1" i="1" smtClean="0"/>
              <a:t>Белая шляпа</a:t>
            </a:r>
            <a:r>
              <a:rPr lang="ru-RU" sz="2400" i="1" smtClean="0"/>
              <a:t> -</a:t>
            </a:r>
            <a:r>
              <a:rPr lang="ru-RU" sz="2400" smtClean="0"/>
              <a:t> белый цвет беспристрастен и объективен. В белой шляпе «варятся» мысли, «замешанные» на цифрах и фактах. Именно мышление в белой шляпе побуждает человека к установлению четкого разграничения того, что является фактом, а что объяснением или интерпретацией этого факта. Не аргументируйте без необходимости, помните, что есть факты, в которых мы убеждены, а есть проверенные факты. Если утверждение выстроено на основе убеждения, его следует подкреплять цифрами и фактами. В изложении фактов от надевшего белую шляпу ожидается полная бесстрастность и объективность.</a:t>
            </a:r>
          </a:p>
        </p:txBody>
      </p:sp>
      <p:pic>
        <p:nvPicPr>
          <p:cNvPr id="32771" name="Picture 3" descr="j0304983"/>
          <p:cNvPicPr>
            <a:picLocks noGrp="1" noChangeAspect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468313" y="476250"/>
            <a:ext cx="1520825" cy="1371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i="1" smtClean="0"/>
              <a:t>Черная шляпа</a:t>
            </a:r>
            <a:r>
              <a:rPr lang="ru-RU" sz="2400" i="1" smtClean="0"/>
              <a:t> -</a:t>
            </a:r>
            <a:r>
              <a:rPr lang="ru-RU" sz="2400" smtClean="0"/>
              <a:t> черный цвет мрачный, зловещий, словом - недобрый. Черная шляпа покрывает собой все дурное. Это критика, доходящая до въедливости, негативизм и искренняя убежденность в том, что «никогда в жизни ничто не может складываться так, как надо». Образ мыслей в черной шляпе отличается строгой логикой и четкостью обоснования своей позиции, основывается на логике несоответствия того, что мы имеем, тому, как все это должно быть. Мышление в черной шляпе не имеет отношения к разрешению проблем, оно лишь указывает на их наличие. Надевающий черную шляпу занят поисками того, что в данном предложении непра­вильно, нуждается в доработке или просто ошибочно.</a:t>
            </a:r>
          </a:p>
        </p:txBody>
      </p:sp>
      <p:pic>
        <p:nvPicPr>
          <p:cNvPr id="33795" name="Picture 3" descr="j0304983"/>
          <p:cNvPicPr>
            <a:picLocks noGrp="1" noChangeAspect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1187450" y="333375"/>
            <a:ext cx="1520825" cy="1371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b="1" i="1" smtClean="0"/>
              <a:t>Желтая шляпа</a:t>
            </a:r>
            <a:r>
              <a:rPr lang="ru-RU" sz="2800" i="1" smtClean="0"/>
              <a:t> -</a:t>
            </a:r>
            <a:r>
              <a:rPr lang="ru-RU" sz="2800" smtClean="0"/>
              <a:t> солнечный, жизнеутверждающий цвет. Желтая шляпа полна оптимизма, под ней живет надежда и позитивное мышление. Образ мыслей «цвета солнца» - это настойчивый поиск положительных моментов, присущих данной ситуации, и построение позитивных умо­заключений. Сделайте все возможное, чтобы найти обоснование своему оптимизму. Этот образ мыслей имеет еще и прямое отношение к предвидению.</a:t>
            </a:r>
          </a:p>
        </p:txBody>
      </p:sp>
      <p:pic>
        <p:nvPicPr>
          <p:cNvPr id="34819" name="Picture 3" descr="j0304983"/>
          <p:cNvPicPr>
            <a:picLocks noGrp="1" noChangeAspect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755650" y="404813"/>
            <a:ext cx="1520825" cy="1371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i="1" smtClean="0"/>
              <a:t>Зеленая шляпа</a:t>
            </a:r>
            <a:r>
              <a:rPr lang="ru-RU" sz="2800" i="1" smtClean="0"/>
              <a:t> -</a:t>
            </a:r>
            <a:r>
              <a:rPr lang="ru-RU" sz="2800" smtClean="0"/>
              <a:t> символ свежей листвы, изобилия и плодородия. Зеленая шляпа символизирует творческое начало и расцвет новых идей. Что примечательного в этой идее? Что в ней особенного? Что лежит в ее основе? Куда она нас приведет? Главное, что необходимо понять: мышление в зеленой шляпе направлено на активизацию движения нашей мысли, а не на вынесение суждения о рассматриваемой идее.</a:t>
            </a:r>
          </a:p>
        </p:txBody>
      </p:sp>
      <p:pic>
        <p:nvPicPr>
          <p:cNvPr id="35843" name="Picture 3" descr="j0304983"/>
          <p:cNvPicPr>
            <a:picLocks noGrp="1" noChangeAspect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971550" y="333375"/>
            <a:ext cx="1520825" cy="1371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i="1" smtClean="0"/>
              <a:t>Синяя шляпа</a:t>
            </a:r>
            <a:r>
              <a:rPr lang="ru-RU" sz="2400" i="1" smtClean="0"/>
              <a:t> -</a:t>
            </a:r>
            <a:r>
              <a:rPr lang="ru-RU" sz="2400" smtClean="0"/>
              <a:t> синий цвет холодный, это цвет неба. Синяя шляпа свя­зана с организацией и управлением мыслительным процессом, а также с применением шляп других расцветок. На чем сосредоточить свое внимание? Этот вопрос является главным для мышления в синей шляпе. Задача синей «мыслеварительной» шляпы заключается в обобщении всего достигнутого к настоящему времени, в предоставлении возможности надевающему ее человеку исполнить роль фотографа, бесстрастно фиксирующего плоды деятельности каждой из перечисленных выше шляп. Одной из основных обязанностей человека в синей шляпе является прекращение споров.</a:t>
            </a:r>
          </a:p>
        </p:txBody>
      </p:sp>
      <p:pic>
        <p:nvPicPr>
          <p:cNvPr id="36867" name="Picture 3" descr="j0304983"/>
          <p:cNvPicPr>
            <a:picLocks noGrp="1" noChangeAspect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611188" y="333375"/>
            <a:ext cx="1520825" cy="1371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ChangeArrowheads="1"/>
          </p:cNvSpPr>
          <p:nvPr/>
        </p:nvSpPr>
        <p:spPr bwMode="auto">
          <a:xfrm>
            <a:off x="468313" y="496888"/>
            <a:ext cx="7991475" cy="563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228600" algn="ctr"/>
            <a:r>
              <a:rPr lang="ru-RU" sz="2800" b="1" i="1"/>
              <a:t>Прием «Корзина»</a:t>
            </a:r>
            <a:r>
              <a:rPr lang="ru-RU" sz="2400" b="1" i="1"/>
              <a:t> </a:t>
            </a:r>
            <a:endParaRPr lang="ru-RU" sz="2400"/>
          </a:p>
          <a:p>
            <a:pPr indent="228600"/>
            <a:endParaRPr lang="ru-RU" sz="2400"/>
          </a:p>
          <a:p>
            <a:pPr indent="228600"/>
            <a:r>
              <a:rPr lang="ru-RU" sz="2400"/>
              <a:t>1.     Задается прямой вопрос о том, что известно ученикам по той или иной проблеме.</a:t>
            </a:r>
          </a:p>
          <a:p>
            <a:pPr indent="228600"/>
            <a:r>
              <a:rPr lang="ru-RU" sz="2400"/>
              <a:t>2. Каждый ученик вспоминает и записывает в тетради все, что знает по той или иной проблеме.</a:t>
            </a:r>
          </a:p>
          <a:p>
            <a:pPr indent="228600"/>
            <a:r>
              <a:rPr lang="ru-RU" sz="2400"/>
              <a:t>3.  Происходит обмен информацией в парах или группах. Ученики делятся друг с другом известным знанием (групповая работа).</a:t>
            </a:r>
          </a:p>
          <a:p>
            <a:pPr indent="228600"/>
            <a:r>
              <a:rPr lang="ru-RU" sz="2400"/>
              <a:t>4.  Каждая группа по кругу называет какое-то одно сведение или факт, при этом, не повторяя ранее сказанного (составляется список идей).</a:t>
            </a:r>
          </a:p>
          <a:p>
            <a:pPr indent="228600"/>
            <a:r>
              <a:rPr lang="ru-RU" sz="2400"/>
              <a:t>5.     Все сведения кратко в виде тезисов записываются учителем в «корзинке» идей (без комментариев), даже если они ошибочны</a:t>
            </a:r>
            <a:r>
              <a:rPr lang="ru-RU" sz="180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4"/>
          <p:cNvSpPr>
            <a:spLocks noChangeArrowheads="1"/>
          </p:cNvSpPr>
          <p:nvPr/>
        </p:nvSpPr>
        <p:spPr bwMode="auto">
          <a:xfrm>
            <a:off x="323850" y="479425"/>
            <a:ext cx="8496300" cy="619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42900" algn="ctr"/>
            <a:r>
              <a:rPr lang="ru-RU" sz="3200" b="1" i="1"/>
              <a:t>Прием «Инсерт»</a:t>
            </a:r>
          </a:p>
          <a:p>
            <a:pPr indent="342900" algn="ctr"/>
            <a:endParaRPr lang="ru-RU" sz="3200"/>
          </a:p>
          <a:p>
            <a:pPr indent="342900"/>
            <a:r>
              <a:rPr lang="ru-RU" sz="2800" u="sng"/>
              <a:t>Пометки должны быть следующие:</a:t>
            </a:r>
            <a:endParaRPr lang="ru-RU" sz="2800"/>
          </a:p>
          <a:p>
            <a:pPr indent="342900">
              <a:buFontTx/>
              <a:buChar char="•"/>
            </a:pPr>
            <a:r>
              <a:rPr lang="ru-RU" sz="2800"/>
              <a:t>Знаком «галочка» (</a:t>
            </a:r>
            <a:r>
              <a:rPr lang="en-US" sz="2800"/>
              <a:t>v</a:t>
            </a:r>
            <a:r>
              <a:rPr lang="ru-RU" sz="2800"/>
              <a:t>) отмечается в тексте информация, которая уже известна ученику. </a:t>
            </a:r>
          </a:p>
          <a:p>
            <a:pPr indent="342900">
              <a:buFontTx/>
              <a:buChar char="•"/>
            </a:pPr>
            <a:r>
              <a:rPr lang="ru-RU" sz="2800"/>
              <a:t>Знаком «плюс» (+) отмечается новое знание, новая информация. </a:t>
            </a:r>
          </a:p>
          <a:p>
            <a:pPr indent="342900">
              <a:buFontTx/>
              <a:buChar char="•"/>
            </a:pPr>
            <a:r>
              <a:rPr lang="ru-RU" sz="2800"/>
              <a:t>Знаком «минус» (-) отмечается то, что идет вразрез с имеющимися у ученика представлениями, о чем он думал иначе.</a:t>
            </a:r>
          </a:p>
          <a:p>
            <a:pPr indent="342900">
              <a:buFontTx/>
              <a:buChar char="•"/>
            </a:pPr>
            <a:r>
              <a:rPr lang="ru-RU" sz="2800"/>
              <a:t>Знаком «вопрос» (?) отмечается то, что осталось непонятным ученику и требует дополнительных сведений, вызывает желание узнать подробнее.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Недостаток данной технологии</a:t>
            </a:r>
          </a:p>
        </p:txBody>
      </p:sp>
      <p:sp>
        <p:nvSpPr>
          <p:cNvPr id="3993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Нехватка времени на уроке для прохождения всех трех стадий в обучении, что является непременным условием.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4"/>
          <p:cNvSpPr>
            <a:spLocks noChangeArrowheads="1"/>
          </p:cNvSpPr>
          <p:nvPr/>
        </p:nvSpPr>
        <p:spPr bwMode="auto">
          <a:xfrm>
            <a:off x="323850" y="1204913"/>
            <a:ext cx="8569325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1800"/>
              <a:t> </a:t>
            </a:r>
            <a:r>
              <a:rPr lang="ru-RU" sz="4400"/>
              <a:t>"</a:t>
            </a:r>
            <a:r>
              <a:rPr lang="ru-RU" sz="4800" b="1" i="1"/>
              <a:t>Скажи мне, и я забуду.</a:t>
            </a:r>
          </a:p>
          <a:p>
            <a:pPr algn="ctr" eaLnBrk="0" hangingPunct="0"/>
            <a:r>
              <a:rPr lang="ru-RU" sz="4800" b="1" i="1"/>
              <a:t> Покажи мне и я запомню. </a:t>
            </a:r>
          </a:p>
          <a:p>
            <a:pPr algn="ctr" eaLnBrk="0" hangingPunct="0"/>
            <a:r>
              <a:rPr lang="ru-RU" sz="4800" b="1" i="1"/>
              <a:t>Вовлеки меня, и я научусь</a:t>
            </a:r>
            <a:r>
              <a:rPr lang="ru-RU" sz="4400"/>
              <a:t>".</a:t>
            </a:r>
          </a:p>
          <a:p>
            <a:pPr algn="ctr" eaLnBrk="0" hangingPunct="0"/>
            <a:endParaRPr lang="ru-RU" sz="4400"/>
          </a:p>
          <a:p>
            <a:pPr algn="r" eaLnBrk="0" hangingPunct="0"/>
            <a:r>
              <a:rPr lang="ru-RU" sz="3200"/>
              <a:t>Китайская пословица</a:t>
            </a:r>
            <a:r>
              <a:rPr lang="ru-RU" sz="44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457200"/>
            <a:ext cx="7931150" cy="1100138"/>
          </a:xfrm>
        </p:spPr>
        <p:txBody>
          <a:bodyPr/>
          <a:lstStyle/>
          <a:p>
            <a:pPr algn="ctr" eaLnBrk="1" hangingPunct="1"/>
            <a:r>
              <a:rPr lang="ru-RU" sz="3200" b="1" i="1" smtClean="0"/>
              <a:t>Средства достижения составляющих успеха на уроке</a:t>
            </a:r>
            <a:r>
              <a:rPr lang="ru-RU" sz="4000" b="1" i="1" smtClean="0"/>
              <a:t>: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50403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800" smtClean="0"/>
              <a:t>использование разнообразных форм и методов организации учебной деятельности, позволяющих раскрывать субъектный опыт учащихся; 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создание атмосферы заинтересованности каждого ученика в работе класса; 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стимулирование учащихся к высказываниям, использованию различных способов выполнения заданий без боязни ошибиться, сказать неправильный ответ и т.п.; 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оценка деятельности ученика не только по конечному результату, но и по процессу его достижения; 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использование в ходе урока дидактического материала, позволяющего ученику выбирать наиболее значимые для него вид и форму учебного содержания; 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поощрение стремления ученика находить свой способ работы; анализировать способы работы других учеников в ходе урока, выбирать и осваивать наиболее рациональные; 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создание педагогических ситуаций общения на уроке, позволяющих каждому ученику проявлять инициативу, самостоятельность, избирательность в способах работы; создание обстановки для естественного самовыражения ученика.</a:t>
            </a:r>
          </a:p>
          <a:p>
            <a:pPr eaLnBrk="1" hangingPunct="1">
              <a:lnSpc>
                <a:spcPct val="80000"/>
              </a:lnSpc>
            </a:pPr>
            <a:endParaRPr lang="ru-RU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Критическое мышление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16113"/>
            <a:ext cx="8229600" cy="3886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mtClean="0"/>
              <a:t>Мышление, предполагающее проверку предложенных решений с целью определения области их возможного применения.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mtClean="0"/>
              <a:t>Линдсей и другие.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12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1200" smtClean="0"/>
          </a:p>
          <a:p>
            <a:pPr eaLnBrk="1" hangingPunct="1">
              <a:lnSpc>
                <a:spcPct val="80000"/>
              </a:lnSpc>
            </a:pPr>
            <a:endParaRPr lang="ru-RU" sz="12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800" smtClean="0"/>
              <a:t>    </a:t>
            </a:r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endParaRPr lang="ru-RU" sz="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800" smtClean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903663" y="47450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endParaRPr lang="ru-RU" sz="180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30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527050"/>
          </a:xfrm>
        </p:spPr>
        <p:txBody>
          <a:bodyPr/>
          <a:lstStyle/>
          <a:p>
            <a:pPr algn="ctr" eaLnBrk="1" hangingPunct="1"/>
            <a:r>
              <a:rPr lang="ru-RU" sz="4000" b="1" smtClean="0"/>
              <a:t>Литература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713787" cy="52562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smtClean="0"/>
              <a:t>1. Критическое мышление - углубленная методика: подготовлено в рамках проекта “Чтение и письмо для Критического мьшления”.  ./Сост. Дженни Стал, Курт Мередит, Чарльз Темпл.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smtClean="0"/>
              <a:t>2. Популяризация критического мышления: обучение чтению и письму в рамках проекта “Критическое мышление”. Пос.П./Сост. Дженни Л.Стил, Кертис С. Мередит, Чарльз Темпл, Скотт Уолтер.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smtClean="0"/>
              <a:t>3. Чтение, письмо и обсуждение для любого учебного предмета: подготовлено в рамках проекта “Чтение и письмо для Критического мышления”. Пос.Ш. ./Сост. Дженни Стал, Курт Мередит, Чарльз Темпл.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smtClean="0"/>
              <a:t>4.“Технология, которая позволяет нам стать другими”, газета “Первое сентября”  от 16 января 2001 года/  А.Фонтанова.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smtClean="0"/>
              <a:t>5. “Портрет на фоне профессии”,  газета “Первое сентября”  от 15 мая 2001 года/  Е. Генике.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smtClean="0"/>
              <a:t>6. Загашев И.О., Заир-бек С.И. Критическое мышление: технология развития.- Спб: Изд-во «Альянс «Дельта», 2003.- 284с.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smtClean="0"/>
              <a:t>8. Загашев И.О., Заир-бек С.И., Муштавинская И.В.  Учим детей мыслить критически.- Спб: Изд-во «Альянс «Дельта», 2003.- 192с.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smtClean="0"/>
              <a:t>9.  Диана Халперн  «Психология критического мышления» (СПб.:»Питер»,2000).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Критическое мышление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Разумное, рефлексивное мышление, способное выдвинуть новые идеи и увидеть новые возможности.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Д. Браус, Д. Вуд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655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/>
      <p:bldP spid="6553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371600"/>
          </a:xfrm>
        </p:spPr>
        <p:txBody>
          <a:bodyPr/>
          <a:lstStyle/>
          <a:p>
            <a:pPr eaLnBrk="1" hangingPunct="1"/>
            <a:r>
              <a:rPr lang="ru-RU" sz="3200" b="1" i="1" smtClean="0"/>
              <a:t>Основные положения технологии предполагают следующие задачи обучения: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smtClean="0"/>
              <a:t>Научить мыслить критически;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Научить умению работать с текстом – научным, художественным, а также создавать собственные творческие письменные работы;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При встрече с новой информацией уметь рассматривать ее вдумчиво и критически;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Представлять новые идеи с различных точек зрения, делая выводы относительно точности и ценности данной информации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1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4" grpId="0"/>
      <p:bldP spid="16179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250825" y="790575"/>
            <a:ext cx="8642350" cy="557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3200" b="1" i="1"/>
              <a:t>Задачи, которые помогут реализовать задуманное</a:t>
            </a:r>
            <a:r>
              <a:rPr lang="ru-RU" sz="3200"/>
              <a:t>:</a:t>
            </a:r>
          </a:p>
          <a:p>
            <a:pPr algn="ctr"/>
            <a:endParaRPr lang="ru-RU" sz="3200"/>
          </a:p>
          <a:p>
            <a:pPr>
              <a:buFontTx/>
              <a:buChar char="•"/>
            </a:pPr>
            <a:r>
              <a:rPr lang="ru-RU" sz="2400" b="1"/>
              <a:t> из технологии РКМ выбрать приемы, которые можно использовать для разных возрастных групп;</a:t>
            </a:r>
            <a:endParaRPr lang="ru-RU" sz="2400"/>
          </a:p>
          <a:p>
            <a:pPr>
              <a:buFontTx/>
              <a:buChar char="•"/>
            </a:pPr>
            <a:r>
              <a:rPr lang="ru-RU" sz="2400" b="1"/>
              <a:t> выявит специальные умения, которые развивает той или иной прием;</a:t>
            </a:r>
            <a:endParaRPr lang="ru-RU" sz="2400"/>
          </a:p>
          <a:p>
            <a:pPr>
              <a:buFontTx/>
              <a:buChar char="•"/>
            </a:pPr>
            <a:r>
              <a:rPr lang="ru-RU" sz="2400" b="1"/>
              <a:t> освоить и реализовать эти приемы при работе с художественными и информационными текстами;</a:t>
            </a:r>
            <a:endParaRPr lang="ru-RU" sz="2400"/>
          </a:p>
          <a:p>
            <a:pPr>
              <a:buFontTx/>
              <a:buChar char="•"/>
            </a:pPr>
            <a:r>
              <a:rPr lang="ru-RU" sz="2400" b="1"/>
              <a:t> разработать и провести систему уроков по технологии РКМ с использованием данных приемов;</a:t>
            </a:r>
            <a:endParaRPr lang="ru-RU" sz="2400"/>
          </a:p>
          <a:p>
            <a:pPr>
              <a:buFontTx/>
              <a:buChar char="•"/>
            </a:pPr>
            <a:r>
              <a:rPr lang="ru-RU" sz="2400" b="1"/>
              <a:t> разработать рекомендации по использованию данных приемов.</a:t>
            </a:r>
            <a:endParaRPr lang="ru-RU" sz="2400"/>
          </a:p>
          <a:p>
            <a:pPr eaLnBrk="0" hangingPunct="0">
              <a:buFontTx/>
              <a:buChar char="•"/>
            </a:pPr>
            <a:endParaRPr 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i="1" smtClean="0"/>
              <a:t>Общеучебные умения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smtClean="0"/>
              <a:t>умение находить ключевые слова в тексте;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умение пересказывать текст целиком, по частям по вопросам учебника;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умение отвечать на вопросы, поставленные учителем;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умение разбивать текст на части;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умение составлять план текста;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умение найти ошибку и исправить ее;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611188" y="406400"/>
            <a:ext cx="80645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Tx/>
              <a:buChar char="•"/>
              <a:tabLst>
                <a:tab pos="685800" algn="l"/>
              </a:tabLst>
            </a:pPr>
            <a:r>
              <a:rPr lang="ru-RU" sz="3200"/>
              <a:t> умение заполнять таблицу по тексту;</a:t>
            </a:r>
          </a:p>
          <a:p>
            <a:pPr>
              <a:buFontTx/>
              <a:buChar char="•"/>
              <a:tabLst>
                <a:tab pos="685800" algn="l"/>
              </a:tabLst>
            </a:pPr>
            <a:r>
              <a:rPr lang="ru-RU" sz="3200"/>
              <a:t> умение графически организовать   работу с любым текстом;</a:t>
            </a:r>
          </a:p>
          <a:p>
            <a:pPr>
              <a:buFontTx/>
              <a:buChar char="•"/>
              <a:tabLst>
                <a:tab pos="685800" algn="l"/>
              </a:tabLst>
            </a:pPr>
            <a:r>
              <a:rPr lang="ru-RU" sz="3200"/>
              <a:t> умение ранжировать информацию по степени новизны;</a:t>
            </a:r>
          </a:p>
          <a:p>
            <a:pPr>
              <a:buFontTx/>
              <a:buChar char="•"/>
              <a:tabLst>
                <a:tab pos="685800" algn="l"/>
              </a:tabLst>
            </a:pPr>
            <a:r>
              <a:rPr lang="ru-RU" sz="3200"/>
              <a:t> умение составлять и задавать вопросы;</a:t>
            </a:r>
          </a:p>
          <a:p>
            <a:pPr>
              <a:buFontTx/>
              <a:buChar char="•"/>
              <a:tabLst>
                <a:tab pos="685800" algn="l"/>
              </a:tabLst>
            </a:pPr>
            <a:r>
              <a:rPr lang="ru-RU" sz="3200"/>
              <a:t>умение различать вопросы по сложности и аргументировать свои ответы;</a:t>
            </a:r>
          </a:p>
          <a:p>
            <a:pPr>
              <a:buFontTx/>
              <a:buChar char="•"/>
              <a:tabLst>
                <a:tab pos="685800" algn="l"/>
              </a:tabLst>
            </a:pPr>
            <a:r>
              <a:rPr lang="ru-RU" sz="3200"/>
              <a:t>умение классифицировать, обобщать, анализировать</a:t>
            </a:r>
          </a:p>
          <a:p>
            <a:pPr eaLnBrk="0" hangingPunct="0">
              <a:buFontTx/>
              <a:buChar char="•"/>
              <a:tabLst>
                <a:tab pos="685800" algn="l"/>
              </a:tabLst>
            </a:pPr>
            <a:endParaRPr lang="ru-RU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454</TotalTime>
  <Words>2311</Words>
  <Application>Microsoft Office PowerPoint</Application>
  <PresentationFormat>Экран (4:3)</PresentationFormat>
  <Paragraphs>264</Paragraphs>
  <Slides>40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1" baseType="lpstr">
      <vt:lpstr>Пиксел</vt:lpstr>
      <vt:lpstr>Технология критического мышления</vt:lpstr>
      <vt:lpstr>Слайд 2</vt:lpstr>
      <vt:lpstr>Критическое мышление</vt:lpstr>
      <vt:lpstr>Критическое мышление</vt:lpstr>
      <vt:lpstr>Критическое мышление</vt:lpstr>
      <vt:lpstr>Основные положения технологии предполагают следующие задачи обучения:</vt:lpstr>
      <vt:lpstr>Слайд 7</vt:lpstr>
      <vt:lpstr>Общеучебные умения</vt:lpstr>
      <vt:lpstr>Слайд 9</vt:lpstr>
      <vt:lpstr>Три фазы на которых «держится»</vt:lpstr>
      <vt:lpstr>1 фаза «вызов»</vt:lpstr>
      <vt:lpstr>1 фаза «вызов»</vt:lpstr>
      <vt:lpstr>Слайд 13</vt:lpstr>
      <vt:lpstr>2 фаза «реализация смысла»(осмысления)</vt:lpstr>
      <vt:lpstr>2 фаза «реализация смысла»(осмысления)</vt:lpstr>
      <vt:lpstr>Слайд 16</vt:lpstr>
      <vt:lpstr>3 фаза «рефлексия»</vt:lpstr>
      <vt:lpstr>3 фаза «рефлексия»</vt:lpstr>
      <vt:lpstr>Слайд 19</vt:lpstr>
      <vt:lpstr>Слайд 20</vt:lpstr>
      <vt:lpstr>Данная технология</vt:lpstr>
      <vt:lpstr>Эффективность в процессе обучения</vt:lpstr>
      <vt:lpstr>Рабочая таблица для З-Х-У</vt:lpstr>
      <vt:lpstr>Прием «Синквейн»</vt:lpstr>
      <vt:lpstr>Синквейны полезны в качестве:</vt:lpstr>
      <vt:lpstr>Прием «Толстые и тонкие вопросы»</vt:lpstr>
      <vt:lpstr>Вопросы, направляющие ход мышления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Недостаток данной технологии</vt:lpstr>
      <vt:lpstr>Слайд 38</vt:lpstr>
      <vt:lpstr>Средства достижения составляющих успеха на уроке:</vt:lpstr>
      <vt:lpstr>Литература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критического мышления</dc:title>
  <dc:creator>Таня</dc:creator>
  <cp:lastModifiedBy>Admin</cp:lastModifiedBy>
  <cp:revision>33</cp:revision>
  <dcterms:created xsi:type="dcterms:W3CDTF">2006-11-25T13:46:22Z</dcterms:created>
  <dcterms:modified xsi:type="dcterms:W3CDTF">2015-03-06T12:19:10Z</dcterms:modified>
</cp:coreProperties>
</file>