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57" r:id="rId5"/>
    <p:sldId id="276" r:id="rId6"/>
    <p:sldId id="271" r:id="rId7"/>
    <p:sldId id="286" r:id="rId8"/>
    <p:sldId id="265" r:id="rId9"/>
    <p:sldId id="264" r:id="rId10"/>
    <p:sldId id="263" r:id="rId11"/>
    <p:sldId id="262" r:id="rId12"/>
    <p:sldId id="266" r:id="rId13"/>
    <p:sldId id="268" r:id="rId14"/>
    <p:sldId id="269" r:id="rId15"/>
    <p:sldId id="272" r:id="rId16"/>
    <p:sldId id="275" r:id="rId17"/>
    <p:sldId id="274" r:id="rId18"/>
    <p:sldId id="277" r:id="rId19"/>
    <p:sldId id="282" r:id="rId20"/>
    <p:sldId id="280" r:id="rId21"/>
    <p:sldId id="278" r:id="rId22"/>
    <p:sldId id="260" r:id="rId23"/>
    <p:sldId id="284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F4EE-6038-428A-9F11-81F193AD2631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31C63-A169-46AB-B373-DD107508C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1C63-A169-46AB-B373-DD107508CB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1196752"/>
            <a:ext cx="547260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НРАВСТВЕННО – ПАТРИОТИЧЕСКОЕ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ВОСПИТАНИЕ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В СТАРШЕЙ ГРУППЕ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«ПЧЁЛКИ»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Ширшикова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Светлана Владимировна (Воспитатель, МБДОУ №21 "Сказка", г. Инта, Коми)</a:t>
            </a: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15452" y="2420888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</a:t>
            </a:r>
            <a:endParaRPr lang="ru-RU" sz="2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8062" y="764704"/>
            <a:ext cx="31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Cergej\Documents\1070702-469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016224" cy="1696258"/>
          </a:xfrm>
          <a:prstGeom prst="rect">
            <a:avLst/>
          </a:prstGeom>
          <a:noFill/>
        </p:spPr>
      </p:pic>
      <p:pic>
        <p:nvPicPr>
          <p:cNvPr id="1026" name="Picture 2" descr="G:\Нравственно- патриотическое воспитание\фотки работ\20150407_142052.jpg"/>
          <p:cNvPicPr>
            <a:picLocks noChangeAspect="1" noChangeArrowheads="1"/>
          </p:cNvPicPr>
          <p:nvPr/>
        </p:nvPicPr>
        <p:blipFill>
          <a:blip r:embed="rId4" cstate="print"/>
          <a:srcRect b="28346"/>
          <a:stretch>
            <a:fillRect/>
          </a:stretch>
        </p:blipFill>
        <p:spPr bwMode="auto">
          <a:xfrm>
            <a:off x="4860032" y="3429000"/>
            <a:ext cx="3672408" cy="272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 descr="G:\Нравственно- патриотическое воспитание\фотки работ\20150407_142116.jpg"/>
          <p:cNvPicPr>
            <a:picLocks noChangeAspect="1" noChangeArrowheads="1"/>
          </p:cNvPicPr>
          <p:nvPr/>
        </p:nvPicPr>
        <p:blipFill>
          <a:blip r:embed="rId5" cstate="print"/>
          <a:srcRect l="3660" r="13419" b="6500"/>
          <a:stretch>
            <a:fillRect/>
          </a:stretch>
        </p:blipFill>
        <p:spPr bwMode="auto">
          <a:xfrm>
            <a:off x="3635896" y="2924944"/>
            <a:ext cx="2448092" cy="184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Нравственно- патриотическое воспитание\фото презентация\20140926_092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692696"/>
            <a:ext cx="36724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Нравственно- патриотическое воспитание\фото презентация\20141002_174608.jpg"/>
          <p:cNvPicPr>
            <a:picLocks noChangeAspect="1" noChangeArrowheads="1"/>
          </p:cNvPicPr>
          <p:nvPr/>
        </p:nvPicPr>
        <p:blipFill>
          <a:blip r:embed="rId7" cstate="print"/>
          <a:srcRect b="32111"/>
          <a:stretch>
            <a:fillRect/>
          </a:stretch>
        </p:blipFill>
        <p:spPr bwMode="auto">
          <a:xfrm rot="20535257">
            <a:off x="819066" y="3112015"/>
            <a:ext cx="2520280" cy="222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Cergej\Documents\1070702-469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088231" cy="1820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33379" y="2132856"/>
            <a:ext cx="35137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9833" y="764704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1026" name="Picture 2" descr="G:\Нравственно- патриотическое воспитание\фотки работ\20150407_140133.jpg"/>
          <p:cNvPicPr>
            <a:picLocks noChangeAspect="1" noChangeArrowheads="1"/>
          </p:cNvPicPr>
          <p:nvPr/>
        </p:nvPicPr>
        <p:blipFill>
          <a:blip r:embed="rId3" cstate="print"/>
          <a:srcRect l="1303" t="9264" r="868" b="4632"/>
          <a:stretch>
            <a:fillRect/>
          </a:stretch>
        </p:blipFill>
        <p:spPr bwMode="auto">
          <a:xfrm>
            <a:off x="3779912" y="3573016"/>
            <a:ext cx="3655051" cy="237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G:\Нравственно- патриотическое воспитание\фотки работ\20150411_125241.jpg"/>
          <p:cNvPicPr>
            <a:picLocks noChangeAspect="1" noChangeArrowheads="1"/>
          </p:cNvPicPr>
          <p:nvPr/>
        </p:nvPicPr>
        <p:blipFill>
          <a:blip r:embed="rId4" cstate="print"/>
          <a:srcRect t="20496" b="8511"/>
          <a:stretch>
            <a:fillRect/>
          </a:stretch>
        </p:blipFill>
        <p:spPr bwMode="auto">
          <a:xfrm rot="20770604">
            <a:off x="377537" y="1002415"/>
            <a:ext cx="2909324" cy="261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Нравственно- патриотическое воспитание\фотки работ\20150411_125335.jpg"/>
          <p:cNvPicPr>
            <a:picLocks noChangeAspect="1" noChangeArrowheads="1"/>
          </p:cNvPicPr>
          <p:nvPr/>
        </p:nvPicPr>
        <p:blipFill>
          <a:blip r:embed="rId5" cstate="print"/>
          <a:srcRect l="2605" t="6948" r="2171" b="17948"/>
          <a:stretch>
            <a:fillRect/>
          </a:stretch>
        </p:blipFill>
        <p:spPr bwMode="auto">
          <a:xfrm rot="865620">
            <a:off x="5539189" y="1186282"/>
            <a:ext cx="3423202" cy="221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Нравственно- патриотическое воспитание\фотки работ\20150411_125349.jpg"/>
          <p:cNvPicPr>
            <a:picLocks noChangeAspect="1" noChangeArrowheads="1"/>
          </p:cNvPicPr>
          <p:nvPr/>
        </p:nvPicPr>
        <p:blipFill>
          <a:blip r:embed="rId6" cstate="print"/>
          <a:srcRect l="5211" t="13027" r="9843" b="13027"/>
          <a:stretch>
            <a:fillRect/>
          </a:stretch>
        </p:blipFill>
        <p:spPr bwMode="auto">
          <a:xfrm>
            <a:off x="3491880" y="692696"/>
            <a:ext cx="2160240" cy="253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640" y="692696"/>
            <a:ext cx="755069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ХУДОЖЕСТВЕННО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ЭСТЕТИЧЕСКОЕ  РАЗВИТИЕ</a:t>
            </a:r>
            <a:endParaRPr lang="ru-RU" sz="2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2736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Выставка рисунков: «Наши защитники», «Самые Милые и Красивые», «В мире животных».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Проведение праздников и развлечений. 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Коллективная работа детей для оформления группы к празднику «Новый год» – «</a:t>
            </a:r>
            <a:r>
              <a:rPr lang="ru-RU" b="1" dirty="0" err="1" smtClean="0">
                <a:latin typeface="DejaVu Serif" pitchFamily="18" charset="0"/>
                <a:ea typeface="DejaVu Serif" pitchFamily="18" charset="0"/>
              </a:rPr>
              <a:t>Снеговички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».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Выставки совместных работ детей и родителей: «Дары осени», «Правила дорожного движения».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Изготовление поделок к праздникам «День Защитников Отечества», «Международный женский день».</a:t>
            </a:r>
          </a:p>
          <a:p>
            <a:pPr algn="ct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Прослушивание песен о Родине, дружбе, семье, природе, защитниках Отечества, мамах и </a:t>
            </a:r>
            <a:r>
              <a:rPr lang="ru-RU" b="1" dirty="0" err="1" smtClean="0">
                <a:latin typeface="DejaVu Serif" pitchFamily="18" charset="0"/>
                <a:ea typeface="DejaVu Serif" pitchFamily="18" charset="0"/>
              </a:rPr>
              <a:t>др</a:t>
            </a:r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; «Календарь природы», «Как себя вести», «Московский кремль».</a:t>
            </a:r>
          </a:p>
          <a:p>
            <a:pPr algn="ct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Изготовление коллажей </a:t>
            </a:r>
          </a:p>
          <a:p>
            <a:pPr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«Я ребенок – Я имею право»; </a:t>
            </a:r>
          </a:p>
          <a:p>
            <a:pPr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«Город детства моего»</a:t>
            </a:r>
          </a:p>
          <a:p>
            <a:pPr algn="ctr"/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равственно- патриотическое воспитание\фотки работ\20150407_135959.jpg"/>
          <p:cNvPicPr>
            <a:picLocks noChangeAspect="1" noChangeArrowheads="1"/>
          </p:cNvPicPr>
          <p:nvPr/>
        </p:nvPicPr>
        <p:blipFill>
          <a:blip r:embed="rId3" cstate="print"/>
          <a:srcRect l="12158" t="6369" r="6079"/>
          <a:stretch>
            <a:fillRect/>
          </a:stretch>
        </p:blipFill>
        <p:spPr bwMode="auto">
          <a:xfrm rot="716476">
            <a:off x="4983897" y="398678"/>
            <a:ext cx="3808113" cy="263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Нравственно- патриотическое воспитание\фотки работ\20150407_140400.jpg"/>
          <p:cNvPicPr>
            <a:picLocks noChangeAspect="1" noChangeArrowheads="1"/>
          </p:cNvPicPr>
          <p:nvPr/>
        </p:nvPicPr>
        <p:blipFill>
          <a:blip r:embed="rId4" cstate="print"/>
          <a:srcRect t="7825" r="7751"/>
          <a:stretch>
            <a:fillRect/>
          </a:stretch>
        </p:blipFill>
        <p:spPr bwMode="auto">
          <a:xfrm>
            <a:off x="2987824" y="2636912"/>
            <a:ext cx="3045263" cy="216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Нравственно- патриотическое воспитание\фотки работ\20150407_140029.jpg"/>
          <p:cNvPicPr>
            <a:picLocks noChangeAspect="1" noChangeArrowheads="1"/>
          </p:cNvPicPr>
          <p:nvPr/>
        </p:nvPicPr>
        <p:blipFill>
          <a:blip r:embed="rId5" cstate="print"/>
          <a:srcRect l="579" t="7382" r="579" b="24317"/>
          <a:stretch>
            <a:fillRect/>
          </a:stretch>
        </p:blipFill>
        <p:spPr bwMode="auto">
          <a:xfrm rot="717515">
            <a:off x="5701116" y="4072047"/>
            <a:ext cx="3072447" cy="218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Нравственно- патриотическое воспитание\фото презентация\20150304_141251.jpg"/>
          <p:cNvPicPr>
            <a:picLocks noChangeAspect="1" noChangeArrowheads="1"/>
          </p:cNvPicPr>
          <p:nvPr/>
        </p:nvPicPr>
        <p:blipFill>
          <a:blip r:embed="rId6" cstate="print"/>
          <a:srcRect b="4429"/>
          <a:stretch>
            <a:fillRect/>
          </a:stretch>
        </p:blipFill>
        <p:spPr bwMode="auto">
          <a:xfrm rot="20896055">
            <a:off x="437927" y="381313"/>
            <a:ext cx="3861932" cy="258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Нравственно- патриотическое воспитание\фото презентация\20141017_182957.jpg"/>
          <p:cNvPicPr>
            <a:picLocks noChangeAspect="1" noChangeArrowheads="1"/>
          </p:cNvPicPr>
          <p:nvPr/>
        </p:nvPicPr>
        <p:blipFill>
          <a:blip r:embed="rId7" cstate="print"/>
          <a:srcRect t="14026" b="13583"/>
          <a:stretch>
            <a:fillRect/>
          </a:stretch>
        </p:blipFill>
        <p:spPr bwMode="auto">
          <a:xfrm rot="21062894">
            <a:off x="257699" y="4076244"/>
            <a:ext cx="293509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07344" y="714356"/>
            <a:ext cx="4347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 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1026" name="Picture 2" descr="G:\Нравственно- патриотическое воспитание\фото презентация\20140603_100432.jpg"/>
          <p:cNvPicPr>
            <a:picLocks noChangeAspect="1" noChangeArrowheads="1"/>
          </p:cNvPicPr>
          <p:nvPr/>
        </p:nvPicPr>
        <p:blipFill>
          <a:blip r:embed="rId3" cstate="print"/>
          <a:srcRect b="5790"/>
          <a:stretch>
            <a:fillRect/>
          </a:stretch>
        </p:blipFill>
        <p:spPr bwMode="auto">
          <a:xfrm>
            <a:off x="2771800" y="3717032"/>
            <a:ext cx="3888432" cy="25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Нравственно- патриотическое воспитание\фото презентация\20141023_161135.jpg"/>
          <p:cNvPicPr>
            <a:picLocks noChangeAspect="1" noChangeArrowheads="1"/>
          </p:cNvPicPr>
          <p:nvPr/>
        </p:nvPicPr>
        <p:blipFill>
          <a:blip r:embed="rId4" cstate="print"/>
          <a:srcRect t="5906"/>
          <a:stretch>
            <a:fillRect/>
          </a:stretch>
        </p:blipFill>
        <p:spPr bwMode="auto">
          <a:xfrm rot="579135">
            <a:off x="1009789" y="607158"/>
            <a:ext cx="3352952" cy="231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Нравственно- патриотическое воспитание\фото презентация\20141024_100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5526">
            <a:off x="4975866" y="580156"/>
            <a:ext cx="3236875" cy="224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394" t="4549" r="66142" b="58093"/>
          <a:stretch>
            <a:fillRect/>
          </a:stretch>
        </p:blipFill>
        <p:spPr bwMode="auto">
          <a:xfrm rot="833270">
            <a:off x="5861204" y="2587313"/>
            <a:ext cx="284109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591" t="4899" r="66339" b="58093"/>
          <a:stretch>
            <a:fillRect/>
          </a:stretch>
        </p:blipFill>
        <p:spPr bwMode="auto">
          <a:xfrm rot="20702654">
            <a:off x="470974" y="2550454"/>
            <a:ext cx="295232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332656"/>
            <a:ext cx="32403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«Дары природы»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1478" y="404664"/>
            <a:ext cx="41685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«Правила дорожного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движения»</a:t>
            </a:r>
          </a:p>
        </p:txBody>
      </p:sp>
      <p:pic>
        <p:nvPicPr>
          <p:cNvPr id="5" name="Picture 2" descr="H:\DCIM\100PHOTO\SAM_25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48064" y="1124744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Нравственно- патриотическое воспитание\фото презентация\20141212_153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4392488" cy="291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Нравственно- патриотическое воспитание\фотки работ\20150408_162859.jpg"/>
          <p:cNvPicPr>
            <a:picLocks noChangeAspect="1" noChangeArrowheads="1"/>
          </p:cNvPicPr>
          <p:nvPr/>
        </p:nvPicPr>
        <p:blipFill>
          <a:blip r:embed="rId5" cstate="print"/>
          <a:srcRect t="2215" b="6644"/>
          <a:stretch>
            <a:fillRect/>
          </a:stretch>
        </p:blipFill>
        <p:spPr bwMode="auto">
          <a:xfrm>
            <a:off x="5364088" y="3284984"/>
            <a:ext cx="2684079" cy="304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2987823" y="4694504"/>
            <a:ext cx="2160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Коллективная работа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Снеговички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»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9145" y="692696"/>
            <a:ext cx="55074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СОЦИАЛЬНО - ЛИЧНОСТНОЕ  РАЗВИТИЕ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Оформление патриотического уголка в группе.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Сюжетно ролевые игры: больница, магазин, строители, моряки и др.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Режиссерские игры: «Семья», «Защитники Родины», «В гостях у зверей»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Экскурсии в библиотеку: выставка на тему «Мой родной город», 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к 70-летию Победы «Никто не забыт- Ничто не забыто» . 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Мальчики и девочки группы поздравляют   </a:t>
            </a:r>
          </a:p>
          <a:p>
            <a:pPr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   друг друга с праздниками («День                   защитников Отечества», «8 Марта»)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5256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ПАТРИОТИЧЕСКИЙ УГОЛОК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ветлана\Desktop\Новая папка\20150403_141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309634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Светлана\Desktop\Новая папка\20150403_141644.jpg"/>
          <p:cNvPicPr>
            <a:picLocks noChangeAspect="1" noChangeArrowheads="1"/>
          </p:cNvPicPr>
          <p:nvPr/>
        </p:nvPicPr>
        <p:blipFill>
          <a:blip r:embed="rId4" cstate="print"/>
          <a:srcRect l="-955" b="811"/>
          <a:stretch>
            <a:fillRect/>
          </a:stretch>
        </p:blipFill>
        <p:spPr bwMode="auto">
          <a:xfrm>
            <a:off x="755576" y="1772816"/>
            <a:ext cx="39662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12474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живем на севере – Коми край Земля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наша Родина – Республика моя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8820" y="692696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4098" name="Picture 2" descr="G:\Нравственно- патриотическое воспитание\фото презентация\20130403_110128.jpg"/>
          <p:cNvPicPr>
            <a:picLocks noChangeAspect="1" noChangeArrowheads="1"/>
          </p:cNvPicPr>
          <p:nvPr/>
        </p:nvPicPr>
        <p:blipFill>
          <a:blip r:embed="rId3" cstate="print"/>
          <a:srcRect l="26217" t="25894" r="24275" b="15536"/>
          <a:stretch>
            <a:fillRect/>
          </a:stretch>
        </p:blipFill>
        <p:spPr bwMode="auto">
          <a:xfrm>
            <a:off x="4644008" y="764704"/>
            <a:ext cx="3384377" cy="239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Нравственно- патриотическое воспитание\фото презентация\20130403_105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764704"/>
            <a:ext cx="287778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:\Нравственно- патриотическое воспитание\фото презентация\20150319_161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84984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644" y="1196752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2052" name="Picture 4" descr="G:\Нравственно- патриотическое воспитание\фото презентация\20141013_17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4840">
            <a:off x="2164289" y="3203048"/>
            <a:ext cx="2595356" cy="311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G:\ФОТО группа Пчелки\СТАРШАЯ\пчелки старшая гр\20140925_162615.jpg"/>
          <p:cNvPicPr>
            <a:picLocks noChangeAspect="1" noChangeArrowheads="1"/>
          </p:cNvPicPr>
          <p:nvPr/>
        </p:nvPicPr>
        <p:blipFill>
          <a:blip r:embed="rId4" cstate="print"/>
          <a:srcRect t="19106" b="14764"/>
          <a:stretch>
            <a:fillRect/>
          </a:stretch>
        </p:blipFill>
        <p:spPr bwMode="auto">
          <a:xfrm rot="20822231">
            <a:off x="837195" y="331708"/>
            <a:ext cx="3412939" cy="312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G:\ФОТО группа Пчелки\СРЕДНЯЯ\пчелки средняя гр\20131216_161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8414">
            <a:off x="4783245" y="3234230"/>
            <a:ext cx="2469141" cy="305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G:\ФОТО группа Пчелки\2 МЛАДШАЯ\пчелки 2 мл.гр\20130403_110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2642">
            <a:off x="4865509" y="487032"/>
            <a:ext cx="3673414" cy="286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9630" y="836712"/>
            <a:ext cx="6495496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«Любовь к родному краю, родной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культуре, родной речи начинается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 малого – любви к своей семье,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своему жилищу, к своему детскому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саду. Постепенно расширяясь, эта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любовь переходит в любовь к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родной стране, к ее истории,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прошлому и настоящему, ко всему 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человечеству»</a:t>
            </a:r>
          </a:p>
          <a:p>
            <a:pPr algn="ctr"/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  <a:p>
            <a:pPr algn="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Д.С Лихачев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023" y="714356"/>
            <a:ext cx="49376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Анкетирование «Какие мы родители»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Участие в оформлении патриотического уголка.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Проведение родительского собрание по теме «Нравственное воспитание»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Участие в мероприятиях, спортивных развлечениях.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Консультации для родителей «Моя семья», </a:t>
            </a: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Папки – передвижки: «Народный календарь праздников»,  по временам  года, «Мама, папа, я – дружная семья», «Хлеб – всему голова», «Масленица» и др.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90997" y="1000108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2571" y="2214554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</a:p>
        </p:txBody>
      </p:sp>
      <p:pic>
        <p:nvPicPr>
          <p:cNvPr id="3074" name="Picture 2" descr="G:\Нравственно- патриотическое воспитание\фотки работ\20150407_141041.jpg"/>
          <p:cNvPicPr>
            <a:picLocks noChangeAspect="1" noChangeArrowheads="1"/>
          </p:cNvPicPr>
          <p:nvPr/>
        </p:nvPicPr>
        <p:blipFill>
          <a:blip r:embed="rId3" cstate="print"/>
          <a:srcRect t="10335" b="4429"/>
          <a:stretch>
            <a:fillRect/>
          </a:stretch>
        </p:blipFill>
        <p:spPr bwMode="auto">
          <a:xfrm rot="1073676">
            <a:off x="2184806" y="4315918"/>
            <a:ext cx="2770915" cy="177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Нравственно- патриотическое воспитание\фотки работ\20150407_141010.jpg"/>
          <p:cNvPicPr>
            <a:picLocks noChangeAspect="1" noChangeArrowheads="1"/>
          </p:cNvPicPr>
          <p:nvPr/>
        </p:nvPicPr>
        <p:blipFill>
          <a:blip r:embed="rId4" cstate="print"/>
          <a:srcRect b="2215"/>
          <a:stretch>
            <a:fillRect/>
          </a:stretch>
        </p:blipFill>
        <p:spPr bwMode="auto">
          <a:xfrm rot="20917590">
            <a:off x="650564" y="3624668"/>
            <a:ext cx="2928592" cy="214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Нравственно- патриотическое воспитание\фотки работ\20150407_140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764704"/>
            <a:ext cx="4032448" cy="290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G:\Нравственно- патриотическое воспитание\фотки работ\20150407_1409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91785">
            <a:off x="442160" y="889789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G:\Нравственно- патриотическое воспитание\фотки работ\20150407_141735.jpg"/>
          <p:cNvPicPr>
            <a:picLocks noChangeAspect="1" noChangeArrowheads="1"/>
          </p:cNvPicPr>
          <p:nvPr/>
        </p:nvPicPr>
        <p:blipFill>
          <a:blip r:embed="rId7" cstate="print"/>
          <a:srcRect l="3474" t="4979" r="6079" b="5095"/>
          <a:stretch>
            <a:fillRect/>
          </a:stretch>
        </p:blipFill>
        <p:spPr bwMode="auto">
          <a:xfrm rot="20672046">
            <a:off x="5663838" y="3908600"/>
            <a:ext cx="2800482" cy="208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764704"/>
            <a:ext cx="5760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endParaRPr lang="ru-RU" sz="4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24745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/>
              <a:t>- папка-передвижка «Я гражданин России»</a:t>
            </a:r>
          </a:p>
          <a:p>
            <a:pPr>
              <a:buFontTx/>
              <a:buNone/>
            </a:pPr>
            <a:r>
              <a:rPr lang="ru-RU" dirty="0" smtClean="0"/>
              <a:t>- уголок «Мой город </a:t>
            </a:r>
            <a:r>
              <a:rPr lang="en-US" dirty="0" smtClean="0"/>
              <a:t>- </a:t>
            </a:r>
            <a:r>
              <a:rPr lang="ru-RU" dirty="0" smtClean="0"/>
              <a:t>Инта»</a:t>
            </a:r>
          </a:p>
          <a:p>
            <a:pPr>
              <a:buFontTx/>
              <a:buNone/>
            </a:pPr>
            <a:r>
              <a:rPr lang="ru-RU" dirty="0" smtClean="0"/>
              <a:t>-альбом для рассматривания «Инта – мой любимый город»                                          (фото достопримечательностей города)</a:t>
            </a:r>
          </a:p>
          <a:p>
            <a:pPr>
              <a:buFontTx/>
              <a:buNone/>
            </a:pPr>
            <a:r>
              <a:rPr lang="ru-RU" dirty="0" smtClean="0"/>
              <a:t>-дидактические игры.</a:t>
            </a:r>
          </a:p>
          <a:p>
            <a:pPr>
              <a:buFontTx/>
              <a:buNone/>
            </a:pPr>
            <a:r>
              <a:rPr lang="ru-RU" dirty="0" smtClean="0"/>
              <a:t>- демонстрационный материал по теме «Великая Отечественная война»</a:t>
            </a:r>
          </a:p>
          <a:p>
            <a:pPr>
              <a:buFontTx/>
              <a:buNone/>
            </a:pPr>
            <a:r>
              <a:rPr lang="ru-RU" dirty="0" smtClean="0"/>
              <a:t>- звукозаписи песен военных лет, песен для проведения праздников «23 февраля», «День Победы», русские народные песни, гимн России</a:t>
            </a:r>
          </a:p>
          <a:p>
            <a:pPr>
              <a:buFontTx/>
              <a:buNone/>
            </a:pPr>
            <a:r>
              <a:rPr lang="ru-RU" dirty="0" smtClean="0"/>
              <a:t>- сценарии утренников «День защитника Отечества», «День Победы».</a:t>
            </a:r>
          </a:p>
          <a:p>
            <a:pPr>
              <a:buFontTx/>
              <a:buNone/>
            </a:pPr>
            <a:r>
              <a:rPr lang="ru-RU" dirty="0" smtClean="0"/>
              <a:t>- папки-передвижки «23 февраля – День защитника Отечества», «Никто не забыт, ни что не забыто», «9 Мая – День Победы!».</a:t>
            </a:r>
          </a:p>
          <a:p>
            <a:pPr>
              <a:buFontTx/>
              <a:buNone/>
            </a:pPr>
            <a:r>
              <a:rPr lang="ru-RU" dirty="0" smtClean="0"/>
              <a:t>- русские народные костюмы</a:t>
            </a:r>
          </a:p>
          <a:p>
            <a:r>
              <a:rPr lang="ru-RU" dirty="0" smtClean="0"/>
              <a:t>-художественная литература по патриотическому воспитанию</a:t>
            </a:r>
          </a:p>
          <a:p>
            <a:pPr>
              <a:buFontTx/>
              <a:buChar char="-"/>
            </a:pPr>
            <a:r>
              <a:rPr lang="ru-RU" dirty="0" smtClean="0"/>
              <a:t>Карта – схема Города Инты</a:t>
            </a:r>
          </a:p>
          <a:p>
            <a:pPr>
              <a:buFontTx/>
              <a:buChar char="-"/>
            </a:pPr>
            <a:r>
              <a:rPr lang="ru-RU" dirty="0" smtClean="0"/>
              <a:t>Герб города, Республики Коми, России</a:t>
            </a:r>
          </a:p>
          <a:p>
            <a:pPr>
              <a:buFontTx/>
              <a:buChar char="-"/>
            </a:pPr>
            <a:r>
              <a:rPr lang="ru-RU" dirty="0" smtClean="0"/>
              <a:t>Флаг Республики Коми, России.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6470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группе имеется: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714356"/>
            <a:ext cx="22525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ПЕРСПЕКТИВА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Создание и реализация проекта «Наши имена»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Торжественное возложение цветов к памятникам воинам, погибшим в годы ВОВ.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Выпуск газеты «Где я был в России»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Изготовление «Генеалогическое  дерево семьи», «Герб семьи».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928662" y="1400218"/>
            <a:ext cx="750099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СПАСИБО ЗА ВНИМАНИЕ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1071546"/>
            <a:ext cx="7200801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Воспитание гражданина и патриота своей страны, </a:t>
            </a:r>
          </a:p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формирование нравственных ценностей</a:t>
            </a:r>
            <a:r>
              <a:rPr lang="ru-RU" sz="19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7" y="642918"/>
            <a:ext cx="121444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ЦЕЛЬ:</a:t>
            </a:r>
            <a:endParaRPr lang="ru-RU" sz="20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2816"/>
            <a:ext cx="7358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1. Воспитание у ребенка любви и привязанности к своей семье, дому, детскому саду, улице, городу.</a:t>
            </a:r>
          </a:p>
          <a:p>
            <a:pPr lvl="0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2. Формирование бережного отношения к природе и всему живому;</a:t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воспитание уважения к труду.</a:t>
            </a:r>
          </a:p>
          <a:p>
            <a:pPr lvl="0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3. Развитие интереса к русским традициям и промыслам.</a:t>
            </a:r>
          </a:p>
          <a:p>
            <a:pPr lvl="0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4.  Формирование элементарных знаний о правах человека.</a:t>
            </a:r>
          </a:p>
          <a:p>
            <a:pPr lvl="0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5.  Расширение представлений о России, как о родной стране; знакомство детей с символами государства (герб, флаг, гимн); о Инте, как о родном городе.</a:t>
            </a:r>
          </a:p>
          <a:p>
            <a:pPr lvl="0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6.  Развитие чувства ответственности и гордости за достижения страны.</a:t>
            </a:r>
          </a:p>
          <a:p>
            <a:pPr lvl="0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7.  Формирование толерантности, чувства уважения к другим народам, их традициям.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5989" y="908720"/>
            <a:ext cx="67292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СИСТЕМА  И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ПОСЛЕДОВАТЕЛЬНОСТЬ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РАБОТЫ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2852936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РОДНАЯ УЛИЦА,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РАЙОН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4437112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,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ЕЕ СТОЛИЦА, СИМВОЛИКА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4437112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И ОБЯЗАННОСТИ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2852936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852936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16216" y="4437112"/>
            <a:ext cx="1944216" cy="1008112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РОДНОЙ ГОРОД</a:t>
            </a:r>
          </a:p>
        </p:txBody>
      </p:sp>
      <p:pic>
        <p:nvPicPr>
          <p:cNvPr id="1027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657225" cy="657225"/>
          </a:xfrm>
          <a:prstGeom prst="rect">
            <a:avLst/>
          </a:prstGeom>
          <a:noFill/>
        </p:spPr>
      </p:pic>
      <p:pic>
        <p:nvPicPr>
          <p:cNvPr id="18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164288" y="3861048"/>
            <a:ext cx="657225" cy="657225"/>
          </a:xfrm>
          <a:prstGeom prst="rect">
            <a:avLst/>
          </a:prstGeom>
          <a:noFill/>
        </p:spPr>
      </p:pic>
      <p:pic>
        <p:nvPicPr>
          <p:cNvPr id="19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657225" cy="657225"/>
          </a:xfrm>
          <a:prstGeom prst="rect">
            <a:avLst/>
          </a:prstGeom>
          <a:noFill/>
        </p:spPr>
      </p:pic>
      <p:pic>
        <p:nvPicPr>
          <p:cNvPr id="20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5740218" y="4597216"/>
            <a:ext cx="657225" cy="657225"/>
          </a:xfrm>
          <a:prstGeom prst="rect">
            <a:avLst/>
          </a:prstGeom>
          <a:noFill/>
        </p:spPr>
      </p:pic>
      <p:pic>
        <p:nvPicPr>
          <p:cNvPr id="21" name="Picture 3" descr="C:\Users\М.видео\Desktop\17s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2915816" y="4581128"/>
            <a:ext cx="657225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084" y="836712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692696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СЕМЬ-Я.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Мир ребенка начинается с его семьи.</a:t>
            </a:r>
          </a:p>
          <a:p>
            <a:r>
              <a:rPr lang="ru-RU" b="1" dirty="0" smtClean="0"/>
              <a:t>Понимание Родины у дошкольников  тесно связано с конкретными представлениями о том, что им близко и дорого.</a:t>
            </a:r>
          </a:p>
          <a:p>
            <a:r>
              <a:rPr lang="ru-RU" b="1" dirty="0" smtClean="0"/>
              <a:t>Оно начинается у ребенка с отношения к семье, к самым близким людям – к матери, отцу, бабушке, дедушке. Это корни, связывающие его с родным домом и ближайшим окружением.</a:t>
            </a:r>
          </a:p>
          <a:p>
            <a:r>
              <a:rPr lang="ru-RU" b="1" dirty="0" smtClean="0"/>
              <a:t>В беседах дети рассказывают о своей семье, семейных историях, традициях.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5112568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714356"/>
            <a:ext cx="268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1442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</a:t>
            </a: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764704"/>
            <a:ext cx="47525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ЧУВСТВО РОДИНЫ…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24744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Родина – это город, в котором живет человек, и улица, на которой стоит его дом, и деревце под окном, и пение птички: все это Родина. Дошкольное детство – важнейший период становления личности человека, когда закладываются нравственные основы гражданских качеств, формируются первые представления детей об окружающем мире, обществе и культуре.</a:t>
            </a:r>
          </a:p>
          <a:p>
            <a:r>
              <a:rPr lang="ru-RU" sz="1400" b="1" dirty="0" smtClean="0"/>
              <a:t>Этот возраст – имеет свои потенциальные возможности для формирования высших социальных чувств, к которым относится чувство патриотизма.</a:t>
            </a:r>
          </a:p>
          <a:p>
            <a:r>
              <a:rPr lang="ru-RU" sz="1400" b="1" dirty="0" smtClean="0"/>
              <a:t>Чувство Родины начинается с восхищения тем, что видит перед собой ребенок, чему он изумляется, и что вызывает отклик в его душе…И хотя многие впечатления еще не осознанны им глубоко, но пропущены через детское восприятие, они играют огромную роль в становлении личности патриота.</a:t>
            </a:r>
          </a:p>
          <a:p>
            <a:r>
              <a:rPr lang="ru-RU" sz="1400" b="1" dirty="0" smtClean="0"/>
              <a:t>Знакомя детей с родной страной, расширяется их представления о значении государственных символах России. Воспитывается уважительное отношение к гербу, флагу, гимну Российской Федерации. Знакомя детей со столицей нашей Родины – Москвой и другими городами России,</a:t>
            </a:r>
          </a:p>
          <a:p>
            <a:r>
              <a:rPr lang="ru-RU" sz="1400" b="1" dirty="0" smtClean="0"/>
              <a:t>формируются представления о том, что Россия – многонациональная страна с самобытными, равноправными культурами. У детей формируются основы гражданско-патриотических чувств: любовь, гордость и уважение к своей стране, ее культуре, осознанию личной причастности к жизни Родины.</a:t>
            </a:r>
          </a:p>
          <a:p>
            <a:r>
              <a:rPr lang="ru-RU" sz="1400" b="1" dirty="0" smtClean="0"/>
              <a:t>В нравственно-патриотическом воспитании огромное значение имеет пример взрослых, близких людей. На конкретных фактах из жизни старших членов семьи: дедушек, бабушек, участников Великой Отечественной войны, их фронтовых и трудовых подвигах, прививаются детям такие важные понятия, как: долг перед Родиной, любовь к Отечеству, ненависть к врагу, трудовой подвиг.  Ребенок подводится к пониманию, что мы победили потому, что любим свою Отчизну.</a:t>
            </a:r>
          </a:p>
          <a:p>
            <a:r>
              <a:rPr lang="ru-RU" sz="1400" b="1" dirty="0" smtClean="0"/>
              <a:t>Родина чтит своих героев, отдавших жизнь за счастье людей. Их имена увековечены в названиях городов, улиц, площадей, в их честь воздвигнуты памятники.</a:t>
            </a:r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214422"/>
            <a:ext cx="64294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098" name="WordArt 2" descr="1311170788_1311110903_russian-flag"/>
          <p:cNvSpPr>
            <a:spLocks noChangeArrowheads="1" noChangeShapeType="1" noTextEdit="1"/>
          </p:cNvSpPr>
          <p:nvPr/>
        </p:nvSpPr>
        <p:spPr bwMode="auto">
          <a:xfrm>
            <a:off x="2699792" y="-138128"/>
            <a:ext cx="4324350" cy="2705100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/>
              </a:rPr>
              <a:t> 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24744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Любовь к Родине начинается с чувства любви к своему городу.</a:t>
            </a:r>
          </a:p>
          <a:p>
            <a:r>
              <a:rPr lang="ru-RU" sz="1400" b="1" dirty="0" smtClean="0"/>
              <a:t>История города – это живая история, она отражается и в биографии семьи и в судьбе поколения.</a:t>
            </a:r>
          </a:p>
          <a:p>
            <a:r>
              <a:rPr lang="ru-RU" sz="1400" b="1" dirty="0" smtClean="0"/>
              <a:t> Наша задача – с самых ранних лет заложить в детях не только интерес к истории нашего города, но и воспитать чувство уважения к нему, гордость за героическое прошлое и настоящее.</a:t>
            </a:r>
          </a:p>
          <a:p>
            <a:r>
              <a:rPr lang="ru-RU" sz="1400" b="1" dirty="0" smtClean="0"/>
              <a:t>В непосредственно-образовательной деятельности, экскурсиях, беседах детям в доступной форме даются краеведческие сведения о родном городе, об истории его возникновения, о его достопримечательностях, городских зданиях и учреждениях, знаменитых земляках.</a:t>
            </a:r>
          </a:p>
          <a:p>
            <a:r>
              <a:rPr lang="ru-RU" sz="1400" b="1" dirty="0" smtClean="0"/>
              <a:t>Воспитывая у детей любовь к своему городу, подводим к пониманию, что наш город Инта – частица Родины, поскольку во всех местах, больших и маленьких, есть много общего:</a:t>
            </a:r>
          </a:p>
          <a:p>
            <a:r>
              <a:rPr lang="ru-RU" sz="1400" b="1" dirty="0" smtClean="0"/>
              <a:t>- повсюду люди трудятся для всех;</a:t>
            </a:r>
          </a:p>
          <a:p>
            <a:r>
              <a:rPr lang="ru-RU" sz="1400" b="1" dirty="0" smtClean="0"/>
              <a:t>- везде соблюдают традиции: Родина помнит героев, защитивших ее от врагов;</a:t>
            </a:r>
          </a:p>
          <a:p>
            <a:r>
              <a:rPr lang="ru-RU" sz="1400" b="1" dirty="0" smtClean="0"/>
              <a:t>- повсюду живут люди разных национальностей, совместно трудятся и помогают друг другу;</a:t>
            </a:r>
          </a:p>
          <a:p>
            <a:r>
              <a:rPr lang="ru-RU" sz="1400" b="1" dirty="0" smtClean="0"/>
              <a:t>- люди берегут и охраняют природу;</a:t>
            </a:r>
          </a:p>
          <a:p>
            <a:r>
              <a:rPr lang="ru-RU" sz="1400" b="1" dirty="0" smtClean="0"/>
              <a:t>- есть общие национальные и общественные праздники.</a:t>
            </a:r>
          </a:p>
          <a:p>
            <a:r>
              <a:rPr lang="ru-RU" sz="1400" b="1" dirty="0" smtClean="0"/>
              <a:t>Воспитывая гордость за свою малую Родину, у детей формируется желание сделать ее лучше.</a:t>
            </a:r>
          </a:p>
          <a:p>
            <a:r>
              <a:rPr lang="ru-RU" sz="1400" b="1" dirty="0" smtClean="0"/>
              <a:t>Постепенно от прогулки к экскурсии, от беседы и чтения книги, у детей складывается прекрасный образ родного края, своей малой Родины.</a:t>
            </a:r>
          </a:p>
          <a:p>
            <a:r>
              <a:rPr lang="ru-RU" sz="1400" b="1" dirty="0" smtClean="0"/>
              <a:t>Все это закладывает у детей первые основы патриотизма.</a:t>
            </a:r>
          </a:p>
          <a:p>
            <a:r>
              <a:rPr lang="ru-RU" sz="1400" b="1" dirty="0" smtClean="0"/>
              <a:t>Дети – будущее нашей Родины, им беречь и охранять ее просторы, ее красоты, ее богатства</a:t>
            </a:r>
            <a:r>
              <a:rPr lang="ru-RU" sz="14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2515" y="692696"/>
            <a:ext cx="3258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малая Родина – Инта.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223" y="692696"/>
            <a:ext cx="24166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ФОРМЫ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000108"/>
            <a:ext cx="48577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ОСНОВНЫЕ НАПРАВЛЕНИЯ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ДОШКОЛЬНОГО ОБРАЗОВАНИЯ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928662" y="1714488"/>
            <a:ext cx="3143272" cy="1928826"/>
          </a:xfrm>
          <a:prstGeom prst="cloud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СОЦИАЛЬНО – ЛИЧНОСТНОЕ РАЗВИТИЕ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2786050" y="3429000"/>
            <a:ext cx="3643338" cy="2286016"/>
          </a:xfrm>
          <a:prstGeom prst="cloud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ПОЗНАВАТЕЛЬНО – РЕЧЕВОЕ РАЗВИТИЕ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786314" y="1571612"/>
            <a:ext cx="3286148" cy="1928826"/>
          </a:xfrm>
          <a:prstGeom prst="cloud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ХУДОЖЕСТВЕННО – ЭСТЕТИЧЕСКОЕ РАЗВИТИЕ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978" y="692696"/>
            <a:ext cx="60851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ПОЗНАВАТЕЛЬНО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РЕЧЕВОЕ РАЗВИТИЕ</a:t>
            </a:r>
            <a:endParaRPr lang="ru-RU" sz="2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Составление рассказов на тему:</a:t>
            </a: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«Хорошо у нас в саду…»;</a:t>
            </a: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«Моя семья: папа, мама, бабушка, дедушка и я»;</a:t>
            </a: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«Каким я хочу быть». «Где бы я хотел побывать». «Город, в котором я живу»;</a:t>
            </a: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«Я хочу, чтоб мой город стал…».</a:t>
            </a:r>
          </a:p>
          <a:p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Тематические беседы: «Красная книга»; «Удивительный космос»; «Береги планету эту, ведь другой такой же нету» и др.</a:t>
            </a:r>
          </a:p>
          <a:p>
            <a:pPr lvl="0"/>
            <a:endParaRPr lang="ru-RU" b="1" dirty="0" smtClean="0">
              <a:latin typeface="DejaVu Serif" pitchFamily="18" charset="0"/>
              <a:ea typeface="DejaVu Serif" pitchFamily="18" charset="0"/>
            </a:endParaRPr>
          </a:p>
          <a:p>
            <a:pPr lvl="0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Работа с глобусом,  картой России.</a:t>
            </a: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Рассматривание  альбомов, картинок: «Моя семья», «Мой          город –  Инта »,«Родная природа», «Достопримечательности Москвы» , «Достопримечательности моего города» и др.</a:t>
            </a:r>
          </a:p>
          <a:p>
            <a:pPr lvl="0" algn="r"/>
            <a:r>
              <a:rPr lang="ru-RU" b="1" dirty="0" smtClean="0">
                <a:latin typeface="DejaVu Serif" pitchFamily="18" charset="0"/>
                <a:ea typeface="DejaVu Serif" pitchFamily="18" charset="0"/>
              </a:rPr>
              <a:t>                                         </a:t>
            </a:r>
          </a:p>
          <a:p>
            <a:pPr lvl="0" algn="r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1457</Words>
  <Application>Microsoft Office PowerPoint</Application>
  <PresentationFormat>Экран (4:3)</PresentationFormat>
  <Paragraphs>194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Ириночка</dc:creator>
  <cp:lastModifiedBy>1</cp:lastModifiedBy>
  <cp:revision>156</cp:revision>
  <dcterms:created xsi:type="dcterms:W3CDTF">2013-04-17T06:00:40Z</dcterms:created>
  <dcterms:modified xsi:type="dcterms:W3CDTF">2015-07-06T07:12:33Z</dcterms:modified>
</cp:coreProperties>
</file>