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16" r:id="rId1"/>
  </p:sldMasterIdLst>
  <p:notesMasterIdLst>
    <p:notesMasterId r:id="rId20"/>
  </p:notesMasterIdLst>
  <p:sldIdLst>
    <p:sldId id="256" r:id="rId2"/>
    <p:sldId id="269" r:id="rId3"/>
    <p:sldId id="270" r:id="rId4"/>
    <p:sldId id="261" r:id="rId5"/>
    <p:sldId id="276" r:id="rId6"/>
    <p:sldId id="266" r:id="rId7"/>
    <p:sldId id="271" r:id="rId8"/>
    <p:sldId id="273" r:id="rId9"/>
    <p:sldId id="274" r:id="rId10"/>
    <p:sldId id="277" r:id="rId11"/>
    <p:sldId id="272" r:id="rId12"/>
    <p:sldId id="264" r:id="rId13"/>
    <p:sldId id="263" r:id="rId14"/>
    <p:sldId id="290" r:id="rId15"/>
    <p:sldId id="259" r:id="rId16"/>
    <p:sldId id="291" r:id="rId17"/>
    <p:sldId id="275" r:id="rId18"/>
    <p:sldId id="28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я" initials="я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158F32"/>
    <a:srgbClr val="D7BD4D"/>
    <a:srgbClr val="00B0F0"/>
    <a:srgbClr val="FFFFFF"/>
    <a:srgbClr val="45A7D3"/>
    <a:srgbClr val="C75F09"/>
    <a:srgbClr val="A7E8FF"/>
    <a:srgbClr val="8BE1FF"/>
    <a:srgbClr val="5BD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92" autoAdjust="0"/>
    <p:restoredTop sz="95066" autoAdjust="0"/>
  </p:normalViewPr>
  <p:slideViewPr>
    <p:cSldViewPr>
      <p:cViewPr varScale="1">
        <p:scale>
          <a:sx n="75" d="100"/>
          <a:sy n="75" d="100"/>
        </p:scale>
        <p:origin x="-102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7553A8-5263-4272-9471-5C595083BF88}" type="datetimeFigureOut">
              <a:rPr lang="ru-RU" smtClean="0"/>
              <a:t>05.09.2015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13C31B-CAD8-4ECC-91A5-DD559A834B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7140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13C31B-CAD8-4ECC-91A5-DD559A834B6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38436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                                                                                  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13C31B-CAD8-4ECC-91A5-DD559A834B6B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6312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13C31B-CAD8-4ECC-91A5-DD559A834B6B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4820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AD627-785E-4B44-87AA-3EF0856AD2A6}" type="datetimeFigureOut">
              <a:rPr lang="ru-RU" smtClean="0"/>
              <a:t>05.09.2015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2D58A-D580-451E-8433-EF1D18DD0E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369777"/>
      </p:ext>
    </p:extLst>
  </p:cSld>
  <p:clrMapOvr>
    <a:masterClrMapping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AD627-785E-4B44-87AA-3EF0856AD2A6}" type="datetimeFigureOut">
              <a:rPr lang="ru-RU" smtClean="0"/>
              <a:t>05.09.2015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2D58A-D580-451E-8433-EF1D18DD0E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6977790"/>
      </p:ext>
    </p:extLst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AD627-785E-4B44-87AA-3EF0856AD2A6}" type="datetimeFigureOut">
              <a:rPr lang="ru-RU" smtClean="0"/>
              <a:t>05.09.2015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2D58A-D580-451E-8433-EF1D18DD0E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126046"/>
      </p:ext>
    </p:extLst>
  </p:cSld>
  <p:clrMapOvr>
    <a:masterClrMapping/>
  </p:clrMapOvr>
  <p:transition spd="slow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AD627-785E-4B44-87AA-3EF0856AD2A6}" type="datetimeFigureOut">
              <a:rPr lang="ru-RU" smtClean="0"/>
              <a:t>05.09.2015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2D58A-D580-451E-8433-EF1D18DD0E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118557"/>
      </p:ext>
    </p:extLst>
  </p:cSld>
  <p:clrMapOvr>
    <a:masterClrMapping/>
  </p:clrMapOvr>
  <p:transition spd="slow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AD627-785E-4B44-87AA-3EF0856AD2A6}" type="datetimeFigureOut">
              <a:rPr lang="ru-RU" smtClean="0"/>
              <a:t>05.09.2015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2D58A-D580-451E-8433-EF1D18DD0E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6122645"/>
      </p:ext>
    </p:extLst>
  </p:cSld>
  <p:clrMapOvr>
    <a:masterClrMapping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AD627-785E-4B44-87AA-3EF0856AD2A6}" type="datetimeFigureOut">
              <a:rPr lang="ru-RU" smtClean="0"/>
              <a:t>05.09.2015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2D58A-D580-451E-8433-EF1D18DD0E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975704"/>
      </p:ext>
    </p:extLst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AD627-785E-4B44-87AA-3EF0856AD2A6}" type="datetimeFigureOut">
              <a:rPr lang="ru-RU" smtClean="0"/>
              <a:t>05.09.2015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2D58A-D580-451E-8433-EF1D18DD0E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686443"/>
      </p:ext>
    </p:extLst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AD627-785E-4B44-87AA-3EF0856AD2A6}" type="datetimeFigureOut">
              <a:rPr lang="ru-RU" smtClean="0"/>
              <a:t>05.09.2015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2D58A-D580-451E-8433-EF1D18DD0E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675800"/>
      </p:ext>
    </p:extLst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AD627-785E-4B44-87AA-3EF0856AD2A6}" type="datetimeFigureOut">
              <a:rPr lang="ru-RU" smtClean="0"/>
              <a:t>05.09.2015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2D58A-D580-451E-8433-EF1D18DD0E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839367"/>
      </p:ext>
    </p:extLst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AD627-785E-4B44-87AA-3EF0856AD2A6}" type="datetimeFigureOut">
              <a:rPr lang="ru-RU" smtClean="0"/>
              <a:t>05.09.2015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2D58A-D580-451E-8433-EF1D18DD0E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380010"/>
      </p:ext>
    </p:extLst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AD627-785E-4B44-87AA-3EF0856AD2A6}" type="datetimeFigureOut">
              <a:rPr lang="ru-RU" smtClean="0"/>
              <a:t>05.09.2015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2D58A-D580-451E-8433-EF1D18DD0E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891309"/>
      </p:ext>
    </p:extLst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7AD627-785E-4B44-87AA-3EF0856AD2A6}" type="datetimeFigureOut">
              <a:rPr lang="ru-RU" smtClean="0"/>
              <a:t>05.09.2015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B2D58A-D580-451E-8433-EF1D18DD0E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5705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17" r:id="rId1"/>
    <p:sldLayoutId id="2147484418" r:id="rId2"/>
    <p:sldLayoutId id="2147484419" r:id="rId3"/>
    <p:sldLayoutId id="2147484420" r:id="rId4"/>
    <p:sldLayoutId id="2147484421" r:id="rId5"/>
    <p:sldLayoutId id="2147484422" r:id="rId6"/>
    <p:sldLayoutId id="2147484423" r:id="rId7"/>
    <p:sldLayoutId id="2147484424" r:id="rId8"/>
    <p:sldLayoutId id="2147484425" r:id="rId9"/>
    <p:sldLayoutId id="2147484426" r:id="rId10"/>
    <p:sldLayoutId id="2147484427" r:id="rId11"/>
  </p:sldLayoutIdLst>
  <p:transition spd="slow">
    <p:pull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microsoft.com/office/2007/relationships/hdphoto" Target="../media/hdphoto5.wdp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3528" y="188640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Cambria" panose="02040503050406030204" pitchFamily="18" charset="0"/>
              </a:rPr>
              <a:t>ГОСУДАРСТВЕННОЕ БЮДЖЕТНОЕ  ДОШКОЛЬНОЕ ОБРАЗОВАТЕЛЬНОЕ УЧРЕЖДЕНИЕ</a:t>
            </a:r>
          </a:p>
          <a:p>
            <a:pPr algn="ctr"/>
            <a:r>
              <a:rPr lang="ru-RU" dirty="0" smtClean="0">
                <a:latin typeface="Cambria" panose="02040503050406030204" pitchFamily="18" charset="0"/>
              </a:rPr>
              <a:t>ДЕТСКИЙ САД № 96 ОБЩЕРАЗВИВАЮЩЕГО ВИДА </a:t>
            </a:r>
          </a:p>
          <a:p>
            <a:pPr algn="ctr"/>
            <a:r>
              <a:rPr lang="ru-RU" dirty="0" smtClean="0">
                <a:latin typeface="Cambria" panose="02040503050406030204" pitchFamily="18" charset="0"/>
              </a:rPr>
              <a:t>КАЛИНИНСКОГО РАЙОНА САНКТ -  ПЕТЕРБУРГА</a:t>
            </a:r>
            <a:endParaRPr lang="ru-RU" dirty="0">
              <a:latin typeface="Cambria" panose="020405030504060302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2381500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>
                <a:latin typeface="Cambria" panose="02040503050406030204" pitchFamily="18" charset="0"/>
                <a:cs typeface="Browallia New" panose="020B0604020202020204" pitchFamily="34" charset="-34"/>
              </a:rPr>
              <a:t>ТЕМА: МЕТОДИЧЕСКИЕ РЕКОМЕНДАЦИИ ПО ПОСТРОЕНИЮ ПРЕДМЕТНО-РАЗВИВАЮЩЕЙ СРЕДЫ ДЛЯ ДЕТЕЙ РАННЕГО ВОЗРАСТА В СООТВЕТСТВИИ С ФГОС ДО</a:t>
            </a:r>
            <a:endParaRPr lang="ru-RU" sz="2400" b="1" u="sng" dirty="0">
              <a:latin typeface="Cambria" panose="02040503050406030204" pitchFamily="18" charset="0"/>
              <a:cs typeface="Browallia New" panose="020B0604020202020204" pitchFamily="34" charset="-34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63688" y="5602348"/>
            <a:ext cx="55446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Cambria" panose="02040503050406030204" pitchFamily="18" charset="0"/>
              </a:rPr>
              <a:t>ВОСПИТАТЕЛЬ: ЛОМАКИНА  А. В.</a:t>
            </a:r>
            <a:endParaRPr lang="ru-RU" sz="2400" b="1" dirty="0">
              <a:latin typeface="Cambria" panose="020405030504060302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80280" y="6214927"/>
            <a:ext cx="1911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ambria" panose="02040503050406030204" pitchFamily="18" charset="0"/>
              </a:rPr>
              <a:t>2013-2014</a:t>
            </a:r>
            <a:endParaRPr lang="ru-RU" dirty="0">
              <a:latin typeface="Cambria" panose="02040503050406030204" pitchFamily="18" charset="0"/>
            </a:endParaRPr>
          </a:p>
        </p:txBody>
      </p:sp>
      <p:pic>
        <p:nvPicPr>
          <p:cNvPr id="7170" name="Picture 2" descr="C:\Users\я\Desktop\80647925_large_4663906_baby_toys3 (3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97937" y="3689277"/>
            <a:ext cx="1646063" cy="2194750"/>
          </a:xfrm>
          <a:prstGeom prst="rect">
            <a:avLst/>
          </a:prstGeom>
          <a:noFill/>
          <a:effectLst>
            <a:glow rad="25400">
              <a:srgbClr val="000000">
                <a:alpha val="94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я\Desktop\80647925_large_4663906_baby_toys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6550" y="4995444"/>
            <a:ext cx="1752752" cy="1912786"/>
          </a:xfrm>
          <a:prstGeom prst="rect">
            <a:avLst/>
          </a:prstGeom>
          <a:noFill/>
          <a:effectLst>
            <a:glow rad="25400">
              <a:srgbClr val="000000">
                <a:alpha val="94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я\Desktop\Новая папка (3)\80647925_large_4663906_baby_toys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6407" y="404664"/>
            <a:ext cx="2004234" cy="1958510"/>
          </a:xfrm>
          <a:prstGeom prst="rect">
            <a:avLst/>
          </a:prstGeom>
          <a:noFill/>
          <a:effectLst>
            <a:glow rad="25400">
              <a:srgbClr val="000000">
                <a:alpha val="94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я\Desktop\80647925_large_4663906_baby_toys3 (4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00887" y="664174"/>
            <a:ext cx="2043113" cy="1828800"/>
          </a:xfrm>
          <a:prstGeom prst="rect">
            <a:avLst/>
          </a:prstGeom>
          <a:noFill/>
          <a:effectLst>
            <a:glow rad="25400">
              <a:srgbClr val="000000">
                <a:alpha val="94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я\Desktop\80647925_large_4663906_baby_toys3 (2).pn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6627" l="2146" r="100000">
                        <a14:foregroundMark x1="53648" y1="2892" x2="53648" y2="28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270" y="3714057"/>
            <a:ext cx="1774825" cy="3162300"/>
          </a:xfrm>
          <a:prstGeom prst="rect">
            <a:avLst/>
          </a:prstGeom>
          <a:noFill/>
          <a:effectLst>
            <a:glow rad="25400">
              <a:srgbClr val="000000">
                <a:alpha val="94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2192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3848" y="316799"/>
            <a:ext cx="5688632" cy="62745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8" name="Picture 2" descr="C:\Users\я\Desktop\Новая папка (3)\_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60" b="99281" l="0" r="99842">
                        <a14:foregroundMark x1="65032" y1="36091" x2="65032" y2="36091"/>
                        <a14:foregroundMark x1="61076" y1="39209" x2="61076" y2="39209"/>
                        <a14:foregroundMark x1="75475" y1="38969" x2="75475" y2="38969"/>
                        <a14:foregroundMark x1="77373" y1="34412" x2="77373" y2="34412"/>
                        <a14:foregroundMark x1="76899" y1="31655" x2="78323" y2="318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702" y="3454059"/>
            <a:ext cx="2520280" cy="3326438"/>
          </a:xfrm>
          <a:prstGeom prst="rect">
            <a:avLst/>
          </a:prstGeom>
          <a:noFill/>
          <a:effectLst>
            <a:glow rad="12700">
              <a:srgbClr val="000000">
                <a:alpha val="94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40568" y="1628800"/>
            <a:ext cx="4320480" cy="1143000"/>
          </a:xfrm>
        </p:spPr>
        <p:txBody>
          <a:bodyPr>
            <a:prstTxWarp prst="textArchUp">
              <a:avLst/>
            </a:prstTxWarp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3200" b="1" dirty="0" smtClean="0">
                <a:ln w="50800"/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</a:rPr>
              <a:t>  ЦЕНТР ТЕАТРА </a:t>
            </a:r>
            <a:br>
              <a:rPr lang="ru-RU" sz="3200" b="1" dirty="0" smtClean="0">
                <a:ln w="50800"/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</a:rPr>
            </a:br>
            <a:r>
              <a:rPr lang="ru-RU" sz="3200" b="1" dirty="0" smtClean="0">
                <a:ln w="50800"/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</a:rPr>
              <a:t>И </a:t>
            </a:r>
            <a:br>
              <a:rPr lang="ru-RU" sz="3200" b="1" dirty="0" smtClean="0">
                <a:ln w="50800"/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</a:rPr>
            </a:br>
            <a:r>
              <a:rPr lang="ru-RU" sz="3200" b="1" dirty="0" smtClean="0">
                <a:ln w="50800"/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</a:rPr>
              <a:t>РЯЖЕНЬЯ</a:t>
            </a:r>
            <a:endParaRPr lang="ru-RU" sz="3200" b="1" dirty="0">
              <a:ln w="50800"/>
              <a:solidFill>
                <a:schemeClr val="accent6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2109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Новая папка (2)\DSCN0377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1840" y="739000"/>
            <a:ext cx="5281636" cy="58396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6" name="Picture 4" descr="C:\Users\я\Desktop\80063951_large_71983641_67215255694463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9169" y="3326593"/>
            <a:ext cx="2538760" cy="325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71400"/>
            <a:ext cx="9289032" cy="1143000"/>
          </a:xfrm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3200" b="1" dirty="0" smtClean="0">
                <a:ln w="50800"/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</a:rPr>
              <a:t>ЦЕНТР ИЗОБРАЗИТЕЛЬНОЙ ДЕЯТЕЛЬНОСТИ</a:t>
            </a:r>
            <a:endParaRPr lang="ru-RU" sz="3200" b="1" dirty="0">
              <a:ln w="50800"/>
              <a:solidFill>
                <a:schemeClr val="accent6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8186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760" y="908720"/>
            <a:ext cx="4055785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8004" y="908720"/>
            <a:ext cx="4140460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634" y="3717032"/>
            <a:ext cx="4058911" cy="29190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0398" y="3717032"/>
            <a:ext cx="4140460" cy="29190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99392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Cambria" panose="02040503050406030204" pitchFamily="18" charset="0"/>
              </a:rPr>
              <a:t>ЦЕНТР СЕНСОРИКИ</a:t>
            </a:r>
            <a:endParaRPr lang="ru-RU" sz="32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2563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I:\DCIM\100NIKON\DSCN041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6092" y="764704"/>
            <a:ext cx="8450221" cy="58438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5031" y="-171400"/>
            <a:ext cx="8229600" cy="1143000"/>
          </a:xfrm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3200" b="1" dirty="0" smtClean="0">
                <a:ln w="50800"/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</a:rPr>
              <a:t>ЦЕНТР ПРИРОДЫ</a:t>
            </a:r>
            <a:endParaRPr lang="ru-RU" sz="3200" b="1" dirty="0">
              <a:ln w="50800"/>
              <a:solidFill>
                <a:schemeClr val="accent6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547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 descr="C:\Users\я\Desktop\АНЯ\Рисунок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0450" y="384634"/>
            <a:ext cx="2359588" cy="33685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8" name="Picture 8" descr="C:\Users\я\Desktop\АНЯ\IMG_8319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2140" y="384635"/>
            <a:ext cx="2355644" cy="33685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6" name="Picture 6" descr="C:\Users\я\Desktop\АНЯ\IMG_8327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719" y="3250346"/>
            <a:ext cx="2520280" cy="36039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199" y="361814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Cambria" panose="02040503050406030204" pitchFamily="18" charset="0"/>
              </a:rPr>
              <a:t/>
            </a:r>
            <a:br>
              <a:rPr lang="ru-RU" sz="3200" b="1" dirty="0" smtClean="0">
                <a:latin typeface="Cambria" panose="02040503050406030204" pitchFamily="18" charset="0"/>
              </a:rPr>
            </a:br>
            <a:r>
              <a:rPr lang="ru-RU" sz="3200" b="1" dirty="0" smtClean="0">
                <a:latin typeface="Cambria" panose="02040503050406030204" pitchFamily="18" charset="0"/>
              </a:rPr>
              <a:t>СЕЗОННОЕ</a:t>
            </a:r>
            <a:r>
              <a:rPr lang="ru-RU" sz="3200" b="1" dirty="0" smtClean="0"/>
              <a:t> </a:t>
            </a:r>
            <a:r>
              <a:rPr lang="ru-RU" sz="3200" b="1" dirty="0" smtClean="0">
                <a:latin typeface="Cambria" panose="02040503050406030204" pitchFamily="18" charset="0"/>
              </a:rPr>
              <a:t>ДЕРЕВО</a:t>
            </a:r>
            <a:endParaRPr lang="ru-RU" sz="3200" b="1" dirty="0">
              <a:latin typeface="Cambria" panose="02040503050406030204" pitchFamily="18" charset="0"/>
            </a:endParaRPr>
          </a:p>
        </p:txBody>
      </p:sp>
      <p:pic>
        <p:nvPicPr>
          <p:cNvPr id="5125" name="Picture 5" descr="C:\Users\я\Desktop\АНЯ\IMG_8323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3250346"/>
            <a:ext cx="2592288" cy="36039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399818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798853" y="882274"/>
            <a:ext cx="5851083" cy="56171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42" name="Picture 2" descr="C:\Users\я\Desktop\1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51" b="99750" l="23564" r="89901">
                        <a14:foregroundMark x1="45149" y1="7259" x2="45149" y2="7259"/>
                        <a14:foregroundMark x1="72871" y1="13141" x2="72871" y2="13141"/>
                        <a14:foregroundMark x1="68119" y1="6133" x2="68119" y2="6133"/>
                        <a14:foregroundMark x1="58812" y1="3004" x2="58812" y2="3004"/>
                        <a14:foregroundMark x1="49901" y1="8886" x2="49901" y2="8886"/>
                        <a14:foregroundMark x1="42772" y1="12015" x2="44554" y2="13141"/>
                        <a14:foregroundMark x1="45743" y1="16771" x2="45743" y2="16771"/>
                        <a14:foregroundMark x1="47525" y1="17397" x2="48713" y2="17772"/>
                        <a14:foregroundMark x1="51287" y1="18398" x2="55050" y2="18398"/>
                        <a14:foregroundMark x1="57030" y1="18023" x2="57030" y2="18023"/>
                        <a14:foregroundMark x1="58020" y1="17522" x2="58812" y2="17522"/>
                        <a14:foregroundMark x1="61782" y1="15269" x2="61782" y2="15269"/>
                        <a14:foregroundMark x1="62772" y1="15269" x2="62772" y2="15269"/>
                        <a14:foregroundMark x1="62970" y1="15645" x2="62970" y2="15645"/>
                        <a14:foregroundMark x1="63960" y1="15895" x2="63960" y2="15895"/>
                        <a14:foregroundMark x1="64752" y1="15269" x2="64752" y2="15269"/>
                        <a14:foregroundMark x1="66337" y1="17397" x2="66337" y2="18773"/>
                        <a14:foregroundMark x1="64752" y1="20025" x2="64752" y2="20025"/>
                        <a14:foregroundMark x1="69901" y1="14768" x2="69901" y2="14768"/>
                        <a14:foregroundMark x1="69901" y1="13141" x2="68911" y2="13141"/>
                        <a14:foregroundMark x1="66337" y1="11890" x2="65347" y2="10763"/>
                        <a14:foregroundMark x1="66337" y1="9387" x2="66337" y2="9387"/>
                        <a14:foregroundMark x1="63366" y1="7384" x2="63366" y2="7384"/>
                        <a14:foregroundMark x1="60990" y1="6133" x2="60990" y2="6133"/>
                        <a14:foregroundMark x1="57426" y1="6008" x2="55842" y2="6008"/>
                        <a14:foregroundMark x1="55050" y1="2378" x2="55050" y2="2378"/>
                        <a14:foregroundMark x1="59802" y1="3630" x2="59802" y2="3630"/>
                        <a14:foregroundMark x1="63960" y1="4881" x2="63960" y2="4881"/>
                        <a14:foregroundMark x1="68119" y1="5507" x2="68119" y2="5507"/>
                        <a14:foregroundMark x1="68119" y1="6008" x2="68911" y2="6133"/>
                        <a14:foregroundMark x1="69703" y1="6633" x2="69703" y2="6633"/>
                        <a14:foregroundMark x1="69703" y1="6758" x2="69703" y2="6758"/>
                        <a14:foregroundMark x1="69703" y1="6758" x2="66535" y2="6133"/>
                        <a14:foregroundMark x1="65941" y1="6008" x2="64554" y2="6633"/>
                        <a14:foregroundMark x1="64554" y1="6633" x2="62772" y2="7885"/>
                        <a14:foregroundMark x1="48911" y1="11389" x2="48911" y2="11389"/>
                        <a14:foregroundMark x1="49307" y1="11389" x2="53465" y2="10638"/>
                        <a14:foregroundMark x1="55248" y1="10763" x2="56238" y2="12015"/>
                        <a14:foregroundMark x1="56238" y1="12516" x2="56238" y2="12516"/>
                        <a14:foregroundMark x1="59802" y1="15269" x2="59802" y2="15269"/>
                        <a14:foregroundMark x1="59802" y1="14768" x2="59802" y2="14768"/>
                        <a14:foregroundMark x1="58218" y1="12516" x2="59802" y2="12516"/>
                        <a14:foregroundMark x1="60594" y1="12641" x2="59802" y2="13392"/>
                        <a14:foregroundMark x1="58020" y1="13767" x2="57624" y2="15019"/>
                        <a14:foregroundMark x1="45149" y1="13517" x2="45149" y2="13517"/>
                        <a14:foregroundMark x1="45149" y1="10638" x2="45941" y2="10388"/>
                        <a14:foregroundMark x1="46535" y1="10013" x2="46535" y2="10013"/>
                        <a14:foregroundMark x1="45149" y1="9387" x2="45149" y2="9387"/>
                        <a14:foregroundMark x1="49307" y1="6758" x2="51089" y2="8511"/>
                        <a14:foregroundMark x1="49505" y1="5507" x2="49505" y2="5507"/>
                        <a14:foregroundMark x1="42772" y1="16270" x2="44158" y2="16020"/>
                        <a14:foregroundMark x1="45149" y1="15895" x2="46337" y2="16020"/>
                        <a14:foregroundMark x1="49901" y1="16521" x2="51683" y2="18398"/>
                        <a14:foregroundMark x1="53069" y1="18648" x2="53069" y2="18648"/>
                        <a14:foregroundMark x1="55842" y1="17522" x2="57426" y2="17146"/>
                        <a14:foregroundMark x1="55644" y1="19274" x2="55644" y2="19274"/>
                        <a14:foregroundMark x1="55644" y1="19399" x2="55644" y2="19399"/>
                        <a14:foregroundMark x1="55644" y1="19900" x2="55644" y2="19900"/>
                        <a14:foregroundMark x1="62772" y1="16771" x2="66931" y2="16896"/>
                        <a14:foregroundMark x1="69901" y1="15019" x2="69901" y2="15019"/>
                        <a14:foregroundMark x1="70495" y1="15019" x2="70495" y2="15019"/>
                        <a14:foregroundMark x1="70495" y1="15019" x2="70495" y2="15019"/>
                        <a14:foregroundMark x1="71485" y1="15019" x2="71485" y2="15019"/>
                        <a14:foregroundMark x1="71485" y1="15019" x2="71485" y2="15019"/>
                        <a14:foregroundMark x1="72079" y1="15394" x2="72079" y2="16771"/>
                        <a14:foregroundMark x1="72079" y1="10138" x2="72079" y2="10138"/>
                        <a14:foregroundMark x1="72277" y1="9136" x2="72277" y2="9136"/>
                        <a14:foregroundMark x1="73861" y1="11014" x2="73861" y2="11014"/>
                        <a14:foregroundMark x1="73861" y1="10388" x2="73861" y2="10388"/>
                        <a14:foregroundMark x1="58218" y1="11014" x2="58020" y2="11890"/>
                        <a14:foregroundMark x1="44752" y1="18023" x2="44752" y2="180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80528" y="2543561"/>
            <a:ext cx="2952328" cy="4072833"/>
          </a:xfrm>
          <a:prstGeom prst="rect">
            <a:avLst/>
          </a:prstGeom>
          <a:noFill/>
          <a:effectLst>
            <a:glow rad="12700">
              <a:srgbClr val="000000">
                <a:alpha val="94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6140" y="-243408"/>
            <a:ext cx="8229600" cy="1143000"/>
          </a:xfrm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3200" b="1" dirty="0" smtClean="0">
                <a:ln w="50800"/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</a:rPr>
              <a:t>ЦЕНТР ФИЗИЧЕСКОГО РАЗВИТИЯ</a:t>
            </a:r>
            <a:endParaRPr lang="ru-RU" sz="3200" b="1" dirty="0">
              <a:ln w="50800"/>
              <a:solidFill>
                <a:schemeClr val="accent6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6733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764704"/>
            <a:ext cx="5040560" cy="1143000"/>
          </a:xfrm>
        </p:spPr>
        <p:txBody>
          <a:bodyPr>
            <a:noAutofit/>
          </a:bodyPr>
          <a:lstStyle/>
          <a:p>
            <a:r>
              <a:rPr lang="ru-RU" sz="3200" b="1" dirty="0">
                <a:ln w="50800"/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</a:rPr>
              <a:t>Нестандартное спортивное оборудование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92193" y="-17822"/>
            <a:ext cx="3175371" cy="3175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3192450"/>
            <a:ext cx="3239200" cy="3496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7199" y="3170967"/>
            <a:ext cx="3230242" cy="3518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7136" y="-17822"/>
            <a:ext cx="2927252" cy="3175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9017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я\Desktop\Новая папка (2)\DSCN0396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3928" y="281377"/>
            <a:ext cx="4680520" cy="61368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340768" y="1580108"/>
            <a:ext cx="8229600" cy="1872208"/>
          </a:xfrm>
        </p:spPr>
        <p:txBody>
          <a:bodyPr>
            <a:prstTxWarp prst="textArchUp">
              <a:avLst>
                <a:gd name="adj" fmla="val 11268498"/>
              </a:avLst>
            </a:prstTxWarp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32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ambria" panose="02040503050406030204" pitchFamily="18" charset="0"/>
              </a:rPr>
              <a:t>    ЦЕНТР </a:t>
            </a:r>
            <a:br>
              <a:rPr lang="ru-RU" sz="32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ambria" panose="02040503050406030204" pitchFamily="18" charset="0"/>
              </a:rPr>
            </a:br>
            <a:r>
              <a:rPr lang="ru-RU" sz="32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ambria" panose="02040503050406030204" pitchFamily="18" charset="0"/>
              </a:rPr>
              <a:t>      </a:t>
            </a:r>
            <a:br>
              <a:rPr lang="ru-RU" sz="32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ambria" panose="02040503050406030204" pitchFamily="18" charset="0"/>
              </a:rPr>
            </a:br>
            <a:r>
              <a:rPr lang="ru-RU" sz="32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ambria" panose="02040503050406030204" pitchFamily="18" charset="0"/>
              </a:rPr>
              <a:t>   УЕДИНЕНИЯ</a:t>
            </a:r>
            <a:endParaRPr lang="ru-RU" sz="3200" b="1" dirty="0">
              <a:ln w="50800"/>
              <a:solidFill>
                <a:schemeClr val="bg1">
                  <a:shade val="50000"/>
                </a:schemeClr>
              </a:solidFill>
              <a:latin typeface="Cambria" panose="02040503050406030204" pitchFamily="18" charset="0"/>
            </a:endParaRPr>
          </a:p>
        </p:txBody>
      </p:sp>
      <p:pic>
        <p:nvPicPr>
          <p:cNvPr id="1026" name="Picture 2" descr="C:\Users\я\Desktop\превью\в бейсболке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3338185"/>
            <a:ext cx="3155504" cy="3155504"/>
          </a:xfrm>
          <a:prstGeom prst="rect">
            <a:avLst/>
          </a:prstGeom>
          <a:noFill/>
          <a:ln w="3175">
            <a:noFill/>
          </a:ln>
          <a:effectLst>
            <a:glow rad="25400">
              <a:srgbClr val="000000">
                <a:alpha val="94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4214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I:\DCIM\100NIKON\DSCN0529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702" y="332656"/>
            <a:ext cx="8334762" cy="61926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039175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943133" y="188640"/>
            <a:ext cx="3384376" cy="1728192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  <a:cs typeface="DaunPenh" panose="01010101010101010101" pitchFamily="2" charset="0"/>
              </a:rPr>
              <a:t>ТРЕБОВАНИЯ ФГОС </a:t>
            </a:r>
            <a:r>
              <a:rPr lang="ru-RU" b="1" dirty="0" smtClean="0">
                <a:solidFill>
                  <a:srgbClr val="002060"/>
                </a:solidFill>
                <a:cs typeface="DaunPenh" panose="01010101010101010101" pitchFamily="2" charset="0"/>
              </a:rPr>
              <a:t>ДО К  РАЗВИВАЮЩЕЙ ПРЕДМЕТНО-ПРОСТРАНСТВЕННОЙ </a:t>
            </a:r>
            <a:r>
              <a:rPr lang="ru-RU" b="1" dirty="0">
                <a:solidFill>
                  <a:srgbClr val="002060"/>
                </a:solidFill>
                <a:cs typeface="DaunPenh" panose="01010101010101010101" pitchFamily="2" charset="0"/>
              </a:rPr>
              <a:t>СРЕДЕ</a:t>
            </a:r>
          </a:p>
        </p:txBody>
      </p:sp>
      <p:sp>
        <p:nvSpPr>
          <p:cNvPr id="12" name="Полилиния 11"/>
          <p:cNvSpPr/>
          <p:nvPr/>
        </p:nvSpPr>
        <p:spPr>
          <a:xfrm>
            <a:off x="5652127" y="4919921"/>
            <a:ext cx="3274338" cy="1494808"/>
          </a:xfrm>
          <a:custGeom>
            <a:avLst/>
            <a:gdLst>
              <a:gd name="connsiteX0" fmla="*/ 0 w 3274338"/>
              <a:gd name="connsiteY0" fmla="*/ 747404 h 1494808"/>
              <a:gd name="connsiteX1" fmla="*/ 1637169 w 3274338"/>
              <a:gd name="connsiteY1" fmla="*/ 0 h 1494808"/>
              <a:gd name="connsiteX2" fmla="*/ 3274338 w 3274338"/>
              <a:gd name="connsiteY2" fmla="*/ 747404 h 1494808"/>
              <a:gd name="connsiteX3" fmla="*/ 1637169 w 3274338"/>
              <a:gd name="connsiteY3" fmla="*/ 1494808 h 1494808"/>
              <a:gd name="connsiteX4" fmla="*/ 0 w 3274338"/>
              <a:gd name="connsiteY4" fmla="*/ 747404 h 1494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74338" h="1494808">
                <a:moveTo>
                  <a:pt x="0" y="747404"/>
                </a:moveTo>
                <a:cubicBezTo>
                  <a:pt x="0" y="334624"/>
                  <a:pt x="732986" y="0"/>
                  <a:pt x="1637169" y="0"/>
                </a:cubicBezTo>
                <a:cubicBezTo>
                  <a:pt x="2541352" y="0"/>
                  <a:pt x="3274338" y="334624"/>
                  <a:pt x="3274338" y="747404"/>
                </a:cubicBezTo>
                <a:cubicBezTo>
                  <a:pt x="3274338" y="1160184"/>
                  <a:pt x="2541352" y="1494808"/>
                  <a:pt x="1637169" y="1494808"/>
                </a:cubicBezTo>
                <a:cubicBezTo>
                  <a:pt x="732986" y="1494808"/>
                  <a:pt x="0" y="1160184"/>
                  <a:pt x="0" y="747404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97296" tIns="236690" rIns="497296" bIns="236690" numCol="1" spcCol="1270" anchor="ctr" anchorCtr="0">
            <a:noAutofit/>
          </a:bodyPr>
          <a:lstStyle/>
          <a:p>
            <a:pPr lvl="0" algn="ctr" defTabSz="622300" rtl="0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b="1" i="0" kern="1200" dirty="0" smtClean="0">
                <a:solidFill>
                  <a:srgbClr val="002060"/>
                </a:solidFill>
                <a:latin typeface="+mn-lt"/>
                <a:cs typeface="DaunPenh" panose="01010101010101010101" pitchFamily="2" charset="0"/>
              </a:rPr>
              <a:t>ТРАНСФОРМИРУЕМОСТЬ</a:t>
            </a:r>
            <a:r>
              <a:rPr lang="ru-RU" sz="1400" b="1" i="1" kern="1200" dirty="0" smtClean="0">
                <a:solidFill>
                  <a:srgbClr val="002060"/>
                </a:solidFill>
                <a:latin typeface="+mn-lt"/>
                <a:cs typeface="DaunPenh" panose="01010101010101010101" pitchFamily="2" charset="0"/>
              </a:rPr>
              <a:t> </a:t>
            </a:r>
            <a:r>
              <a:rPr lang="ru-RU" sz="1400" b="1" i="0" kern="1200" dirty="0" smtClean="0">
                <a:solidFill>
                  <a:srgbClr val="002060"/>
                </a:solidFill>
                <a:latin typeface="+mn-lt"/>
                <a:cs typeface="DaunPenh" panose="01010101010101010101" pitchFamily="2" charset="0"/>
              </a:rPr>
              <a:t>ПРОСТРАНСТВА</a:t>
            </a:r>
            <a:endParaRPr lang="ru-RU" sz="1400" b="1" i="0" kern="1200" dirty="0">
              <a:solidFill>
                <a:srgbClr val="002060"/>
              </a:solidFill>
              <a:latin typeface="+mn-lt"/>
              <a:cs typeface="DaunPenh" panose="01010101010101010101" pitchFamily="2" charset="0"/>
            </a:endParaRPr>
          </a:p>
        </p:txBody>
      </p:sp>
      <p:sp>
        <p:nvSpPr>
          <p:cNvPr id="15" name="Полилиния 14"/>
          <p:cNvSpPr/>
          <p:nvPr/>
        </p:nvSpPr>
        <p:spPr>
          <a:xfrm>
            <a:off x="179512" y="4869161"/>
            <a:ext cx="3270700" cy="1509188"/>
          </a:xfrm>
          <a:custGeom>
            <a:avLst/>
            <a:gdLst>
              <a:gd name="connsiteX0" fmla="*/ 0 w 3270700"/>
              <a:gd name="connsiteY0" fmla="*/ 754594 h 1509188"/>
              <a:gd name="connsiteX1" fmla="*/ 1635350 w 3270700"/>
              <a:gd name="connsiteY1" fmla="*/ 0 h 1509188"/>
              <a:gd name="connsiteX2" fmla="*/ 3270700 w 3270700"/>
              <a:gd name="connsiteY2" fmla="*/ 754594 h 1509188"/>
              <a:gd name="connsiteX3" fmla="*/ 1635350 w 3270700"/>
              <a:gd name="connsiteY3" fmla="*/ 1509188 h 1509188"/>
              <a:gd name="connsiteX4" fmla="*/ 0 w 3270700"/>
              <a:gd name="connsiteY4" fmla="*/ 754594 h 1509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70700" h="1509188">
                <a:moveTo>
                  <a:pt x="0" y="754594"/>
                </a:moveTo>
                <a:cubicBezTo>
                  <a:pt x="0" y="337843"/>
                  <a:pt x="732171" y="0"/>
                  <a:pt x="1635350" y="0"/>
                </a:cubicBezTo>
                <a:cubicBezTo>
                  <a:pt x="2538529" y="0"/>
                  <a:pt x="3270700" y="337843"/>
                  <a:pt x="3270700" y="754594"/>
                </a:cubicBezTo>
                <a:cubicBezTo>
                  <a:pt x="3270700" y="1171345"/>
                  <a:pt x="2538529" y="1509188"/>
                  <a:pt x="1635350" y="1509188"/>
                </a:cubicBezTo>
                <a:cubicBezTo>
                  <a:pt x="732171" y="1509188"/>
                  <a:pt x="0" y="1171345"/>
                  <a:pt x="0" y="754594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96763" tIns="238795" rIns="496763" bIns="238795" numCol="1" spcCol="1270" anchor="ctr" anchorCtr="0">
            <a:noAutofit/>
          </a:bodyPr>
          <a:lstStyle/>
          <a:p>
            <a:pPr lvl="0" algn="ctr" defTabSz="622300" rtl="0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b="1" kern="1200" dirty="0" smtClean="0">
                <a:solidFill>
                  <a:srgbClr val="002060"/>
                </a:solidFill>
                <a:cs typeface="DaunPenh" panose="01010101010101010101" pitchFamily="2" charset="0"/>
              </a:rPr>
              <a:t>ПОЛИФУНКЦИОНАЛЬНОСТЬ МАТЕРИАЛОВ</a:t>
            </a:r>
            <a:endParaRPr lang="ru-RU" sz="1400" b="1" kern="1200" dirty="0">
              <a:solidFill>
                <a:srgbClr val="002060"/>
              </a:solidFill>
              <a:cs typeface="DaunPenh" panose="01010101010101010101" pitchFamily="2" charset="0"/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5896909" y="2006178"/>
            <a:ext cx="3092698" cy="1402379"/>
          </a:xfrm>
          <a:custGeom>
            <a:avLst/>
            <a:gdLst>
              <a:gd name="connsiteX0" fmla="*/ 0 w 3092698"/>
              <a:gd name="connsiteY0" fmla="*/ 701190 h 1402379"/>
              <a:gd name="connsiteX1" fmla="*/ 1546349 w 3092698"/>
              <a:gd name="connsiteY1" fmla="*/ 0 h 1402379"/>
              <a:gd name="connsiteX2" fmla="*/ 3092698 w 3092698"/>
              <a:gd name="connsiteY2" fmla="*/ 701190 h 1402379"/>
              <a:gd name="connsiteX3" fmla="*/ 1546349 w 3092698"/>
              <a:gd name="connsiteY3" fmla="*/ 1402380 h 1402379"/>
              <a:gd name="connsiteX4" fmla="*/ 0 w 3092698"/>
              <a:gd name="connsiteY4" fmla="*/ 701190 h 1402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2698" h="1402379">
                <a:moveTo>
                  <a:pt x="0" y="701190"/>
                </a:moveTo>
                <a:cubicBezTo>
                  <a:pt x="0" y="313933"/>
                  <a:pt x="692324" y="0"/>
                  <a:pt x="1546349" y="0"/>
                </a:cubicBezTo>
                <a:cubicBezTo>
                  <a:pt x="2400374" y="0"/>
                  <a:pt x="3092698" y="313933"/>
                  <a:pt x="3092698" y="701190"/>
                </a:cubicBezTo>
                <a:cubicBezTo>
                  <a:pt x="3092698" y="1088447"/>
                  <a:pt x="2400374" y="1402380"/>
                  <a:pt x="1546349" y="1402380"/>
                </a:cubicBezTo>
                <a:cubicBezTo>
                  <a:pt x="692324" y="1402380"/>
                  <a:pt x="0" y="1088447"/>
                  <a:pt x="0" y="701190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70695" tIns="223154" rIns="470695" bIns="223154" numCol="1" spcCol="1270" anchor="ctr" anchorCtr="0">
            <a:noAutofit/>
          </a:bodyPr>
          <a:lstStyle/>
          <a:p>
            <a:pPr lvl="0" algn="ctr" defTabSz="622300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b="1" kern="1200" dirty="0" smtClean="0">
                <a:solidFill>
                  <a:srgbClr val="002060"/>
                </a:solidFill>
                <a:cs typeface="DaunPenh" panose="01010101010101010101" pitchFamily="2" charset="0"/>
              </a:rPr>
              <a:t>БЕЗОПАСНОСТЬ ПРЕДМЕТНО – ПРОСТРАНСТВЕННОЙ СРЕДЫ</a:t>
            </a:r>
            <a:endParaRPr lang="ru-RU" sz="1400" b="1" kern="1200" dirty="0">
              <a:solidFill>
                <a:srgbClr val="002060"/>
              </a:solidFill>
              <a:cs typeface="DaunPenh" panose="01010101010101010101" pitchFamily="2" charset="0"/>
            </a:endParaRPr>
          </a:p>
        </p:txBody>
      </p:sp>
      <p:sp>
        <p:nvSpPr>
          <p:cNvPr id="10" name="Полилиния 9"/>
          <p:cNvSpPr/>
          <p:nvPr/>
        </p:nvSpPr>
        <p:spPr>
          <a:xfrm>
            <a:off x="3027058" y="3476777"/>
            <a:ext cx="3057109" cy="1405002"/>
          </a:xfrm>
          <a:custGeom>
            <a:avLst/>
            <a:gdLst>
              <a:gd name="connsiteX0" fmla="*/ 0 w 3057109"/>
              <a:gd name="connsiteY0" fmla="*/ 702501 h 1405002"/>
              <a:gd name="connsiteX1" fmla="*/ 1528555 w 3057109"/>
              <a:gd name="connsiteY1" fmla="*/ 0 h 1405002"/>
              <a:gd name="connsiteX2" fmla="*/ 3057110 w 3057109"/>
              <a:gd name="connsiteY2" fmla="*/ 702501 h 1405002"/>
              <a:gd name="connsiteX3" fmla="*/ 1528555 w 3057109"/>
              <a:gd name="connsiteY3" fmla="*/ 1405002 h 1405002"/>
              <a:gd name="connsiteX4" fmla="*/ 0 w 3057109"/>
              <a:gd name="connsiteY4" fmla="*/ 702501 h 1405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57109" h="1405002">
                <a:moveTo>
                  <a:pt x="0" y="702501"/>
                </a:moveTo>
                <a:cubicBezTo>
                  <a:pt x="0" y="314520"/>
                  <a:pt x="684357" y="0"/>
                  <a:pt x="1528555" y="0"/>
                </a:cubicBezTo>
                <a:cubicBezTo>
                  <a:pt x="2372753" y="0"/>
                  <a:pt x="3057110" y="314520"/>
                  <a:pt x="3057110" y="702501"/>
                </a:cubicBezTo>
                <a:cubicBezTo>
                  <a:pt x="3057110" y="1090482"/>
                  <a:pt x="2372753" y="1405002"/>
                  <a:pt x="1528555" y="1405002"/>
                </a:cubicBezTo>
                <a:cubicBezTo>
                  <a:pt x="684357" y="1405002"/>
                  <a:pt x="0" y="1090482"/>
                  <a:pt x="0" y="702501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65483" tIns="223538" rIns="465483" bIns="223538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b="1" kern="1200" dirty="0" smtClean="0">
                <a:solidFill>
                  <a:srgbClr val="002060"/>
                </a:solidFill>
                <a:cs typeface="DaunPenh" panose="01010101010101010101" pitchFamily="2" charset="0"/>
              </a:rPr>
              <a:t>ВАРИАТИВНОСТЬ СРЕДЫ</a:t>
            </a:r>
            <a:endParaRPr lang="ru-RU" sz="1400" b="1" kern="1200" dirty="0">
              <a:solidFill>
                <a:srgbClr val="002060"/>
              </a:solidFill>
              <a:cs typeface="DaunPenh" panose="01010101010101010101" pitchFamily="2" charset="0"/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130019" y="1988844"/>
            <a:ext cx="3160946" cy="1446445"/>
          </a:xfrm>
          <a:custGeom>
            <a:avLst/>
            <a:gdLst>
              <a:gd name="connsiteX0" fmla="*/ 0 w 3160946"/>
              <a:gd name="connsiteY0" fmla="*/ 723223 h 1446445"/>
              <a:gd name="connsiteX1" fmla="*/ 1580473 w 3160946"/>
              <a:gd name="connsiteY1" fmla="*/ 0 h 1446445"/>
              <a:gd name="connsiteX2" fmla="*/ 3160946 w 3160946"/>
              <a:gd name="connsiteY2" fmla="*/ 723223 h 1446445"/>
              <a:gd name="connsiteX3" fmla="*/ 1580473 w 3160946"/>
              <a:gd name="connsiteY3" fmla="*/ 1446446 h 1446445"/>
              <a:gd name="connsiteX4" fmla="*/ 0 w 3160946"/>
              <a:gd name="connsiteY4" fmla="*/ 723223 h 1446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0946" h="1446445">
                <a:moveTo>
                  <a:pt x="0" y="723223"/>
                </a:moveTo>
                <a:cubicBezTo>
                  <a:pt x="0" y="323798"/>
                  <a:pt x="707602" y="0"/>
                  <a:pt x="1580473" y="0"/>
                </a:cubicBezTo>
                <a:cubicBezTo>
                  <a:pt x="2453344" y="0"/>
                  <a:pt x="3160946" y="323798"/>
                  <a:pt x="3160946" y="723223"/>
                </a:cubicBezTo>
                <a:cubicBezTo>
                  <a:pt x="3160946" y="1122648"/>
                  <a:pt x="2453344" y="1446446"/>
                  <a:pt x="1580473" y="1446446"/>
                </a:cubicBezTo>
                <a:cubicBezTo>
                  <a:pt x="707602" y="1446446"/>
                  <a:pt x="0" y="1122648"/>
                  <a:pt x="0" y="723223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80690" tIns="229607" rIns="480690" bIns="229607" numCol="1" spcCol="1270" anchor="ctr" anchorCtr="0">
            <a:noAutofit/>
          </a:bodyPr>
          <a:lstStyle/>
          <a:p>
            <a:pPr lvl="0" algn="ctr" defTabSz="6223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b="1" kern="1200" dirty="0" smtClean="0">
                <a:solidFill>
                  <a:srgbClr val="002060"/>
                </a:solidFill>
                <a:cs typeface="DaunPenh" panose="01010101010101010101" pitchFamily="2" charset="0"/>
              </a:rPr>
              <a:t>ДОСТУПНОСТЬ СРЕДЫ</a:t>
            </a:r>
            <a:endParaRPr lang="ru-RU" sz="1400" b="1" kern="1200" dirty="0">
              <a:solidFill>
                <a:srgbClr val="002060"/>
              </a:solidFill>
              <a:cs typeface="DaunPenh" panose="01010101010101010101" pitchFamily="2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4545940" y="1934304"/>
            <a:ext cx="0" cy="1555387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H="1">
            <a:off x="2267744" y="1844824"/>
            <a:ext cx="1656184" cy="3024336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2" idx="3"/>
          </p:cNvCxnSpPr>
          <p:nvPr/>
        </p:nvCxnSpPr>
        <p:spPr>
          <a:xfrm flipH="1">
            <a:off x="2627784" y="1663744"/>
            <a:ext cx="810979" cy="469112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2" idx="5"/>
          </p:cNvCxnSpPr>
          <p:nvPr/>
        </p:nvCxnSpPr>
        <p:spPr>
          <a:xfrm>
            <a:off x="5831879" y="1663744"/>
            <a:ext cx="783662" cy="469112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292080" y="1844824"/>
            <a:ext cx="1512168" cy="3096344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8677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/>
          <p:nvPr/>
        </p:nvSpPr>
        <p:spPr>
          <a:xfrm rot="5386710">
            <a:off x="3946207" y="1914650"/>
            <a:ext cx="1353441" cy="25987"/>
          </a:xfrm>
          <a:custGeom>
            <a:avLst/>
            <a:gdLst>
              <a:gd name="connsiteX0" fmla="*/ 0 w 1353441"/>
              <a:gd name="connsiteY0" fmla="*/ 12993 h 25986"/>
              <a:gd name="connsiteX1" fmla="*/ 1353441 w 1353441"/>
              <a:gd name="connsiteY1" fmla="*/ 12993 h 2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53441" h="25986">
                <a:moveTo>
                  <a:pt x="1353441" y="12993"/>
                </a:moveTo>
                <a:lnTo>
                  <a:pt x="0" y="12993"/>
                </a:lnTo>
              </a:path>
            </a:pathLst>
          </a:cu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55584" tIns="-20843" rIns="655584" bIns="-20843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500" kern="1200"/>
          </a:p>
        </p:txBody>
      </p:sp>
      <p:sp>
        <p:nvSpPr>
          <p:cNvPr id="6" name="Полилиния 5"/>
          <p:cNvSpPr/>
          <p:nvPr/>
        </p:nvSpPr>
        <p:spPr>
          <a:xfrm>
            <a:off x="3554071" y="197315"/>
            <a:ext cx="2090056" cy="1079453"/>
          </a:xfrm>
          <a:custGeom>
            <a:avLst/>
            <a:gdLst>
              <a:gd name="connsiteX0" fmla="*/ 0 w 2090056"/>
              <a:gd name="connsiteY0" fmla="*/ 179912 h 1079453"/>
              <a:gd name="connsiteX1" fmla="*/ 179912 w 2090056"/>
              <a:gd name="connsiteY1" fmla="*/ 0 h 1079453"/>
              <a:gd name="connsiteX2" fmla="*/ 1910144 w 2090056"/>
              <a:gd name="connsiteY2" fmla="*/ 0 h 1079453"/>
              <a:gd name="connsiteX3" fmla="*/ 2090056 w 2090056"/>
              <a:gd name="connsiteY3" fmla="*/ 179912 h 1079453"/>
              <a:gd name="connsiteX4" fmla="*/ 2090056 w 2090056"/>
              <a:gd name="connsiteY4" fmla="*/ 899541 h 1079453"/>
              <a:gd name="connsiteX5" fmla="*/ 1910144 w 2090056"/>
              <a:gd name="connsiteY5" fmla="*/ 1079453 h 1079453"/>
              <a:gd name="connsiteX6" fmla="*/ 179912 w 2090056"/>
              <a:gd name="connsiteY6" fmla="*/ 1079453 h 1079453"/>
              <a:gd name="connsiteX7" fmla="*/ 0 w 2090056"/>
              <a:gd name="connsiteY7" fmla="*/ 899541 h 1079453"/>
              <a:gd name="connsiteX8" fmla="*/ 0 w 2090056"/>
              <a:gd name="connsiteY8" fmla="*/ 179912 h 1079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0056" h="1079453">
                <a:moveTo>
                  <a:pt x="0" y="179912"/>
                </a:moveTo>
                <a:cubicBezTo>
                  <a:pt x="0" y="80549"/>
                  <a:pt x="80549" y="0"/>
                  <a:pt x="179912" y="0"/>
                </a:cubicBezTo>
                <a:lnTo>
                  <a:pt x="1910144" y="0"/>
                </a:lnTo>
                <a:cubicBezTo>
                  <a:pt x="2009507" y="0"/>
                  <a:pt x="2090056" y="80549"/>
                  <a:pt x="2090056" y="179912"/>
                </a:cubicBezTo>
                <a:lnTo>
                  <a:pt x="2090056" y="899541"/>
                </a:lnTo>
                <a:cubicBezTo>
                  <a:pt x="2090056" y="998904"/>
                  <a:pt x="2009507" y="1079453"/>
                  <a:pt x="1910144" y="1079453"/>
                </a:cubicBezTo>
                <a:lnTo>
                  <a:pt x="179912" y="1079453"/>
                </a:lnTo>
                <a:cubicBezTo>
                  <a:pt x="80549" y="1079453"/>
                  <a:pt x="0" y="998904"/>
                  <a:pt x="0" y="899541"/>
                </a:cubicBezTo>
                <a:lnTo>
                  <a:pt x="0" y="179912"/>
                </a:lnTo>
                <a:close/>
              </a:path>
            </a:pathLst>
          </a:custGeom>
          <a:solidFill>
            <a:schemeClr val="bg1">
              <a:lumMod val="40000"/>
              <a:lumOff val="6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5395" tIns="65395" rIns="65395" bIns="65395" numCol="1" spcCol="127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kern="1200" dirty="0" smtClean="0">
                <a:solidFill>
                  <a:srgbClr val="000000"/>
                </a:solidFill>
              </a:rPr>
              <a:t>Центр театра</a:t>
            </a:r>
          </a:p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 smtClean="0">
                <a:solidFill>
                  <a:srgbClr val="000000"/>
                </a:solidFill>
              </a:rPr>
              <a:t> и ряженья</a:t>
            </a:r>
            <a:endParaRPr lang="ru-RU" sz="2000" kern="1200" dirty="0">
              <a:solidFill>
                <a:srgbClr val="000000"/>
              </a:solidFill>
            </a:endParaRPr>
          </a:p>
        </p:txBody>
      </p:sp>
      <p:sp>
        <p:nvSpPr>
          <p:cNvPr id="7" name="Полилиния 6"/>
          <p:cNvSpPr/>
          <p:nvPr/>
        </p:nvSpPr>
        <p:spPr>
          <a:xfrm rot="18749969">
            <a:off x="4906733" y="1914982"/>
            <a:ext cx="2081177" cy="25986"/>
          </a:xfrm>
          <a:custGeom>
            <a:avLst/>
            <a:gdLst>
              <a:gd name="connsiteX0" fmla="*/ 0 w 2081177"/>
              <a:gd name="connsiteY0" fmla="*/ 12993 h 25986"/>
              <a:gd name="connsiteX1" fmla="*/ 2081177 w 2081177"/>
              <a:gd name="connsiteY1" fmla="*/ 12993 h 2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81177" h="25986">
                <a:moveTo>
                  <a:pt x="0" y="12993"/>
                </a:moveTo>
                <a:lnTo>
                  <a:pt x="2081177" y="12993"/>
                </a:lnTo>
              </a:path>
            </a:pathLst>
          </a:cu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01259" tIns="-39037" rIns="1001260" bIns="-39036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700" kern="1200"/>
          </a:p>
        </p:txBody>
      </p:sp>
      <p:sp>
        <p:nvSpPr>
          <p:cNvPr id="8" name="Полилиния 7"/>
          <p:cNvSpPr/>
          <p:nvPr/>
        </p:nvSpPr>
        <p:spPr>
          <a:xfrm>
            <a:off x="6127997" y="162077"/>
            <a:ext cx="2036613" cy="1101396"/>
          </a:xfrm>
          <a:custGeom>
            <a:avLst/>
            <a:gdLst>
              <a:gd name="connsiteX0" fmla="*/ 0 w 2036613"/>
              <a:gd name="connsiteY0" fmla="*/ 183570 h 1101396"/>
              <a:gd name="connsiteX1" fmla="*/ 183570 w 2036613"/>
              <a:gd name="connsiteY1" fmla="*/ 0 h 1101396"/>
              <a:gd name="connsiteX2" fmla="*/ 1853043 w 2036613"/>
              <a:gd name="connsiteY2" fmla="*/ 0 h 1101396"/>
              <a:gd name="connsiteX3" fmla="*/ 2036613 w 2036613"/>
              <a:gd name="connsiteY3" fmla="*/ 183570 h 1101396"/>
              <a:gd name="connsiteX4" fmla="*/ 2036613 w 2036613"/>
              <a:gd name="connsiteY4" fmla="*/ 917826 h 1101396"/>
              <a:gd name="connsiteX5" fmla="*/ 1853043 w 2036613"/>
              <a:gd name="connsiteY5" fmla="*/ 1101396 h 1101396"/>
              <a:gd name="connsiteX6" fmla="*/ 183570 w 2036613"/>
              <a:gd name="connsiteY6" fmla="*/ 1101396 h 1101396"/>
              <a:gd name="connsiteX7" fmla="*/ 0 w 2036613"/>
              <a:gd name="connsiteY7" fmla="*/ 917826 h 1101396"/>
              <a:gd name="connsiteX8" fmla="*/ 0 w 2036613"/>
              <a:gd name="connsiteY8" fmla="*/ 183570 h 1101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6613" h="1101396">
                <a:moveTo>
                  <a:pt x="0" y="183570"/>
                </a:moveTo>
                <a:cubicBezTo>
                  <a:pt x="0" y="82187"/>
                  <a:pt x="82187" y="0"/>
                  <a:pt x="183570" y="0"/>
                </a:cubicBezTo>
                <a:lnTo>
                  <a:pt x="1853043" y="0"/>
                </a:lnTo>
                <a:cubicBezTo>
                  <a:pt x="1954426" y="0"/>
                  <a:pt x="2036613" y="82187"/>
                  <a:pt x="2036613" y="183570"/>
                </a:cubicBezTo>
                <a:lnTo>
                  <a:pt x="2036613" y="917826"/>
                </a:lnTo>
                <a:cubicBezTo>
                  <a:pt x="2036613" y="1019209"/>
                  <a:pt x="1954426" y="1101396"/>
                  <a:pt x="1853043" y="1101396"/>
                </a:cubicBezTo>
                <a:lnTo>
                  <a:pt x="183570" y="1101396"/>
                </a:lnTo>
                <a:cubicBezTo>
                  <a:pt x="82187" y="1101396"/>
                  <a:pt x="0" y="1019209"/>
                  <a:pt x="0" y="917826"/>
                </a:cubicBezTo>
                <a:lnTo>
                  <a:pt x="0" y="183570"/>
                </a:lnTo>
                <a:close/>
              </a:path>
            </a:pathLst>
          </a:custGeom>
          <a:solidFill>
            <a:schemeClr val="bg1">
              <a:lumMod val="40000"/>
              <a:lumOff val="6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6466" tIns="66466" rIns="66466" bIns="66466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 smtClean="0">
                <a:solidFill>
                  <a:srgbClr val="000000"/>
                </a:solidFill>
              </a:rPr>
              <a:t>Книжный центр</a:t>
            </a:r>
            <a:endParaRPr lang="ru-RU" sz="2000" kern="1200" dirty="0">
              <a:solidFill>
                <a:srgbClr val="000000"/>
              </a:solidFill>
            </a:endParaRPr>
          </a:p>
        </p:txBody>
      </p:sp>
      <p:sp>
        <p:nvSpPr>
          <p:cNvPr id="9" name="Полилиния 8"/>
          <p:cNvSpPr/>
          <p:nvPr/>
        </p:nvSpPr>
        <p:spPr>
          <a:xfrm rot="20733944">
            <a:off x="5803249" y="2914885"/>
            <a:ext cx="1064485" cy="25986"/>
          </a:xfrm>
          <a:custGeom>
            <a:avLst/>
            <a:gdLst>
              <a:gd name="connsiteX0" fmla="*/ 0 w 1064485"/>
              <a:gd name="connsiteY0" fmla="*/ 12993 h 25986"/>
              <a:gd name="connsiteX1" fmla="*/ 1064485 w 1064485"/>
              <a:gd name="connsiteY1" fmla="*/ 12993 h 2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64485" h="25986">
                <a:moveTo>
                  <a:pt x="0" y="12993"/>
                </a:moveTo>
                <a:lnTo>
                  <a:pt x="1064485" y="12993"/>
                </a:lnTo>
              </a:path>
            </a:pathLst>
          </a:cu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18330" tIns="-13619" rIns="518330" bIns="-13620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500" kern="1200"/>
          </a:p>
        </p:txBody>
      </p:sp>
      <p:sp>
        <p:nvSpPr>
          <p:cNvPr id="10" name="Полилиния 9"/>
          <p:cNvSpPr/>
          <p:nvPr/>
        </p:nvSpPr>
        <p:spPr>
          <a:xfrm>
            <a:off x="6749176" y="1997618"/>
            <a:ext cx="2124886" cy="1121182"/>
          </a:xfrm>
          <a:custGeom>
            <a:avLst/>
            <a:gdLst>
              <a:gd name="connsiteX0" fmla="*/ 0 w 2124886"/>
              <a:gd name="connsiteY0" fmla="*/ 186867 h 1121182"/>
              <a:gd name="connsiteX1" fmla="*/ 186867 w 2124886"/>
              <a:gd name="connsiteY1" fmla="*/ 0 h 1121182"/>
              <a:gd name="connsiteX2" fmla="*/ 1938019 w 2124886"/>
              <a:gd name="connsiteY2" fmla="*/ 0 h 1121182"/>
              <a:gd name="connsiteX3" fmla="*/ 2124886 w 2124886"/>
              <a:gd name="connsiteY3" fmla="*/ 186867 h 1121182"/>
              <a:gd name="connsiteX4" fmla="*/ 2124886 w 2124886"/>
              <a:gd name="connsiteY4" fmla="*/ 934315 h 1121182"/>
              <a:gd name="connsiteX5" fmla="*/ 1938019 w 2124886"/>
              <a:gd name="connsiteY5" fmla="*/ 1121182 h 1121182"/>
              <a:gd name="connsiteX6" fmla="*/ 186867 w 2124886"/>
              <a:gd name="connsiteY6" fmla="*/ 1121182 h 1121182"/>
              <a:gd name="connsiteX7" fmla="*/ 0 w 2124886"/>
              <a:gd name="connsiteY7" fmla="*/ 934315 h 1121182"/>
              <a:gd name="connsiteX8" fmla="*/ 0 w 2124886"/>
              <a:gd name="connsiteY8" fmla="*/ 186867 h 1121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24886" h="1121182">
                <a:moveTo>
                  <a:pt x="0" y="186867"/>
                </a:moveTo>
                <a:cubicBezTo>
                  <a:pt x="0" y="83663"/>
                  <a:pt x="83663" y="0"/>
                  <a:pt x="186867" y="0"/>
                </a:cubicBezTo>
                <a:lnTo>
                  <a:pt x="1938019" y="0"/>
                </a:lnTo>
                <a:cubicBezTo>
                  <a:pt x="2041223" y="0"/>
                  <a:pt x="2124886" y="83663"/>
                  <a:pt x="2124886" y="186867"/>
                </a:cubicBezTo>
                <a:lnTo>
                  <a:pt x="2124886" y="934315"/>
                </a:lnTo>
                <a:cubicBezTo>
                  <a:pt x="2124886" y="1037519"/>
                  <a:pt x="2041223" y="1121182"/>
                  <a:pt x="1938019" y="1121182"/>
                </a:cubicBezTo>
                <a:lnTo>
                  <a:pt x="186867" y="1121182"/>
                </a:lnTo>
                <a:cubicBezTo>
                  <a:pt x="83663" y="1121182"/>
                  <a:pt x="0" y="1037519"/>
                  <a:pt x="0" y="934315"/>
                </a:cubicBezTo>
                <a:lnTo>
                  <a:pt x="0" y="186867"/>
                </a:lnTo>
                <a:close/>
              </a:path>
            </a:pathLst>
          </a:custGeom>
          <a:solidFill>
            <a:schemeClr val="bg1">
              <a:lumMod val="40000"/>
              <a:lumOff val="6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7432" tIns="67432" rIns="67432" bIns="67432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 smtClean="0">
                <a:solidFill>
                  <a:srgbClr val="000000"/>
                </a:solidFill>
              </a:rPr>
              <a:t>Центр двигательной активности</a:t>
            </a:r>
            <a:endParaRPr lang="ru-RU" sz="2000" kern="1200" dirty="0">
              <a:solidFill>
                <a:srgbClr val="000000"/>
              </a:solidFill>
            </a:endParaRPr>
          </a:p>
        </p:txBody>
      </p:sp>
      <p:sp>
        <p:nvSpPr>
          <p:cNvPr id="11" name="Полилиния 10"/>
          <p:cNvSpPr/>
          <p:nvPr/>
        </p:nvSpPr>
        <p:spPr>
          <a:xfrm rot="2796085">
            <a:off x="2209407" y="1916901"/>
            <a:ext cx="2119826" cy="25987"/>
          </a:xfrm>
          <a:custGeom>
            <a:avLst/>
            <a:gdLst>
              <a:gd name="connsiteX0" fmla="*/ 0 w 2119826"/>
              <a:gd name="connsiteY0" fmla="*/ 12993 h 25986"/>
              <a:gd name="connsiteX1" fmla="*/ 2119826 w 2119826"/>
              <a:gd name="connsiteY1" fmla="*/ 12993 h 2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119826" h="25986">
                <a:moveTo>
                  <a:pt x="2119826" y="12993"/>
                </a:moveTo>
                <a:lnTo>
                  <a:pt x="0" y="12993"/>
                </a:lnTo>
              </a:path>
            </a:pathLst>
          </a:cu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9618" tIns="-40003" rIns="1019616" bIns="-40002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700" kern="1200"/>
          </a:p>
        </p:txBody>
      </p:sp>
      <p:sp>
        <p:nvSpPr>
          <p:cNvPr id="12" name="Полилиния 11"/>
          <p:cNvSpPr/>
          <p:nvPr/>
        </p:nvSpPr>
        <p:spPr>
          <a:xfrm>
            <a:off x="970616" y="178428"/>
            <a:ext cx="2137972" cy="1098340"/>
          </a:xfrm>
          <a:custGeom>
            <a:avLst/>
            <a:gdLst>
              <a:gd name="connsiteX0" fmla="*/ 0 w 2137972"/>
              <a:gd name="connsiteY0" fmla="*/ 183060 h 1098340"/>
              <a:gd name="connsiteX1" fmla="*/ 183060 w 2137972"/>
              <a:gd name="connsiteY1" fmla="*/ 0 h 1098340"/>
              <a:gd name="connsiteX2" fmla="*/ 1954912 w 2137972"/>
              <a:gd name="connsiteY2" fmla="*/ 0 h 1098340"/>
              <a:gd name="connsiteX3" fmla="*/ 2137972 w 2137972"/>
              <a:gd name="connsiteY3" fmla="*/ 183060 h 1098340"/>
              <a:gd name="connsiteX4" fmla="*/ 2137972 w 2137972"/>
              <a:gd name="connsiteY4" fmla="*/ 915280 h 1098340"/>
              <a:gd name="connsiteX5" fmla="*/ 1954912 w 2137972"/>
              <a:gd name="connsiteY5" fmla="*/ 1098340 h 1098340"/>
              <a:gd name="connsiteX6" fmla="*/ 183060 w 2137972"/>
              <a:gd name="connsiteY6" fmla="*/ 1098340 h 1098340"/>
              <a:gd name="connsiteX7" fmla="*/ 0 w 2137972"/>
              <a:gd name="connsiteY7" fmla="*/ 915280 h 1098340"/>
              <a:gd name="connsiteX8" fmla="*/ 0 w 2137972"/>
              <a:gd name="connsiteY8" fmla="*/ 183060 h 1098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37972" h="1098340">
                <a:moveTo>
                  <a:pt x="0" y="183060"/>
                </a:moveTo>
                <a:cubicBezTo>
                  <a:pt x="0" y="81959"/>
                  <a:pt x="81959" y="0"/>
                  <a:pt x="183060" y="0"/>
                </a:cubicBezTo>
                <a:lnTo>
                  <a:pt x="1954912" y="0"/>
                </a:lnTo>
                <a:cubicBezTo>
                  <a:pt x="2056013" y="0"/>
                  <a:pt x="2137972" y="81959"/>
                  <a:pt x="2137972" y="183060"/>
                </a:cubicBezTo>
                <a:lnTo>
                  <a:pt x="2137972" y="915280"/>
                </a:lnTo>
                <a:cubicBezTo>
                  <a:pt x="2137972" y="1016381"/>
                  <a:pt x="2056013" y="1098340"/>
                  <a:pt x="1954912" y="1098340"/>
                </a:cubicBezTo>
                <a:lnTo>
                  <a:pt x="183060" y="1098340"/>
                </a:lnTo>
                <a:cubicBezTo>
                  <a:pt x="81959" y="1098340"/>
                  <a:pt x="0" y="1016381"/>
                  <a:pt x="0" y="915280"/>
                </a:cubicBezTo>
                <a:lnTo>
                  <a:pt x="0" y="183060"/>
                </a:lnTo>
                <a:close/>
              </a:path>
            </a:pathLst>
          </a:custGeom>
          <a:solidFill>
            <a:schemeClr val="bg1">
              <a:lumMod val="40000"/>
              <a:lumOff val="6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6317" tIns="66317" rIns="66317" bIns="66317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 smtClean="0">
                <a:solidFill>
                  <a:srgbClr val="000000"/>
                </a:solidFill>
              </a:rPr>
              <a:t>Центр изобразительной деятельности</a:t>
            </a:r>
            <a:endParaRPr lang="ru-RU" sz="2000" kern="1200" dirty="0">
              <a:solidFill>
                <a:srgbClr val="000000"/>
              </a:solidFill>
            </a:endParaRPr>
          </a:p>
        </p:txBody>
      </p:sp>
      <p:sp>
        <p:nvSpPr>
          <p:cNvPr id="13" name="Полилиния 12"/>
          <p:cNvSpPr/>
          <p:nvPr/>
        </p:nvSpPr>
        <p:spPr>
          <a:xfrm rot="2837122">
            <a:off x="4916403" y="4782466"/>
            <a:ext cx="2061357" cy="25986"/>
          </a:xfrm>
          <a:custGeom>
            <a:avLst/>
            <a:gdLst>
              <a:gd name="connsiteX0" fmla="*/ 0 w 2061357"/>
              <a:gd name="connsiteY0" fmla="*/ 12993 h 25986"/>
              <a:gd name="connsiteX1" fmla="*/ 2061357 w 2061357"/>
              <a:gd name="connsiteY1" fmla="*/ 12993 h 2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61357" h="25986">
                <a:moveTo>
                  <a:pt x="0" y="12993"/>
                </a:moveTo>
                <a:lnTo>
                  <a:pt x="2061357" y="12993"/>
                </a:lnTo>
              </a:path>
            </a:pathLst>
          </a:cu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91844" tIns="-38542" rIns="991845" bIns="-38540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700" kern="1200"/>
          </a:p>
        </p:txBody>
      </p:sp>
      <p:sp>
        <p:nvSpPr>
          <p:cNvPr id="14" name="Полилиния 13"/>
          <p:cNvSpPr/>
          <p:nvPr/>
        </p:nvSpPr>
        <p:spPr>
          <a:xfrm>
            <a:off x="6127997" y="5483981"/>
            <a:ext cx="2069310" cy="1185378"/>
          </a:xfrm>
          <a:custGeom>
            <a:avLst/>
            <a:gdLst>
              <a:gd name="connsiteX0" fmla="*/ 0 w 2069310"/>
              <a:gd name="connsiteY0" fmla="*/ 197567 h 1185378"/>
              <a:gd name="connsiteX1" fmla="*/ 197567 w 2069310"/>
              <a:gd name="connsiteY1" fmla="*/ 0 h 1185378"/>
              <a:gd name="connsiteX2" fmla="*/ 1871743 w 2069310"/>
              <a:gd name="connsiteY2" fmla="*/ 0 h 1185378"/>
              <a:gd name="connsiteX3" fmla="*/ 2069310 w 2069310"/>
              <a:gd name="connsiteY3" fmla="*/ 197567 h 1185378"/>
              <a:gd name="connsiteX4" fmla="*/ 2069310 w 2069310"/>
              <a:gd name="connsiteY4" fmla="*/ 987811 h 1185378"/>
              <a:gd name="connsiteX5" fmla="*/ 1871743 w 2069310"/>
              <a:gd name="connsiteY5" fmla="*/ 1185378 h 1185378"/>
              <a:gd name="connsiteX6" fmla="*/ 197567 w 2069310"/>
              <a:gd name="connsiteY6" fmla="*/ 1185378 h 1185378"/>
              <a:gd name="connsiteX7" fmla="*/ 0 w 2069310"/>
              <a:gd name="connsiteY7" fmla="*/ 987811 h 1185378"/>
              <a:gd name="connsiteX8" fmla="*/ 0 w 2069310"/>
              <a:gd name="connsiteY8" fmla="*/ 197567 h 1185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69310" h="1185378">
                <a:moveTo>
                  <a:pt x="0" y="197567"/>
                </a:moveTo>
                <a:cubicBezTo>
                  <a:pt x="0" y="88454"/>
                  <a:pt x="88454" y="0"/>
                  <a:pt x="197567" y="0"/>
                </a:cubicBezTo>
                <a:lnTo>
                  <a:pt x="1871743" y="0"/>
                </a:lnTo>
                <a:cubicBezTo>
                  <a:pt x="1980856" y="0"/>
                  <a:pt x="2069310" y="88454"/>
                  <a:pt x="2069310" y="197567"/>
                </a:cubicBezTo>
                <a:lnTo>
                  <a:pt x="2069310" y="987811"/>
                </a:lnTo>
                <a:cubicBezTo>
                  <a:pt x="2069310" y="1096924"/>
                  <a:pt x="1980856" y="1185378"/>
                  <a:pt x="1871743" y="1185378"/>
                </a:cubicBezTo>
                <a:lnTo>
                  <a:pt x="197567" y="1185378"/>
                </a:lnTo>
                <a:cubicBezTo>
                  <a:pt x="88454" y="1185378"/>
                  <a:pt x="0" y="1096924"/>
                  <a:pt x="0" y="987811"/>
                </a:cubicBezTo>
                <a:lnTo>
                  <a:pt x="0" y="197567"/>
                </a:lnTo>
                <a:close/>
              </a:path>
            </a:pathLst>
          </a:custGeom>
          <a:solidFill>
            <a:schemeClr val="bg1">
              <a:lumMod val="40000"/>
              <a:lumOff val="6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0565" tIns="70565" rIns="70565" bIns="70565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 smtClean="0">
                <a:solidFill>
                  <a:srgbClr val="000000"/>
                </a:solidFill>
              </a:rPr>
              <a:t>Центр природы</a:t>
            </a:r>
            <a:endParaRPr lang="ru-RU" sz="2000" kern="1200" dirty="0">
              <a:solidFill>
                <a:srgbClr val="000000"/>
              </a:solidFill>
            </a:endParaRPr>
          </a:p>
        </p:txBody>
      </p:sp>
      <p:sp>
        <p:nvSpPr>
          <p:cNvPr id="15" name="Полилиния 14"/>
          <p:cNvSpPr/>
          <p:nvPr/>
        </p:nvSpPr>
        <p:spPr>
          <a:xfrm rot="16270680">
            <a:off x="3932372" y="4783680"/>
            <a:ext cx="1333455" cy="25987"/>
          </a:xfrm>
          <a:custGeom>
            <a:avLst/>
            <a:gdLst>
              <a:gd name="connsiteX0" fmla="*/ 0 w 1333455"/>
              <a:gd name="connsiteY0" fmla="*/ 12993 h 25986"/>
              <a:gd name="connsiteX1" fmla="*/ 1333455 w 1333455"/>
              <a:gd name="connsiteY1" fmla="*/ 12993 h 2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33455" h="25986">
                <a:moveTo>
                  <a:pt x="1333455" y="12993"/>
                </a:moveTo>
                <a:lnTo>
                  <a:pt x="0" y="12993"/>
                </a:lnTo>
              </a:path>
            </a:pathLst>
          </a:cu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46090" tIns="-20343" rIns="646092" bIns="-20343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500" kern="1200"/>
          </a:p>
        </p:txBody>
      </p:sp>
      <p:sp>
        <p:nvSpPr>
          <p:cNvPr id="16" name="Полилиния 15"/>
          <p:cNvSpPr/>
          <p:nvPr/>
        </p:nvSpPr>
        <p:spPr>
          <a:xfrm>
            <a:off x="3537021" y="5463224"/>
            <a:ext cx="2140592" cy="1175498"/>
          </a:xfrm>
          <a:custGeom>
            <a:avLst/>
            <a:gdLst>
              <a:gd name="connsiteX0" fmla="*/ 0 w 2140592"/>
              <a:gd name="connsiteY0" fmla="*/ 195920 h 1175498"/>
              <a:gd name="connsiteX1" fmla="*/ 195920 w 2140592"/>
              <a:gd name="connsiteY1" fmla="*/ 0 h 1175498"/>
              <a:gd name="connsiteX2" fmla="*/ 1944672 w 2140592"/>
              <a:gd name="connsiteY2" fmla="*/ 0 h 1175498"/>
              <a:gd name="connsiteX3" fmla="*/ 2140592 w 2140592"/>
              <a:gd name="connsiteY3" fmla="*/ 195920 h 1175498"/>
              <a:gd name="connsiteX4" fmla="*/ 2140592 w 2140592"/>
              <a:gd name="connsiteY4" fmla="*/ 979578 h 1175498"/>
              <a:gd name="connsiteX5" fmla="*/ 1944672 w 2140592"/>
              <a:gd name="connsiteY5" fmla="*/ 1175498 h 1175498"/>
              <a:gd name="connsiteX6" fmla="*/ 195920 w 2140592"/>
              <a:gd name="connsiteY6" fmla="*/ 1175498 h 1175498"/>
              <a:gd name="connsiteX7" fmla="*/ 0 w 2140592"/>
              <a:gd name="connsiteY7" fmla="*/ 979578 h 1175498"/>
              <a:gd name="connsiteX8" fmla="*/ 0 w 2140592"/>
              <a:gd name="connsiteY8" fmla="*/ 195920 h 1175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40592" h="1175498">
                <a:moveTo>
                  <a:pt x="0" y="195920"/>
                </a:moveTo>
                <a:cubicBezTo>
                  <a:pt x="0" y="87716"/>
                  <a:pt x="87716" y="0"/>
                  <a:pt x="195920" y="0"/>
                </a:cubicBezTo>
                <a:lnTo>
                  <a:pt x="1944672" y="0"/>
                </a:lnTo>
                <a:cubicBezTo>
                  <a:pt x="2052876" y="0"/>
                  <a:pt x="2140592" y="87716"/>
                  <a:pt x="2140592" y="195920"/>
                </a:cubicBezTo>
                <a:lnTo>
                  <a:pt x="2140592" y="979578"/>
                </a:lnTo>
                <a:cubicBezTo>
                  <a:pt x="2140592" y="1087782"/>
                  <a:pt x="2052876" y="1175498"/>
                  <a:pt x="1944672" y="1175498"/>
                </a:cubicBezTo>
                <a:lnTo>
                  <a:pt x="195920" y="1175498"/>
                </a:lnTo>
                <a:cubicBezTo>
                  <a:pt x="87716" y="1175498"/>
                  <a:pt x="0" y="1087782"/>
                  <a:pt x="0" y="979578"/>
                </a:cubicBezTo>
                <a:lnTo>
                  <a:pt x="0" y="195920"/>
                </a:lnTo>
                <a:close/>
              </a:path>
            </a:pathLst>
          </a:custGeom>
          <a:solidFill>
            <a:schemeClr val="bg1">
              <a:lumMod val="40000"/>
              <a:lumOff val="6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0083" tIns="70083" rIns="70083" bIns="70083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 smtClean="0">
                <a:solidFill>
                  <a:srgbClr val="000000"/>
                </a:solidFill>
              </a:rPr>
              <a:t>Центр физического развития</a:t>
            </a:r>
            <a:endParaRPr lang="ru-RU" sz="2000" kern="1200" dirty="0">
              <a:solidFill>
                <a:srgbClr val="000000"/>
              </a:solidFill>
            </a:endParaRPr>
          </a:p>
        </p:txBody>
      </p:sp>
      <p:sp>
        <p:nvSpPr>
          <p:cNvPr id="17" name="Полилиния 16"/>
          <p:cNvSpPr/>
          <p:nvPr/>
        </p:nvSpPr>
        <p:spPr>
          <a:xfrm rot="18816564">
            <a:off x="2244610" y="4769943"/>
            <a:ext cx="2070598" cy="25987"/>
          </a:xfrm>
          <a:custGeom>
            <a:avLst/>
            <a:gdLst>
              <a:gd name="connsiteX0" fmla="*/ 0 w 2070597"/>
              <a:gd name="connsiteY0" fmla="*/ 12993 h 25986"/>
              <a:gd name="connsiteX1" fmla="*/ 2070597 w 2070597"/>
              <a:gd name="connsiteY1" fmla="*/ 12993 h 2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70597" h="25986">
                <a:moveTo>
                  <a:pt x="2070597" y="12993"/>
                </a:moveTo>
                <a:lnTo>
                  <a:pt x="0" y="12993"/>
                </a:lnTo>
              </a:path>
            </a:pathLst>
          </a:cu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96233" tIns="-38772" rIns="996235" bIns="-38771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700" kern="1200"/>
          </a:p>
        </p:txBody>
      </p:sp>
      <p:sp>
        <p:nvSpPr>
          <p:cNvPr id="18" name="Полилиния 17"/>
          <p:cNvSpPr/>
          <p:nvPr/>
        </p:nvSpPr>
        <p:spPr>
          <a:xfrm>
            <a:off x="899592" y="5470096"/>
            <a:ext cx="2164644" cy="1199263"/>
          </a:xfrm>
          <a:custGeom>
            <a:avLst/>
            <a:gdLst>
              <a:gd name="connsiteX0" fmla="*/ 0 w 2164644"/>
              <a:gd name="connsiteY0" fmla="*/ 199881 h 1199263"/>
              <a:gd name="connsiteX1" fmla="*/ 199881 w 2164644"/>
              <a:gd name="connsiteY1" fmla="*/ 0 h 1199263"/>
              <a:gd name="connsiteX2" fmla="*/ 1964763 w 2164644"/>
              <a:gd name="connsiteY2" fmla="*/ 0 h 1199263"/>
              <a:gd name="connsiteX3" fmla="*/ 2164644 w 2164644"/>
              <a:gd name="connsiteY3" fmla="*/ 199881 h 1199263"/>
              <a:gd name="connsiteX4" fmla="*/ 2164644 w 2164644"/>
              <a:gd name="connsiteY4" fmla="*/ 999382 h 1199263"/>
              <a:gd name="connsiteX5" fmla="*/ 1964763 w 2164644"/>
              <a:gd name="connsiteY5" fmla="*/ 1199263 h 1199263"/>
              <a:gd name="connsiteX6" fmla="*/ 199881 w 2164644"/>
              <a:gd name="connsiteY6" fmla="*/ 1199263 h 1199263"/>
              <a:gd name="connsiteX7" fmla="*/ 0 w 2164644"/>
              <a:gd name="connsiteY7" fmla="*/ 999382 h 1199263"/>
              <a:gd name="connsiteX8" fmla="*/ 0 w 2164644"/>
              <a:gd name="connsiteY8" fmla="*/ 199881 h 1199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4644" h="1199263">
                <a:moveTo>
                  <a:pt x="0" y="199881"/>
                </a:moveTo>
                <a:cubicBezTo>
                  <a:pt x="0" y="89490"/>
                  <a:pt x="89490" y="0"/>
                  <a:pt x="199881" y="0"/>
                </a:cubicBezTo>
                <a:lnTo>
                  <a:pt x="1964763" y="0"/>
                </a:lnTo>
                <a:cubicBezTo>
                  <a:pt x="2075154" y="0"/>
                  <a:pt x="2164644" y="89490"/>
                  <a:pt x="2164644" y="199881"/>
                </a:cubicBezTo>
                <a:lnTo>
                  <a:pt x="2164644" y="999382"/>
                </a:lnTo>
                <a:cubicBezTo>
                  <a:pt x="2164644" y="1109773"/>
                  <a:pt x="2075154" y="1199263"/>
                  <a:pt x="1964763" y="1199263"/>
                </a:cubicBezTo>
                <a:lnTo>
                  <a:pt x="199881" y="1199263"/>
                </a:lnTo>
                <a:cubicBezTo>
                  <a:pt x="89490" y="1199263"/>
                  <a:pt x="0" y="1109773"/>
                  <a:pt x="0" y="999382"/>
                </a:cubicBezTo>
                <a:lnTo>
                  <a:pt x="0" y="199881"/>
                </a:lnTo>
                <a:close/>
              </a:path>
            </a:pathLst>
          </a:custGeom>
          <a:solidFill>
            <a:schemeClr val="bg1">
              <a:lumMod val="40000"/>
              <a:lumOff val="6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1243" tIns="71243" rIns="71243" bIns="71243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 smtClean="0">
                <a:solidFill>
                  <a:srgbClr val="000000"/>
                </a:solidFill>
              </a:rPr>
              <a:t>Центр уединения</a:t>
            </a:r>
            <a:endParaRPr lang="ru-RU" sz="2000" kern="1200" dirty="0">
              <a:solidFill>
                <a:srgbClr val="000000"/>
              </a:solidFill>
            </a:endParaRPr>
          </a:p>
        </p:txBody>
      </p:sp>
      <p:sp>
        <p:nvSpPr>
          <p:cNvPr id="19" name="Полилиния 18"/>
          <p:cNvSpPr/>
          <p:nvPr/>
        </p:nvSpPr>
        <p:spPr>
          <a:xfrm rot="20663972">
            <a:off x="2311717" y="3838726"/>
            <a:ext cx="1163308" cy="25987"/>
          </a:xfrm>
          <a:custGeom>
            <a:avLst/>
            <a:gdLst>
              <a:gd name="connsiteX0" fmla="*/ 0 w 1163307"/>
              <a:gd name="connsiteY0" fmla="*/ 12993 h 25986"/>
              <a:gd name="connsiteX1" fmla="*/ 1163307 w 1163307"/>
              <a:gd name="connsiteY1" fmla="*/ 12993 h 2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63307" h="25986">
                <a:moveTo>
                  <a:pt x="1163307" y="12993"/>
                </a:moveTo>
                <a:lnTo>
                  <a:pt x="0" y="12993"/>
                </a:lnTo>
              </a:path>
            </a:pathLst>
          </a:cu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65270" tIns="-16090" rIns="565272" bIns="-16089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500" kern="1200"/>
          </a:p>
        </p:txBody>
      </p:sp>
      <p:sp>
        <p:nvSpPr>
          <p:cNvPr id="20" name="Полилиния 19"/>
          <p:cNvSpPr/>
          <p:nvPr/>
        </p:nvSpPr>
        <p:spPr>
          <a:xfrm>
            <a:off x="334661" y="3717029"/>
            <a:ext cx="2124886" cy="1142736"/>
          </a:xfrm>
          <a:custGeom>
            <a:avLst/>
            <a:gdLst>
              <a:gd name="connsiteX0" fmla="*/ 0 w 2124886"/>
              <a:gd name="connsiteY0" fmla="*/ 184160 h 1104939"/>
              <a:gd name="connsiteX1" fmla="*/ 184160 w 2124886"/>
              <a:gd name="connsiteY1" fmla="*/ 0 h 1104939"/>
              <a:gd name="connsiteX2" fmla="*/ 1940726 w 2124886"/>
              <a:gd name="connsiteY2" fmla="*/ 0 h 1104939"/>
              <a:gd name="connsiteX3" fmla="*/ 2124886 w 2124886"/>
              <a:gd name="connsiteY3" fmla="*/ 184160 h 1104939"/>
              <a:gd name="connsiteX4" fmla="*/ 2124886 w 2124886"/>
              <a:gd name="connsiteY4" fmla="*/ 920779 h 1104939"/>
              <a:gd name="connsiteX5" fmla="*/ 1940726 w 2124886"/>
              <a:gd name="connsiteY5" fmla="*/ 1104939 h 1104939"/>
              <a:gd name="connsiteX6" fmla="*/ 184160 w 2124886"/>
              <a:gd name="connsiteY6" fmla="*/ 1104939 h 1104939"/>
              <a:gd name="connsiteX7" fmla="*/ 0 w 2124886"/>
              <a:gd name="connsiteY7" fmla="*/ 920779 h 1104939"/>
              <a:gd name="connsiteX8" fmla="*/ 0 w 2124886"/>
              <a:gd name="connsiteY8" fmla="*/ 184160 h 1104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24886" h="1104939">
                <a:moveTo>
                  <a:pt x="0" y="184160"/>
                </a:moveTo>
                <a:cubicBezTo>
                  <a:pt x="0" y="82451"/>
                  <a:pt x="82451" y="0"/>
                  <a:pt x="184160" y="0"/>
                </a:cubicBezTo>
                <a:lnTo>
                  <a:pt x="1940726" y="0"/>
                </a:lnTo>
                <a:cubicBezTo>
                  <a:pt x="2042435" y="0"/>
                  <a:pt x="2124886" y="82451"/>
                  <a:pt x="2124886" y="184160"/>
                </a:cubicBezTo>
                <a:lnTo>
                  <a:pt x="2124886" y="920779"/>
                </a:lnTo>
                <a:cubicBezTo>
                  <a:pt x="2124886" y="1022488"/>
                  <a:pt x="2042435" y="1104939"/>
                  <a:pt x="1940726" y="1104939"/>
                </a:cubicBezTo>
                <a:lnTo>
                  <a:pt x="184160" y="1104939"/>
                </a:lnTo>
                <a:cubicBezTo>
                  <a:pt x="82451" y="1104939"/>
                  <a:pt x="0" y="1022488"/>
                  <a:pt x="0" y="920779"/>
                </a:cubicBezTo>
                <a:lnTo>
                  <a:pt x="0" y="184160"/>
                </a:lnTo>
                <a:close/>
              </a:path>
            </a:pathLst>
          </a:custGeom>
          <a:solidFill>
            <a:schemeClr val="bg1">
              <a:lumMod val="40000"/>
              <a:lumOff val="6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6639" tIns="66639" rIns="66639" bIns="66639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 smtClean="0">
                <a:solidFill>
                  <a:srgbClr val="000000"/>
                </a:solidFill>
              </a:rPr>
              <a:t>Игровой центр</a:t>
            </a:r>
            <a:endParaRPr lang="ru-RU" sz="2000" kern="1200" dirty="0">
              <a:solidFill>
                <a:srgbClr val="000000"/>
              </a:solidFill>
            </a:endParaRPr>
          </a:p>
        </p:txBody>
      </p:sp>
      <p:sp>
        <p:nvSpPr>
          <p:cNvPr id="21" name="Полилиния 20"/>
          <p:cNvSpPr/>
          <p:nvPr/>
        </p:nvSpPr>
        <p:spPr>
          <a:xfrm rot="860583">
            <a:off x="2332963" y="2910506"/>
            <a:ext cx="1120162" cy="25987"/>
          </a:xfrm>
          <a:custGeom>
            <a:avLst/>
            <a:gdLst>
              <a:gd name="connsiteX0" fmla="*/ 0 w 1120162"/>
              <a:gd name="connsiteY0" fmla="*/ 12993 h 25986"/>
              <a:gd name="connsiteX1" fmla="*/ 1120162 w 1120162"/>
              <a:gd name="connsiteY1" fmla="*/ 12993 h 2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20162" h="25986">
                <a:moveTo>
                  <a:pt x="1120162" y="12993"/>
                </a:moveTo>
                <a:lnTo>
                  <a:pt x="0" y="12993"/>
                </a:lnTo>
              </a:path>
            </a:pathLst>
          </a:cu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44777" tIns="-15010" rIns="544776" bIns="-15012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500" kern="1200"/>
          </a:p>
        </p:txBody>
      </p:sp>
      <p:sp>
        <p:nvSpPr>
          <p:cNvPr id="22" name="Полилиния 21"/>
          <p:cNvSpPr/>
          <p:nvPr/>
        </p:nvSpPr>
        <p:spPr>
          <a:xfrm>
            <a:off x="334661" y="1988837"/>
            <a:ext cx="2124886" cy="1129963"/>
          </a:xfrm>
          <a:custGeom>
            <a:avLst/>
            <a:gdLst>
              <a:gd name="connsiteX0" fmla="*/ 0 w 2124886"/>
              <a:gd name="connsiteY0" fmla="*/ 184056 h 1104315"/>
              <a:gd name="connsiteX1" fmla="*/ 184056 w 2124886"/>
              <a:gd name="connsiteY1" fmla="*/ 0 h 1104315"/>
              <a:gd name="connsiteX2" fmla="*/ 1940830 w 2124886"/>
              <a:gd name="connsiteY2" fmla="*/ 0 h 1104315"/>
              <a:gd name="connsiteX3" fmla="*/ 2124886 w 2124886"/>
              <a:gd name="connsiteY3" fmla="*/ 184056 h 1104315"/>
              <a:gd name="connsiteX4" fmla="*/ 2124886 w 2124886"/>
              <a:gd name="connsiteY4" fmla="*/ 920259 h 1104315"/>
              <a:gd name="connsiteX5" fmla="*/ 1940830 w 2124886"/>
              <a:gd name="connsiteY5" fmla="*/ 1104315 h 1104315"/>
              <a:gd name="connsiteX6" fmla="*/ 184056 w 2124886"/>
              <a:gd name="connsiteY6" fmla="*/ 1104315 h 1104315"/>
              <a:gd name="connsiteX7" fmla="*/ 0 w 2124886"/>
              <a:gd name="connsiteY7" fmla="*/ 920259 h 1104315"/>
              <a:gd name="connsiteX8" fmla="*/ 0 w 2124886"/>
              <a:gd name="connsiteY8" fmla="*/ 184056 h 1104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24886" h="1104315">
                <a:moveTo>
                  <a:pt x="0" y="184056"/>
                </a:moveTo>
                <a:cubicBezTo>
                  <a:pt x="0" y="82405"/>
                  <a:pt x="82405" y="0"/>
                  <a:pt x="184056" y="0"/>
                </a:cubicBezTo>
                <a:lnTo>
                  <a:pt x="1940830" y="0"/>
                </a:lnTo>
                <a:cubicBezTo>
                  <a:pt x="2042481" y="0"/>
                  <a:pt x="2124886" y="82405"/>
                  <a:pt x="2124886" y="184056"/>
                </a:cubicBezTo>
                <a:lnTo>
                  <a:pt x="2124886" y="920259"/>
                </a:lnTo>
                <a:cubicBezTo>
                  <a:pt x="2124886" y="1021910"/>
                  <a:pt x="2042481" y="1104315"/>
                  <a:pt x="1940830" y="1104315"/>
                </a:cubicBezTo>
                <a:lnTo>
                  <a:pt x="184056" y="1104315"/>
                </a:lnTo>
                <a:cubicBezTo>
                  <a:pt x="82405" y="1104315"/>
                  <a:pt x="0" y="1021910"/>
                  <a:pt x="0" y="920259"/>
                </a:cubicBezTo>
                <a:lnTo>
                  <a:pt x="0" y="184056"/>
                </a:lnTo>
                <a:close/>
              </a:path>
            </a:pathLst>
          </a:custGeom>
          <a:solidFill>
            <a:schemeClr val="bg1">
              <a:lumMod val="40000"/>
              <a:lumOff val="6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6608" tIns="66608" rIns="66608" bIns="66608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baseline="0" dirty="0" smtClean="0">
                <a:solidFill>
                  <a:srgbClr val="000000"/>
                </a:solidFill>
              </a:rPr>
              <a:t>Музыкальный</a:t>
            </a:r>
            <a:r>
              <a:rPr lang="ru-RU" sz="2000" kern="1200" dirty="0" smtClean="0">
                <a:solidFill>
                  <a:srgbClr val="000000"/>
                </a:solidFill>
              </a:rPr>
              <a:t> центр</a:t>
            </a:r>
            <a:endParaRPr lang="ru-RU" sz="2000" kern="1200" dirty="0">
              <a:solidFill>
                <a:srgbClr val="000000"/>
              </a:solidFill>
            </a:endParaRPr>
          </a:p>
        </p:txBody>
      </p:sp>
      <p:sp>
        <p:nvSpPr>
          <p:cNvPr id="23" name="Полилиния 22"/>
          <p:cNvSpPr/>
          <p:nvPr/>
        </p:nvSpPr>
        <p:spPr>
          <a:xfrm rot="970825">
            <a:off x="5772788" y="3847548"/>
            <a:ext cx="1111587" cy="25986"/>
          </a:xfrm>
          <a:custGeom>
            <a:avLst/>
            <a:gdLst>
              <a:gd name="connsiteX0" fmla="*/ 0 w 1111587"/>
              <a:gd name="connsiteY0" fmla="*/ 12993 h 25986"/>
              <a:gd name="connsiteX1" fmla="*/ 1111587 w 1111587"/>
              <a:gd name="connsiteY1" fmla="*/ 12993 h 2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11587" h="25986">
                <a:moveTo>
                  <a:pt x="0" y="12993"/>
                </a:moveTo>
                <a:lnTo>
                  <a:pt x="1111587" y="12993"/>
                </a:lnTo>
              </a:path>
            </a:pathLst>
          </a:cu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40704" tIns="-14797" rIns="540703" bIns="-14797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500" kern="1200"/>
          </a:p>
        </p:txBody>
      </p:sp>
      <p:sp>
        <p:nvSpPr>
          <p:cNvPr id="24" name="Полилиния 23"/>
          <p:cNvSpPr/>
          <p:nvPr/>
        </p:nvSpPr>
        <p:spPr>
          <a:xfrm>
            <a:off x="6732235" y="3717027"/>
            <a:ext cx="2141827" cy="1142738"/>
          </a:xfrm>
          <a:custGeom>
            <a:avLst/>
            <a:gdLst>
              <a:gd name="connsiteX0" fmla="*/ 0 w 2141827"/>
              <a:gd name="connsiteY0" fmla="*/ 190460 h 1142738"/>
              <a:gd name="connsiteX1" fmla="*/ 190460 w 2141827"/>
              <a:gd name="connsiteY1" fmla="*/ 0 h 1142738"/>
              <a:gd name="connsiteX2" fmla="*/ 1951367 w 2141827"/>
              <a:gd name="connsiteY2" fmla="*/ 0 h 1142738"/>
              <a:gd name="connsiteX3" fmla="*/ 2141827 w 2141827"/>
              <a:gd name="connsiteY3" fmla="*/ 190460 h 1142738"/>
              <a:gd name="connsiteX4" fmla="*/ 2141827 w 2141827"/>
              <a:gd name="connsiteY4" fmla="*/ 952278 h 1142738"/>
              <a:gd name="connsiteX5" fmla="*/ 1951367 w 2141827"/>
              <a:gd name="connsiteY5" fmla="*/ 1142738 h 1142738"/>
              <a:gd name="connsiteX6" fmla="*/ 190460 w 2141827"/>
              <a:gd name="connsiteY6" fmla="*/ 1142738 h 1142738"/>
              <a:gd name="connsiteX7" fmla="*/ 0 w 2141827"/>
              <a:gd name="connsiteY7" fmla="*/ 952278 h 1142738"/>
              <a:gd name="connsiteX8" fmla="*/ 0 w 2141827"/>
              <a:gd name="connsiteY8" fmla="*/ 190460 h 1142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41827" h="1142738">
                <a:moveTo>
                  <a:pt x="0" y="190460"/>
                </a:moveTo>
                <a:cubicBezTo>
                  <a:pt x="0" y="85272"/>
                  <a:pt x="85272" y="0"/>
                  <a:pt x="190460" y="0"/>
                </a:cubicBezTo>
                <a:lnTo>
                  <a:pt x="1951367" y="0"/>
                </a:lnTo>
                <a:cubicBezTo>
                  <a:pt x="2056555" y="0"/>
                  <a:pt x="2141827" y="85272"/>
                  <a:pt x="2141827" y="190460"/>
                </a:cubicBezTo>
                <a:lnTo>
                  <a:pt x="2141827" y="952278"/>
                </a:lnTo>
                <a:cubicBezTo>
                  <a:pt x="2141827" y="1057466"/>
                  <a:pt x="2056555" y="1142738"/>
                  <a:pt x="1951367" y="1142738"/>
                </a:cubicBezTo>
                <a:lnTo>
                  <a:pt x="190460" y="1142738"/>
                </a:lnTo>
                <a:cubicBezTo>
                  <a:pt x="85272" y="1142738"/>
                  <a:pt x="0" y="1057466"/>
                  <a:pt x="0" y="952278"/>
                </a:cubicBezTo>
                <a:lnTo>
                  <a:pt x="0" y="190460"/>
                </a:lnTo>
                <a:close/>
              </a:path>
            </a:pathLst>
          </a:custGeom>
          <a:solidFill>
            <a:schemeClr val="bg1">
              <a:lumMod val="40000"/>
              <a:lumOff val="6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484" tIns="68484" rIns="68484" bIns="68484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 smtClean="0">
                <a:solidFill>
                  <a:srgbClr val="000000"/>
                </a:solidFill>
              </a:rPr>
              <a:t>Центр </a:t>
            </a:r>
            <a:r>
              <a:rPr lang="ru-RU" sz="2000" kern="1200" dirty="0" err="1" smtClean="0">
                <a:solidFill>
                  <a:srgbClr val="000000"/>
                </a:solidFill>
              </a:rPr>
              <a:t>сенсорики</a:t>
            </a:r>
            <a:endParaRPr lang="ru-RU" sz="2000" kern="1200" dirty="0">
              <a:solidFill>
                <a:srgbClr val="000000"/>
              </a:solidFill>
            </a:endParaRPr>
          </a:p>
        </p:txBody>
      </p:sp>
      <p:sp>
        <p:nvSpPr>
          <p:cNvPr id="3" name="Полилиния 2"/>
          <p:cNvSpPr/>
          <p:nvPr/>
        </p:nvSpPr>
        <p:spPr>
          <a:xfrm>
            <a:off x="3327140" y="2604358"/>
            <a:ext cx="2602705" cy="1525785"/>
          </a:xfrm>
          <a:custGeom>
            <a:avLst/>
            <a:gdLst>
              <a:gd name="connsiteX0" fmla="*/ 0 w 2602705"/>
              <a:gd name="connsiteY0" fmla="*/ 254303 h 1525785"/>
              <a:gd name="connsiteX1" fmla="*/ 254303 w 2602705"/>
              <a:gd name="connsiteY1" fmla="*/ 0 h 1525785"/>
              <a:gd name="connsiteX2" fmla="*/ 2348402 w 2602705"/>
              <a:gd name="connsiteY2" fmla="*/ 0 h 1525785"/>
              <a:gd name="connsiteX3" fmla="*/ 2602705 w 2602705"/>
              <a:gd name="connsiteY3" fmla="*/ 254303 h 1525785"/>
              <a:gd name="connsiteX4" fmla="*/ 2602705 w 2602705"/>
              <a:gd name="connsiteY4" fmla="*/ 1271482 h 1525785"/>
              <a:gd name="connsiteX5" fmla="*/ 2348402 w 2602705"/>
              <a:gd name="connsiteY5" fmla="*/ 1525785 h 1525785"/>
              <a:gd name="connsiteX6" fmla="*/ 254303 w 2602705"/>
              <a:gd name="connsiteY6" fmla="*/ 1525785 h 1525785"/>
              <a:gd name="connsiteX7" fmla="*/ 0 w 2602705"/>
              <a:gd name="connsiteY7" fmla="*/ 1271482 h 1525785"/>
              <a:gd name="connsiteX8" fmla="*/ 0 w 2602705"/>
              <a:gd name="connsiteY8" fmla="*/ 254303 h 1525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02705" h="1525785">
                <a:moveTo>
                  <a:pt x="0" y="254303"/>
                </a:moveTo>
                <a:cubicBezTo>
                  <a:pt x="0" y="113855"/>
                  <a:pt x="113855" y="0"/>
                  <a:pt x="254303" y="0"/>
                </a:cubicBezTo>
                <a:lnTo>
                  <a:pt x="2348402" y="0"/>
                </a:lnTo>
                <a:cubicBezTo>
                  <a:pt x="2488850" y="0"/>
                  <a:pt x="2602705" y="113855"/>
                  <a:pt x="2602705" y="254303"/>
                </a:cubicBezTo>
                <a:lnTo>
                  <a:pt x="2602705" y="1271482"/>
                </a:lnTo>
                <a:cubicBezTo>
                  <a:pt x="2602705" y="1411930"/>
                  <a:pt x="2488850" y="1525785"/>
                  <a:pt x="2348402" y="1525785"/>
                </a:cubicBezTo>
                <a:lnTo>
                  <a:pt x="254303" y="1525785"/>
                </a:lnTo>
                <a:cubicBezTo>
                  <a:pt x="113855" y="1525785"/>
                  <a:pt x="0" y="1411930"/>
                  <a:pt x="0" y="1271482"/>
                </a:cubicBezTo>
                <a:lnTo>
                  <a:pt x="0" y="254303"/>
                </a:lnTo>
                <a:close/>
              </a:path>
            </a:pathLst>
          </a:cu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6"/>
          </a:lnRef>
          <a:fillRef idx="1001">
            <a:schemeClr val="lt1"/>
          </a:fillRef>
          <a:effectRef idx="3">
            <a:schemeClr val="accent6"/>
          </a:effectRef>
          <a:fontRef idx="minor">
            <a:schemeClr val="lt1"/>
          </a:fontRef>
        </p:style>
        <p:txBody>
          <a:bodyPr spcFirstLastPara="0" vert="horz" wrap="square" lIns="89088" tIns="89088" rIns="89088" bIns="89088" numCol="1" spcCol="1270" anchor="ctr" anchorCtr="0">
            <a:noAutofit/>
          </a:bodyPr>
          <a:lstStyle/>
          <a:p>
            <a:pPr lvl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300" kern="1200" dirty="0" smtClean="0">
                <a:solidFill>
                  <a:srgbClr val="000000"/>
                </a:solidFill>
              </a:rPr>
              <a:t>Развивающая предметно-пространственная среда</a:t>
            </a:r>
            <a:endParaRPr lang="ru-RU" sz="2300" kern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11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3055245" y="861580"/>
            <a:ext cx="5877271" cy="57808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1403648" y="105498"/>
            <a:ext cx="5958939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  <a:cs typeface="Gisha" panose="020B0502040204020203" pitchFamily="34" charset="-79"/>
              </a:rPr>
              <a:t> </a:t>
            </a:r>
            <a:r>
              <a:rPr lang="ru-RU" sz="3500" b="1" dirty="0" smtClean="0">
                <a:ln w="50800"/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cs typeface="Gisha" panose="020B0502040204020203" pitchFamily="34" charset="-79"/>
              </a:rPr>
              <a:t>ДОМ, В КОТОРОМ Я ЖИВУ </a:t>
            </a:r>
            <a:endParaRPr lang="ru-RU" sz="3500" b="1" dirty="0">
              <a:ln w="50800"/>
              <a:solidFill>
                <a:schemeClr val="accent6">
                  <a:lumMod val="50000"/>
                </a:schemeClr>
              </a:solidFill>
              <a:latin typeface="Cambria" panose="02040503050406030204" pitchFamily="18" charset="0"/>
              <a:cs typeface="Gisha" panose="020B0502040204020203" pitchFamily="34" charset="-79"/>
            </a:endParaRPr>
          </a:p>
        </p:txBody>
      </p:sp>
      <p:pic>
        <p:nvPicPr>
          <p:cNvPr id="11266" name="Picture 2" descr="C:\Users\я\Desktop\мальчик с девочкой стоят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303263"/>
            <a:ext cx="3312368" cy="3387393"/>
          </a:xfrm>
          <a:prstGeom prst="rect">
            <a:avLst/>
          </a:prstGeom>
          <a:noFill/>
          <a:effectLst>
            <a:glow rad="25400">
              <a:srgbClr val="000000">
                <a:alpha val="94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0193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I:\DCIM\100NIKON\DSCN0354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93520" y="930490"/>
            <a:ext cx="6642996" cy="53616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220" name="Picture 4" descr="C:\Users\я\Desktop\девочка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240" y="3611323"/>
            <a:ext cx="2947565" cy="2947565"/>
          </a:xfrm>
          <a:prstGeom prst="rect">
            <a:avLst/>
          </a:prstGeom>
          <a:noFill/>
          <a:effectLst>
            <a:glow rad="25400">
              <a:srgbClr val="000000">
                <a:alpha val="94000"/>
              </a:srgbClr>
            </a:glow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я\Desktop\мальчик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52536" y="3894592"/>
            <a:ext cx="2664296" cy="2664296"/>
          </a:xfrm>
          <a:prstGeom prst="rect">
            <a:avLst/>
          </a:prstGeom>
          <a:noFill/>
          <a:effectLst>
            <a:glow rad="25400">
              <a:srgbClr val="000000">
                <a:alpha val="94000"/>
              </a:srgbClr>
            </a:glow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6884" y="2332"/>
            <a:ext cx="8229600" cy="1143000"/>
          </a:xfrm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3000" b="1" dirty="0" smtClean="0">
                <a:ln w="50800"/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</a:rPr>
              <a:t>ИГРОВОЙ ЦЕНТР</a:t>
            </a:r>
            <a:endParaRPr lang="ru-RU" sz="3000" b="1" dirty="0">
              <a:ln w="50800"/>
              <a:solidFill>
                <a:schemeClr val="accent6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698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я\Desktop\Новая папка (2)\DSCN0348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980728"/>
            <a:ext cx="7248805" cy="54636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5" name="Picture 3" descr="C:\Users\я\Desktop\в бейсболке с серьгой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24544" y="3898949"/>
            <a:ext cx="2959051" cy="2959051"/>
          </a:xfrm>
          <a:prstGeom prst="rect">
            <a:avLst/>
          </a:prstGeom>
          <a:noFill/>
          <a:effectLst>
            <a:glow rad="25400">
              <a:srgbClr val="000000">
                <a:alpha val="94000"/>
              </a:srgbClr>
            </a:glow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2536" y="-171400"/>
            <a:ext cx="9612560" cy="1143000"/>
          </a:xfrm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3200" b="1" dirty="0" smtClean="0">
                <a:ln w="50800"/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</a:rPr>
              <a:t>ЦЕНТР ДВИГАТЕЛЬНОЙ АКТИВНОСТИ</a:t>
            </a:r>
            <a:endParaRPr lang="ru-RU" sz="3200" b="1" dirty="0">
              <a:ln w="50800"/>
              <a:solidFill>
                <a:schemeClr val="accent6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3596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я\Desktop\Новая папка (2)\DSCN0367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833" y="404664"/>
            <a:ext cx="5904656" cy="61926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1" name="Picture 3" descr="C:\Users\я\Desktop\5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521" l="0" r="99473">
                        <a14:foregroundMark x1="20422" y1="12278" x2="20422" y2="12278"/>
                        <a14:foregroundMark x1="21871" y1="81509" x2="21871" y2="81509"/>
                        <a14:foregroundMark x1="16469" y1="31953" x2="16469" y2="31953"/>
                        <a14:foregroundMark x1="16996" y1="59615" x2="16996" y2="59615"/>
                        <a14:foregroundMark x1="12121" y1="13166" x2="12121" y2="13166"/>
                        <a14:foregroundMark x1="64822" y1="52515" x2="64822" y2="52515"/>
                        <a14:foregroundMark x1="73650" y1="55621" x2="73650" y2="55621"/>
                        <a14:foregroundMark x1="68775" y1="48373" x2="68775" y2="48373"/>
                        <a14:foregroundMark x1="26746" y1="62722" x2="26746" y2="627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3302574"/>
            <a:ext cx="3066289" cy="3353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96552" y="1700808"/>
            <a:ext cx="3614340" cy="1143000"/>
          </a:xfrm>
        </p:spPr>
        <p:txBody>
          <a:bodyPr>
            <a:prstTxWarp prst="textArchUp">
              <a:avLst>
                <a:gd name="adj" fmla="val 10953059"/>
              </a:avLst>
            </a:prstTxWarp>
            <a:normAutofit fontScale="9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   </a:t>
            </a:r>
            <a:r>
              <a:rPr lang="ru-RU" sz="33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ambria" panose="02040503050406030204" pitchFamily="18" charset="0"/>
              </a:rPr>
              <a:t>МУЗЫКАЛЬНЫЙ </a:t>
            </a:r>
            <a:br>
              <a:rPr lang="ru-RU" sz="33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ambria" panose="02040503050406030204" pitchFamily="18" charset="0"/>
              </a:rPr>
            </a:br>
            <a:r>
              <a:rPr lang="ru-RU" sz="33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ambria" panose="02040503050406030204" pitchFamily="18" charset="0"/>
              </a:rPr>
              <a:t>  </a:t>
            </a:r>
            <a:br>
              <a:rPr lang="ru-RU" sz="33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ambria" panose="02040503050406030204" pitchFamily="18" charset="0"/>
              </a:rPr>
            </a:br>
            <a:r>
              <a:rPr lang="ru-RU" sz="33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ambria" panose="02040503050406030204" pitchFamily="18" charset="0"/>
              </a:rPr>
              <a:t>ЦЕНТР</a:t>
            </a:r>
            <a:endParaRPr lang="ru-RU" sz="3300" b="1" dirty="0">
              <a:ln w="50800"/>
              <a:solidFill>
                <a:schemeClr val="bg1">
                  <a:shade val="50000"/>
                </a:schemeClr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192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я\Desktop\Новая папка (2)\DSCN0384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3161" y="332656"/>
            <a:ext cx="5616624" cy="63360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099" name="Picture 3" descr="C:\Users\я\Desktop\45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50" b="100000" l="865" r="96367">
                        <a14:foregroundMark x1="24740" y1="65123" x2="24740" y2="65123"/>
                        <a14:foregroundMark x1="13668" y1="59479" x2="13668" y2="59479"/>
                        <a14:foregroundMark x1="18685" y1="58755" x2="18685" y2="58755"/>
                        <a14:foregroundMark x1="29758" y1="64689" x2="29758" y2="64689"/>
                        <a14:foregroundMark x1="24740" y1="74385" x2="24740" y2="74385"/>
                        <a14:foregroundMark x1="17647" y1="66281" x2="17647" y2="66281"/>
                        <a14:foregroundMark x1="21972" y1="70622" x2="21972" y2="70622"/>
                        <a14:foregroundMark x1="31661" y1="68017" x2="31661" y2="68017"/>
                        <a14:foregroundMark x1="53979" y1="80029" x2="53979" y2="80029"/>
                        <a14:foregroundMark x1="25606" y1="58032" x2="25606" y2="58755"/>
                        <a14:foregroundMark x1="28201" y1="58177" x2="28201" y2="58177"/>
                        <a14:foregroundMark x1="34429" y1="62229" x2="34429" y2="62229"/>
                        <a14:foregroundMark x1="15744" y1="62518" x2="15744" y2="62518"/>
                        <a14:foregroundMark x1="27509" y1="64399" x2="27509" y2="64399"/>
                        <a14:foregroundMark x1="28028" y1="69609" x2="28028" y2="69609"/>
                        <a14:foregroundMark x1="33218" y1="66715" x2="33218" y2="66715"/>
                        <a14:foregroundMark x1="26990" y1="75253" x2="26990" y2="75253"/>
                        <a14:foregroundMark x1="28720" y1="80463" x2="28720" y2="80463"/>
                        <a14:foregroundMark x1="27163" y1="79161" x2="27163" y2="79161"/>
                        <a14:foregroundMark x1="26471" y1="76990" x2="26471" y2="76990"/>
                        <a14:foregroundMark x1="20069" y1="69609" x2="20069" y2="69609"/>
                        <a14:foregroundMark x1="15744" y1="57308" x2="15744" y2="57308"/>
                        <a14:foregroundMark x1="42907" y1="72214" x2="42907" y2="72214"/>
                        <a14:backgroundMark x1="61073" y1="66425" x2="61073" y2="66425"/>
                        <a14:backgroundMark x1="31488" y1="20695" x2="31488" y2="206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8584" y="3308777"/>
            <a:ext cx="3175621" cy="3549223"/>
          </a:xfrm>
          <a:prstGeom prst="rect">
            <a:avLst/>
          </a:prstGeom>
          <a:noFill/>
          <a:effectLst>
            <a:glow rad="25400">
              <a:srgbClr val="000000">
                <a:alpha val="94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4088" y="1772816"/>
            <a:ext cx="3967709" cy="1143000"/>
          </a:xfrm>
        </p:spPr>
        <p:txBody>
          <a:bodyPr>
            <a:prstTxWarp prst="textArchUp">
              <a:avLst>
                <a:gd name="adj" fmla="val 11097729"/>
              </a:avLst>
            </a:prstTxWarp>
            <a:normAutofit fontScale="9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       </a:t>
            </a:r>
            <a:r>
              <a:rPr lang="ru-RU" sz="36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ambria" panose="02040503050406030204" pitchFamily="18" charset="0"/>
              </a:rPr>
              <a:t>КНИЖНЫЙ	 </a:t>
            </a:r>
            <a:br>
              <a:rPr lang="ru-RU" sz="36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ambria" panose="02040503050406030204" pitchFamily="18" charset="0"/>
              </a:rPr>
            </a:br>
            <a:r>
              <a:rPr lang="ru-RU" sz="36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ambria" panose="02040503050406030204" pitchFamily="18" charset="0"/>
              </a:rPr>
              <a:t>  </a:t>
            </a:r>
            <a:br>
              <a:rPr lang="ru-RU" sz="36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ambria" panose="02040503050406030204" pitchFamily="18" charset="0"/>
              </a:rPr>
            </a:br>
            <a:r>
              <a:rPr lang="ru-RU" sz="36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ambria" panose="02040503050406030204" pitchFamily="18" charset="0"/>
              </a:rPr>
              <a:t> ЦЕНТР</a:t>
            </a:r>
            <a:endParaRPr lang="ru-RU" sz="3600" b="1" dirty="0">
              <a:ln w="50800"/>
              <a:solidFill>
                <a:schemeClr val="bg1">
                  <a:shade val="50000"/>
                </a:schemeClr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6639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100898"/>
            <a:ext cx="8229600" cy="1143000"/>
          </a:xfrm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3500" b="1" dirty="0" smtClean="0">
                <a:ln w="50800"/>
                <a:solidFill>
                  <a:srgbClr val="FF0000"/>
                </a:solidFill>
                <a:latin typeface="Cambria" panose="02040503050406030204" pitchFamily="18" charset="0"/>
              </a:rPr>
              <a:t>   КНИГА «СОЛНЫШКО»</a:t>
            </a:r>
            <a:endParaRPr lang="ru-RU" sz="3500" b="1" dirty="0">
              <a:ln w="50800"/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540" y="836712"/>
            <a:ext cx="7645400" cy="585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3451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0">
      <a:dk1>
        <a:srgbClr val="974806"/>
      </a:dk1>
      <a:lt1>
        <a:srgbClr val="E36C09"/>
      </a:lt1>
      <a:dk2>
        <a:srgbClr val="974806"/>
      </a:dk2>
      <a:lt2>
        <a:srgbClr val="FAC08F"/>
      </a:lt2>
      <a:accent1>
        <a:srgbClr val="FFD965"/>
      </a:accent1>
      <a:accent2>
        <a:srgbClr val="FFC000"/>
      </a:accent2>
      <a:accent3>
        <a:srgbClr val="8DB3E2"/>
      </a:accent3>
      <a:accent4>
        <a:srgbClr val="F79646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4778</TotalTime>
  <Words>133</Words>
  <Application>Microsoft Office PowerPoint</Application>
  <PresentationFormat>Экран (4:3)</PresentationFormat>
  <Paragraphs>42</Paragraphs>
  <Slides>18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ИГРОВОЙ ЦЕНТР</vt:lpstr>
      <vt:lpstr>ЦЕНТР ДВИГАТЕЛЬНОЙ АКТИВНОСТИ</vt:lpstr>
      <vt:lpstr>    МУЗЫКАЛЬНЫЙ     ЦЕНТР</vt:lpstr>
      <vt:lpstr>        КНИЖНЫЙ       ЦЕНТР</vt:lpstr>
      <vt:lpstr>   КНИГА «СОЛНЫШКО»</vt:lpstr>
      <vt:lpstr>  ЦЕНТР ТЕАТРА  И  РЯЖЕНЬЯ</vt:lpstr>
      <vt:lpstr>ЦЕНТР ИЗОБРАЗИТЕЛЬНОЙ ДЕЯТЕЛЬНОСТИ</vt:lpstr>
      <vt:lpstr>ЦЕНТР СЕНСОРИКИ</vt:lpstr>
      <vt:lpstr>ЦЕНТР ПРИРОДЫ</vt:lpstr>
      <vt:lpstr> СЕЗОННОЕ ДЕРЕВО</vt:lpstr>
      <vt:lpstr>ЦЕНТР ФИЗИЧЕСКОГО РАЗВИТИЯ</vt:lpstr>
      <vt:lpstr>Нестандартное спортивное оборудование</vt:lpstr>
      <vt:lpstr>    ЦЕНТР            УЕДИНЕНИЯ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привет</dc:creator>
  <cp:lastModifiedBy>Вероника</cp:lastModifiedBy>
  <cp:revision>230</cp:revision>
  <dcterms:created xsi:type="dcterms:W3CDTF">2014-03-21T19:52:43Z</dcterms:created>
  <dcterms:modified xsi:type="dcterms:W3CDTF">2015-09-05T19:27:25Z</dcterms:modified>
</cp:coreProperties>
</file>