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85" r:id="rId2"/>
    <p:sldId id="299" r:id="rId3"/>
    <p:sldId id="257" r:id="rId4"/>
    <p:sldId id="258" r:id="rId5"/>
    <p:sldId id="259" r:id="rId6"/>
    <p:sldId id="286" r:id="rId7"/>
    <p:sldId id="264" r:id="rId8"/>
    <p:sldId id="265" r:id="rId9"/>
    <p:sldId id="269" r:id="rId10"/>
    <p:sldId id="279" r:id="rId11"/>
    <p:sldId id="272" r:id="rId12"/>
    <p:sldId id="288" r:id="rId13"/>
    <p:sldId id="289" r:id="rId14"/>
    <p:sldId id="290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281" r:id="rId23"/>
    <p:sldId id="30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A6DFF-3728-4E23-A7A2-470C33E2F52C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F9888-4944-418B-BF5A-F853E260FA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086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F9888-4944-418B-BF5A-F853E260FA3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0885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8A77-330A-4555-9DD3-079D266A7D95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7EC1-D192-43F3-94D5-948418353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8A77-330A-4555-9DD3-079D266A7D95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7EC1-D192-43F3-94D5-948418353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8A77-330A-4555-9DD3-079D266A7D95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7EC1-D192-43F3-94D5-948418353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8A77-330A-4555-9DD3-079D266A7D95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7EC1-D192-43F3-94D5-948418353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8A77-330A-4555-9DD3-079D266A7D95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7EC1-D192-43F3-94D5-948418353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8A77-330A-4555-9DD3-079D266A7D95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7EC1-D192-43F3-94D5-948418353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8A77-330A-4555-9DD3-079D266A7D95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7EC1-D192-43F3-94D5-948418353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8A77-330A-4555-9DD3-079D266A7D95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7EC1-D192-43F3-94D5-948418353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8A77-330A-4555-9DD3-079D266A7D95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7EC1-D192-43F3-94D5-948418353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8A77-330A-4555-9DD3-079D266A7D95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7EC1-D192-43F3-94D5-948418353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8A77-330A-4555-9DD3-079D266A7D95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7EC1-D192-43F3-94D5-948418353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F8A77-330A-4555-9DD3-079D266A7D95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A7EC1-D192-43F3-94D5-948418353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gif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gif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gif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02124" y="2708920"/>
            <a:ext cx="5904656" cy="1470025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Григорьева Ольга Ивановна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воспитатель старшей группы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МКДОУ детский сад </a:t>
            </a:r>
            <a:r>
              <a:rPr lang="ru-RU" sz="49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«СКАЗКА»</a:t>
            </a:r>
            <a:br>
              <a:rPr lang="ru-RU" sz="49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49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село </a:t>
            </a:r>
            <a:r>
              <a:rPr lang="ru-RU" sz="49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Карымск</a:t>
            </a:r>
            <a:r>
              <a:rPr lang="ru-RU" sz="49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.</a:t>
            </a:r>
            <a:endParaRPr lang="ru-RU" sz="49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Picture 2" descr="I:\на конкурс\image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2506588" cy="33421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150386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rganization Chart 6"/>
          <p:cNvGrpSpPr>
            <a:grpSpLocks noChangeAspect="1"/>
          </p:cNvGrpSpPr>
          <p:nvPr/>
        </p:nvGrpSpPr>
        <p:grpSpPr bwMode="auto">
          <a:xfrm>
            <a:off x="468313" y="116060"/>
            <a:ext cx="8280400" cy="2808116"/>
            <a:chOff x="1134" y="1233"/>
            <a:chExt cx="2880" cy="759"/>
          </a:xfrm>
        </p:grpSpPr>
        <p:cxnSp>
          <p:nvCxnSpPr>
            <p:cNvPr id="28679" name="_s37901"/>
            <p:cNvCxnSpPr>
              <a:cxnSpLocks noChangeShapeType="1"/>
              <a:stCxn id="16" idx="0"/>
              <a:endCxn id="13" idx="2"/>
            </p:cNvCxnSpPr>
            <p:nvPr/>
          </p:nvCxnSpPr>
          <p:spPr bwMode="auto">
            <a:xfrm rot="16200000" flipV="1">
              <a:off x="3036" y="1158"/>
              <a:ext cx="72" cy="102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28680" name="_s37900"/>
            <p:cNvCxnSpPr>
              <a:cxnSpLocks noChangeShapeType="1"/>
              <a:stCxn id="15" idx="0"/>
              <a:endCxn id="13" idx="2"/>
            </p:cNvCxnSpPr>
            <p:nvPr/>
          </p:nvCxnSpPr>
          <p:spPr bwMode="auto">
            <a:xfrm flipH="1" flipV="1">
              <a:off x="2562" y="1632"/>
              <a:ext cx="12" cy="7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681" name="_s37899"/>
            <p:cNvCxnSpPr>
              <a:cxnSpLocks noChangeShapeType="1"/>
              <a:stCxn id="14" idx="0"/>
              <a:endCxn id="13" idx="2"/>
            </p:cNvCxnSpPr>
            <p:nvPr/>
          </p:nvCxnSpPr>
          <p:spPr bwMode="auto">
            <a:xfrm rot="5400000" flipH="1" flipV="1">
              <a:off x="2028" y="1170"/>
              <a:ext cx="72" cy="996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13" name="_s37895"/>
            <p:cNvSpPr>
              <a:spLocks noChangeArrowheads="1"/>
            </p:cNvSpPr>
            <p:nvPr/>
          </p:nvSpPr>
          <p:spPr bwMode="auto">
            <a:xfrm>
              <a:off x="1885" y="1233"/>
              <a:ext cx="1353" cy="399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57150">
              <a:solidFill>
                <a:srgbClr val="FFFF99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 anchor="ctr"/>
            <a:lstStyle/>
            <a:p>
              <a:pPr algn="ctr">
                <a:spcBef>
                  <a:spcPct val="50000"/>
                </a:spcBef>
                <a:defRPr/>
              </a:pPr>
              <a:endParaRPr lang="ru-RU" sz="2100" b="1" dirty="0">
                <a:cs typeface="+mn-cs"/>
              </a:endParaRPr>
            </a:p>
            <a:p>
              <a:pPr algn="ctr">
                <a:spcBef>
                  <a:spcPct val="50000"/>
                </a:spcBef>
                <a:defRPr/>
              </a:pPr>
              <a:r>
                <a:rPr lang="ru-RU" sz="2100" b="1" dirty="0">
                  <a:solidFill>
                    <a:schemeClr val="bg1"/>
                  </a:solidFill>
                  <a:cs typeface="+mn-cs"/>
                </a:rPr>
                <a:t>Направления 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ru-RU" sz="2100" b="1" dirty="0">
                  <a:solidFill>
                    <a:schemeClr val="bg1"/>
                  </a:solidFill>
                  <a:cs typeface="+mn-cs"/>
                </a:rPr>
                <a:t>реализации </a:t>
              </a:r>
              <a:r>
                <a:rPr lang="ru-RU" sz="2100" b="1" dirty="0" smtClean="0">
                  <a:solidFill>
                    <a:schemeClr val="bg1"/>
                  </a:solidFill>
                </a:rPr>
                <a:t>патриотического 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ru-RU" sz="2100" b="1" dirty="0" smtClean="0">
                  <a:solidFill>
                    <a:schemeClr val="bg1"/>
                  </a:solidFill>
                </a:rPr>
                <a:t>воспитания</a:t>
              </a:r>
              <a:endParaRPr lang="ru-RU" sz="2100" b="1" dirty="0">
                <a:solidFill>
                  <a:schemeClr val="bg1"/>
                </a:solidFill>
                <a:cs typeface="+mn-cs"/>
              </a:endParaRPr>
            </a:p>
            <a:p>
              <a:pPr algn="ctr">
                <a:defRPr/>
              </a:pPr>
              <a:endParaRPr lang="ru-RU" sz="2100" dirty="0">
                <a:cs typeface="+mn-cs"/>
              </a:endParaRPr>
            </a:p>
          </p:txBody>
        </p:sp>
        <p:sp>
          <p:nvSpPr>
            <p:cNvPr id="14" name="_s37896"/>
            <p:cNvSpPr>
              <a:spLocks noChangeArrowheads="1"/>
            </p:cNvSpPr>
            <p:nvPr/>
          </p:nvSpPr>
          <p:spPr bwMode="auto">
            <a:xfrm>
              <a:off x="1134" y="170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ru-RU" sz="2100" dirty="0">
                  <a:solidFill>
                    <a:schemeClr val="bg1"/>
                  </a:solidFill>
                  <a:cs typeface="+mn-cs"/>
                </a:rPr>
                <a:t>Работа с детьми</a:t>
              </a:r>
            </a:p>
          </p:txBody>
        </p:sp>
        <p:sp>
          <p:nvSpPr>
            <p:cNvPr id="15" name="_s37897"/>
            <p:cNvSpPr>
              <a:spLocks noChangeArrowheads="1"/>
            </p:cNvSpPr>
            <p:nvPr/>
          </p:nvSpPr>
          <p:spPr bwMode="auto">
            <a:xfrm>
              <a:off x="2142" y="170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ru-RU" sz="2100" dirty="0">
                  <a:solidFill>
                    <a:schemeClr val="bg1"/>
                  </a:solidFill>
                  <a:cs typeface="+mn-cs"/>
                </a:rPr>
                <a:t>Работа с </a:t>
              </a:r>
            </a:p>
            <a:p>
              <a:pPr algn="ctr">
                <a:defRPr/>
              </a:pPr>
              <a:r>
                <a:rPr lang="ru-RU" sz="2100" dirty="0">
                  <a:solidFill>
                    <a:schemeClr val="bg1"/>
                  </a:solidFill>
                  <a:cs typeface="+mn-cs"/>
                </a:rPr>
                <a:t>родителями</a:t>
              </a:r>
            </a:p>
          </p:txBody>
        </p:sp>
        <p:sp>
          <p:nvSpPr>
            <p:cNvPr id="16" name="_s37898"/>
            <p:cNvSpPr>
              <a:spLocks noChangeArrowheads="1"/>
            </p:cNvSpPr>
            <p:nvPr/>
          </p:nvSpPr>
          <p:spPr bwMode="auto">
            <a:xfrm>
              <a:off x="3150" y="170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ru-RU" sz="2100" dirty="0">
                  <a:solidFill>
                    <a:schemeClr val="bg1"/>
                  </a:solidFill>
                  <a:cs typeface="+mn-cs"/>
                </a:rPr>
                <a:t>Методическое </a:t>
              </a:r>
            </a:p>
            <a:p>
              <a:pPr algn="ctr">
                <a:defRPr/>
              </a:pPr>
              <a:r>
                <a:rPr lang="ru-RU" sz="2100" dirty="0">
                  <a:solidFill>
                    <a:schemeClr val="bg1"/>
                  </a:solidFill>
                  <a:cs typeface="+mn-cs"/>
                </a:rPr>
                <a:t>сопровождение</a:t>
              </a:r>
            </a:p>
          </p:txBody>
        </p:sp>
      </p:grpSp>
      <p:sp>
        <p:nvSpPr>
          <p:cNvPr id="28675" name="Text Box 15"/>
          <p:cNvSpPr txBox="1">
            <a:spLocks noChangeArrowheads="1"/>
          </p:cNvSpPr>
          <p:nvPr/>
        </p:nvSpPr>
        <p:spPr bwMode="auto">
          <a:xfrm>
            <a:off x="539750" y="4149725"/>
            <a:ext cx="8135938" cy="2052638"/>
          </a:xfrm>
          <a:prstGeom prst="rect">
            <a:avLst/>
          </a:prstGeom>
          <a:solidFill>
            <a:srgbClr val="CCFFCC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89025" indent="-631825"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Знакомство с родным </a:t>
            </a:r>
            <a:r>
              <a:rPr lang="ru-RU" dirty="0" smtClean="0">
                <a:solidFill>
                  <a:schemeClr val="bg1"/>
                </a:solidFill>
              </a:rPr>
              <a:t>селом его </a:t>
            </a:r>
            <a:r>
              <a:rPr lang="ru-RU" dirty="0">
                <a:solidFill>
                  <a:schemeClr val="bg1"/>
                </a:solidFill>
              </a:rPr>
              <a:t>историей</a:t>
            </a:r>
          </a:p>
          <a:p>
            <a:pPr marL="1089025" indent="-631825"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Знакомство с родным краем и Россией</a:t>
            </a:r>
          </a:p>
          <a:p>
            <a:pPr marL="1089025" indent="-631825"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Знакомство с наиболее значимыми историческими событиями своей страны и народа.</a:t>
            </a:r>
          </a:p>
          <a:p>
            <a:pPr marL="1089025" indent="-631825"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Знакомство с былинными героями и их подвигами.</a:t>
            </a:r>
          </a:p>
          <a:p>
            <a:pPr marL="1089025" indent="-631825"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Знакомство с государственной символикой города, республики, стран.</a:t>
            </a:r>
          </a:p>
        </p:txBody>
      </p:sp>
      <p:sp>
        <p:nvSpPr>
          <p:cNvPr id="28676" name="Line 16"/>
          <p:cNvSpPr>
            <a:spLocks noChangeShapeType="1"/>
          </p:cNvSpPr>
          <p:nvPr/>
        </p:nvSpPr>
        <p:spPr bwMode="auto">
          <a:xfrm>
            <a:off x="4572000" y="2924175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77" name="Line 17"/>
          <p:cNvSpPr>
            <a:spLocks noChangeShapeType="1"/>
          </p:cNvSpPr>
          <p:nvPr/>
        </p:nvSpPr>
        <p:spPr bwMode="auto">
          <a:xfrm>
            <a:off x="1692275" y="2924175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78" name="Line 18"/>
          <p:cNvSpPr>
            <a:spLocks noChangeShapeType="1"/>
          </p:cNvSpPr>
          <p:nvPr/>
        </p:nvSpPr>
        <p:spPr bwMode="auto">
          <a:xfrm>
            <a:off x="7524750" y="2924175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323850" y="549275"/>
            <a:ext cx="8496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57200" y="0"/>
            <a:ext cx="82137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j-cs"/>
              </a:rPr>
              <a:t>Содержание работы по направлениям включает: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651173"/>
            <a:ext cx="9036496" cy="620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sz="2000" b="1" kern="0" dirty="0">
                <a:solidFill>
                  <a:srgbClr val="000000"/>
                </a:solidFill>
                <a:latin typeface="Times New Roman"/>
                <a:cs typeface="Times New Roman"/>
              </a:rPr>
              <a:t>Формирование понятия у ребёнка семья, связь времён, составление родословной.</a:t>
            </a:r>
          </a:p>
          <a:p>
            <a:pPr marL="342900" lvl="0" indent="-34290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sz="2000" b="1" kern="0" dirty="0">
                <a:solidFill>
                  <a:srgbClr val="000000"/>
                </a:solidFill>
                <a:latin typeface="Times New Roman"/>
                <a:cs typeface="Times New Roman"/>
              </a:rPr>
              <a:t> Знакомство с родным посёлком: значимыми объектами, природой, традициями, историей и наиболее значимыми историческими событиями своего посёлка.</a:t>
            </a:r>
          </a:p>
          <a:p>
            <a:pPr marL="342900" lvl="0" indent="-34290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sz="2000" b="1" kern="0" dirty="0">
                <a:solidFill>
                  <a:srgbClr val="000000"/>
                </a:solidFill>
                <a:latin typeface="Times New Roman"/>
                <a:cs typeface="Times New Roman"/>
              </a:rPr>
              <a:t> Знакомство с профессиями.</a:t>
            </a:r>
          </a:p>
          <a:p>
            <a:pPr marL="342900" lvl="0" indent="-34290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sz="2000" b="1" kern="0" dirty="0">
                <a:solidFill>
                  <a:srgbClr val="000000"/>
                </a:solidFill>
                <a:latin typeface="Times New Roman"/>
                <a:cs typeface="Times New Roman"/>
              </a:rPr>
              <a:t>Знакомство с государственной символикой посёлка, районного центра, области, республики, других стран.</a:t>
            </a:r>
          </a:p>
          <a:p>
            <a:pPr marL="342900" lvl="0" indent="-34290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sz="2000" b="1" kern="0" dirty="0">
                <a:solidFill>
                  <a:srgbClr val="000000"/>
                </a:solidFill>
                <a:latin typeface="Times New Roman"/>
                <a:cs typeface="Times New Roman"/>
              </a:rPr>
              <a:t>Знакомство с Россией, символикой России, наиболее значимыми историческими событиями народа.</a:t>
            </a:r>
          </a:p>
          <a:p>
            <a:pPr marL="342900" lvl="0" indent="-34290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sz="2000" b="1" kern="0" dirty="0">
                <a:solidFill>
                  <a:srgbClr val="000000"/>
                </a:solidFill>
                <a:latin typeface="Times New Roman"/>
                <a:cs typeface="Times New Roman"/>
              </a:rPr>
              <a:t>Знакомство с героями сказок и их подвигами.</a:t>
            </a:r>
          </a:p>
          <a:p>
            <a:pPr marL="342900" lvl="0" indent="-34290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sz="2000" b="1" kern="0" dirty="0">
                <a:solidFill>
                  <a:srgbClr val="000000"/>
                </a:solidFill>
                <a:latin typeface="Times New Roman"/>
                <a:cs typeface="Times New Roman"/>
              </a:rPr>
              <a:t>Знакомство с понятием патриотизм, героизм и их проявлениями.</a:t>
            </a:r>
          </a:p>
          <a:p>
            <a:pPr marL="342900" lvl="0" indent="-34290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sz="2000" b="1" kern="0" dirty="0">
                <a:solidFill>
                  <a:srgbClr val="000000"/>
                </a:solidFill>
                <a:latin typeface="Times New Roman"/>
                <a:cs typeface="Times New Roman"/>
              </a:rPr>
              <a:t>Знакомство с устным народным творчеством: </a:t>
            </a:r>
            <a:r>
              <a:rPr lang="ru-RU" sz="2000" b="1" kern="0" dirty="0" err="1">
                <a:solidFill>
                  <a:srgbClr val="000000"/>
                </a:solidFill>
                <a:latin typeface="Times New Roman"/>
                <a:cs typeface="Times New Roman"/>
              </a:rPr>
              <a:t>потешками</a:t>
            </a:r>
            <a:r>
              <a:rPr lang="ru-RU" sz="2000" b="1" kern="0" dirty="0">
                <a:solidFill>
                  <a:srgbClr val="000000"/>
                </a:solidFill>
                <a:latin typeface="Times New Roman"/>
                <a:cs typeface="Times New Roman"/>
              </a:rPr>
              <a:t>, праздниками и обрядам, народным декоративно-прикладным искусством.</a:t>
            </a:r>
          </a:p>
          <a:p>
            <a:pPr marL="342900" lvl="0" indent="-34290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sz="2000" b="1" kern="0" dirty="0">
                <a:solidFill>
                  <a:srgbClr val="000000"/>
                </a:solidFill>
                <a:latin typeface="Times New Roman"/>
                <a:cs typeface="Times New Roman"/>
              </a:rPr>
              <a:t>Развитие потребности в самостоятельном освоении окружающего мира путём изучения культурного наследия родного края и России. </a:t>
            </a:r>
            <a:r>
              <a:rPr lang="ru-RU" sz="2400" b="1" kern="0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ru-RU" sz="2400" b="1" kern="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endParaRPr lang="ru-RU" sz="2400" b="1" kern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6697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sz="2800" b="1" dirty="0">
                <a:solidFill>
                  <a:srgbClr val="000000"/>
                </a:solidFill>
                <a:latin typeface="Arial" charset="0"/>
                <a:ea typeface="SimSun" charset="-122"/>
                <a:cs typeface="Times New Roman" pitchFamily="16" charset="0"/>
              </a:rPr>
              <a:t>Принципы работы по патриотическому воспитанию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124744"/>
            <a:ext cx="8928992" cy="5345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49263" eaLnBrk="0" fontAlgn="base" hangingPunct="0">
              <a:lnSpc>
                <a:spcPct val="8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Char char="•"/>
            </a:pPr>
            <a:r>
              <a:rPr lang="ru-RU" sz="2400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личностно-ориентированного общения;</a:t>
            </a:r>
          </a:p>
          <a:p>
            <a:pPr lvl="0" defTabSz="449263" eaLnBrk="0" fontAlgn="base" hangingPunct="0">
              <a:lnSpc>
                <a:spcPct val="8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Char char="•"/>
            </a:pPr>
            <a:r>
              <a:rPr lang="ru-RU" sz="2400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тематического планирования материала </a:t>
            </a:r>
            <a:r>
              <a:rPr lang="ru-RU" sz="24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подачу изучаемого материала по тематическим блокам: родная семья, природа родного края, культура родного края, малая родина, родная страна;</a:t>
            </a:r>
          </a:p>
          <a:p>
            <a:pPr lvl="0" defTabSz="449263" eaLnBrk="0" fontAlgn="base" hangingPunct="0">
              <a:lnSpc>
                <a:spcPct val="8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Char char="•"/>
            </a:pPr>
            <a:r>
              <a:rPr lang="ru-RU" sz="2400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наглядности;</a:t>
            </a:r>
          </a:p>
          <a:p>
            <a:pPr lvl="0" defTabSz="449263" eaLnBrk="0" fontAlgn="base" hangingPunct="0">
              <a:lnSpc>
                <a:spcPct val="8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Char char="•"/>
            </a:pPr>
            <a:r>
              <a:rPr lang="ru-RU" sz="2400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последовательности;</a:t>
            </a:r>
          </a:p>
          <a:p>
            <a:pPr lvl="0" defTabSz="449263" eaLnBrk="0" fontAlgn="base" hangingPunct="0">
              <a:lnSpc>
                <a:spcPct val="8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Char char="•"/>
            </a:pPr>
            <a:r>
              <a:rPr lang="ru-RU" sz="2400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занимательности;</a:t>
            </a:r>
          </a:p>
          <a:p>
            <a:pPr lvl="0" defTabSz="449263" eaLnBrk="0" fontAlgn="base" hangingPunct="0">
              <a:lnSpc>
                <a:spcPct val="8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Char char="•"/>
            </a:pPr>
            <a:r>
              <a:rPr lang="ru-RU" sz="2400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от близкого к отдаленному;</a:t>
            </a:r>
          </a:p>
          <a:p>
            <a:pPr lvl="0" defTabSz="449263" eaLnBrk="0" fontAlgn="base" hangingPunct="0">
              <a:lnSpc>
                <a:spcPct val="8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Char char="•"/>
            </a:pPr>
            <a:r>
              <a:rPr lang="ru-RU" sz="2400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от общего к частному, где каждое частное выступает перед ребёнком как проявление чего-то общего (</a:t>
            </a:r>
            <a:r>
              <a:rPr lang="ru-RU" sz="24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а не само по себе</a:t>
            </a:r>
            <a:r>
              <a:rPr lang="ru-RU" sz="2400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), что обеспечивает смысловую взаимосвязь между разными аспектами содержания;</a:t>
            </a:r>
          </a:p>
          <a:p>
            <a:pPr lvl="0" defTabSz="449263" eaLnBrk="0" fontAlgn="base" hangingPunct="0">
              <a:lnSpc>
                <a:spcPct val="8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Char char="•"/>
            </a:pPr>
            <a:r>
              <a:rPr lang="ru-RU" sz="2400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опора на опыт самих детей, реальные их дела и события в семье,  детском саду,  посёлке,  стране;</a:t>
            </a:r>
          </a:p>
          <a:p>
            <a:pPr lvl="0" defTabSz="449263" eaLnBrk="0" fontAlgn="base" hangingPunct="0">
              <a:lnSpc>
                <a:spcPct val="8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Char char="•"/>
            </a:pPr>
            <a:r>
              <a:rPr lang="ru-RU" sz="2400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взаимодействие с семьями.</a:t>
            </a:r>
          </a:p>
        </p:txBody>
      </p:sp>
    </p:spTree>
    <p:extLst>
      <p:ext uri="{BB962C8B-B14F-4D97-AF65-F5344CB8AC3E}">
        <p14:creationId xmlns:p14="http://schemas.microsoft.com/office/powerpoint/2010/main" xmlns="" val="340554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79512" y="0"/>
            <a:ext cx="8215312" cy="112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marL="2057400" indent="-227013">
              <a:tabLst>
                <a:tab pos="2057400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Times New Roman" pitchFamily="16" charset="0"/>
              </a:defRPr>
            </a:lvl1pPr>
            <a:lvl2pPr>
              <a:tabLst>
                <a:tab pos="2057400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Times New Roman" pitchFamily="16" charset="0"/>
              </a:defRPr>
            </a:lvl2pPr>
            <a:lvl3pPr>
              <a:tabLst>
                <a:tab pos="2057400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Times New Roman" pitchFamily="16" charset="0"/>
              </a:defRPr>
            </a:lvl3pPr>
            <a:lvl4pPr>
              <a:tabLst>
                <a:tab pos="2057400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Times New Roman" pitchFamily="16" charset="0"/>
              </a:defRPr>
            </a:lvl4pPr>
            <a:lvl5pPr>
              <a:tabLst>
                <a:tab pos="2057400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057400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057400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057400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057400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Times New Roman" pitchFamily="16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sz="2800" b="1" dirty="0">
                <a:solidFill>
                  <a:srgbClr val="000000"/>
                </a:solidFill>
                <a:ea typeface="SimSun" charset="-122"/>
              </a:rPr>
              <a:t>Содержание работы с детьми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24" y="1700808"/>
            <a:ext cx="5621337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51091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0" y="571480"/>
            <a:ext cx="9144000" cy="57150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Мир ребенка начинается с его семьи.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186766" cy="65562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Родная семья.</a:t>
            </a:r>
            <a:endParaRPr lang="ru-RU" sz="4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ВСЕ ДЛЯ ПРЕЗЕНТАЦИИ\клипарты\ДЕТИ\detia-58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60000">
            <a:off x="397492" y="1331190"/>
            <a:ext cx="1349240" cy="1301479"/>
          </a:xfrm>
          <a:prstGeom prst="rect">
            <a:avLst/>
          </a:prstGeom>
          <a:noFill/>
        </p:spPr>
      </p:pic>
      <p:pic>
        <p:nvPicPr>
          <p:cNvPr id="1027" name="Picture 3" descr="E:\ВСЕ ДЛЯ ПРЕЗЕНТАЦИИ\клипарты\ДЕТИ\detia-57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20000">
            <a:off x="7786710" y="1142984"/>
            <a:ext cx="1076325" cy="1038225"/>
          </a:xfrm>
          <a:prstGeom prst="rect">
            <a:avLst/>
          </a:prstGeom>
          <a:noFill/>
        </p:spPr>
      </p:pic>
      <p:pic>
        <p:nvPicPr>
          <p:cNvPr id="8195" name="Picture 3" descr="I:\на конкурс\IMG_20150313_1127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1883" y="1115946"/>
            <a:ext cx="4355976" cy="32669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:\на конкурс\IMG_20150313_1127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3873"/>
            <a:ext cx="3059832" cy="2294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7" name="Picture 5" descr="I:\на конкурс\IMG_20150313_1129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9871" y="3877820"/>
            <a:ext cx="3707903" cy="2780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000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332656"/>
            <a:ext cx="3168352" cy="648072"/>
          </a:xfrm>
        </p:spPr>
        <p:txBody>
          <a:bodyPr>
            <a:normAutofit fontScale="90000"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Родное село.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980729"/>
            <a:ext cx="7488832" cy="1008111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Любовь к Родине начинается с чувства любви к своей малой Родине.</a:t>
            </a:r>
          </a:p>
          <a:p>
            <a:endParaRPr lang="ru-RU" dirty="0"/>
          </a:p>
        </p:txBody>
      </p:sp>
      <p:pic>
        <p:nvPicPr>
          <p:cNvPr id="5" name="Picture 3" descr="C:\Users\ADMIN\Desktop\Новая папка\SDC10979.JPG"/>
          <p:cNvPicPr>
            <a:picLocks noChangeAspect="1" noChangeArrowheads="1"/>
          </p:cNvPicPr>
          <p:nvPr/>
        </p:nvPicPr>
        <p:blipFill rotWithShape="1">
          <a:blip r:embed="rId2" cstate="print"/>
          <a:srcRect l="31919" t="9766" b="12109"/>
          <a:stretch/>
        </p:blipFill>
        <p:spPr bwMode="auto">
          <a:xfrm>
            <a:off x="251520" y="1916832"/>
            <a:ext cx="3513046" cy="3023473"/>
          </a:xfrm>
          <a:prstGeom prst="roundRect">
            <a:avLst/>
          </a:prstGeom>
          <a:noFill/>
        </p:spPr>
      </p:pic>
      <p:pic>
        <p:nvPicPr>
          <p:cNvPr id="6" name="Picture 4" descr="C:\Users\ADMIN\Desktop\Новая папка\SDC10985.JPG"/>
          <p:cNvPicPr>
            <a:picLocks noChangeAspect="1" noChangeArrowheads="1"/>
          </p:cNvPicPr>
          <p:nvPr/>
        </p:nvPicPr>
        <p:blipFill rotWithShape="1">
          <a:blip r:embed="rId3" cstate="print"/>
          <a:srcRect b="33657"/>
          <a:stretch/>
        </p:blipFill>
        <p:spPr bwMode="auto">
          <a:xfrm>
            <a:off x="4139952" y="4149080"/>
            <a:ext cx="4824536" cy="2576223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 descr="E:\ВСЕ ДЛЯ ПРЕЗЕНТАЦИИ\клипарты\ДЕТИ\detia-86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085184"/>
            <a:ext cx="2028825" cy="1619250"/>
          </a:xfrm>
          <a:prstGeom prst="rect">
            <a:avLst/>
          </a:prstGeom>
          <a:noFill/>
        </p:spPr>
      </p:pic>
      <p:pic>
        <p:nvPicPr>
          <p:cNvPr id="8" name="Picture 2" descr="E:\ВСЕ ДЛЯ ПРЕЗЕНТАЦИИ\клипарты\ДЕТИ\detia-86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988840"/>
            <a:ext cx="1104900" cy="1714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3050"/>
            <a:ext cx="6768752" cy="707678"/>
          </a:xfrm>
        </p:spPr>
        <p:txBody>
          <a:bodyPr>
            <a:normAutofit/>
          </a:bodyPr>
          <a:lstStyle/>
          <a:p>
            <a:r>
              <a:rPr lang="ru-RU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Карымск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частица Родины.</a:t>
            </a:r>
            <a:endParaRPr lang="ru-RU" sz="4000" dirty="0"/>
          </a:p>
        </p:txBody>
      </p:sp>
      <p:pic>
        <p:nvPicPr>
          <p:cNvPr id="5" name="Picture 2" descr="DSC09660.JPG, 1. Фотографии Карымск (Куйтунский район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960440" cy="2736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C09677.JPG, 2. Фотографии Карымск (Куйтунский район). Росс…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075" y="3284984"/>
            <a:ext cx="4868464" cy="32583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ВСЕ ДЛЯ ПРЕЗЕНТАЦИИ\клипарты\Рисунок1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764704"/>
            <a:ext cx="2630487" cy="2243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4042792" cy="36004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Родная природа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/>
          </a:p>
        </p:txBody>
      </p:sp>
      <p:sp>
        <p:nvSpPr>
          <p:cNvPr id="5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836713"/>
            <a:ext cx="3754760" cy="187220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Эту истину знаю от роду.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её никогда не таю: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Кто не любит родную природу,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Тот не любит Отчизну свою.</a:t>
            </a:r>
          </a:p>
        </p:txBody>
      </p:sp>
      <p:pic>
        <p:nvPicPr>
          <p:cNvPr id="6" name="Picture 3" descr="E:\DCIM\130CANON\IMG_06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80928"/>
            <a:ext cx="4714876" cy="3802565"/>
          </a:xfrm>
          <a:prstGeom prst="roundRect">
            <a:avLst/>
          </a:prstGeom>
          <a:noFill/>
        </p:spPr>
      </p:pic>
      <p:pic>
        <p:nvPicPr>
          <p:cNvPr id="7" name="Picture 2" descr="C:\Users\ADMIN\Desktop\Новая папка\SDC110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132" r="4692" b="13489"/>
          <a:stretch>
            <a:fillRect/>
          </a:stretch>
        </p:blipFill>
        <p:spPr bwMode="auto">
          <a:xfrm>
            <a:off x="4788024" y="476672"/>
            <a:ext cx="4186237" cy="3012073"/>
          </a:xfrm>
          <a:prstGeom prst="roundRect">
            <a:avLst/>
          </a:prstGeom>
          <a:noFill/>
        </p:spPr>
      </p:pic>
      <p:pic>
        <p:nvPicPr>
          <p:cNvPr id="8" name="Picture 2" descr="C:\Users\Администратор\Desktop\1371639829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64904"/>
            <a:ext cx="11906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Администратор\Desktop\spring-branch_212570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20057"/>
            <a:ext cx="3672408" cy="3049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Администратор\Desktop\article1219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56991"/>
            <a:ext cx="2897894" cy="303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4186808" cy="1561852"/>
          </a:xfrm>
        </p:spPr>
        <p:txBody>
          <a:bodyPr/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Любить свое село – значит и любить природу в нём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2" descr="E:\ВСЕ ДЛЯ ПРЕЗЕНТАЦИИ\клипарты\cveta-120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160" y="0"/>
            <a:ext cx="2202625" cy="1762100"/>
          </a:xfrm>
          <a:prstGeom prst="rect">
            <a:avLst/>
          </a:prstGeom>
          <a:noFill/>
        </p:spPr>
      </p:pic>
      <p:pic>
        <p:nvPicPr>
          <p:cNvPr id="6" name="Picture 2" descr="E:\22.02.12\SDC10926.JPG"/>
          <p:cNvPicPr>
            <a:picLocks noChangeAspect="1" noChangeArrowheads="1"/>
          </p:cNvPicPr>
          <p:nvPr/>
        </p:nvPicPr>
        <p:blipFill>
          <a:blip r:embed="rId3" cstate="print"/>
          <a:srcRect l="4808" t="12822" r="8643" b="12383"/>
          <a:stretch>
            <a:fillRect/>
          </a:stretch>
        </p:blipFill>
        <p:spPr bwMode="auto">
          <a:xfrm>
            <a:off x="179512" y="3140968"/>
            <a:ext cx="4717758" cy="3057806"/>
          </a:xfrm>
          <a:prstGeom prst="roundRect">
            <a:avLst/>
          </a:prstGeom>
          <a:noFill/>
        </p:spPr>
      </p:pic>
      <p:pic>
        <p:nvPicPr>
          <p:cNvPr id="8" name="Picture 3" descr="E:\22.02.12\SDC10977.JPG"/>
          <p:cNvPicPr>
            <a:picLocks noChangeAspect="1" noChangeArrowheads="1"/>
          </p:cNvPicPr>
          <p:nvPr/>
        </p:nvPicPr>
        <p:blipFill>
          <a:blip r:embed="rId4" cstate="print"/>
          <a:srcRect l="28452" r="15063"/>
          <a:stretch>
            <a:fillRect/>
          </a:stretch>
        </p:blipFill>
        <p:spPr bwMode="auto">
          <a:xfrm>
            <a:off x="5508104" y="142852"/>
            <a:ext cx="3414172" cy="4827662"/>
          </a:xfrm>
          <a:prstGeom prst="roundRect">
            <a:avLst/>
          </a:prstGeom>
          <a:noFill/>
        </p:spPr>
      </p:pic>
      <p:pic>
        <p:nvPicPr>
          <p:cNvPr id="9" name="Picture 2" descr="C:\Users\Администратор\Desktop\0_85503_a3779bce_X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5217" y="2789360"/>
            <a:ext cx="1891295" cy="298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ВСЕ ДЛЯ ПРЕЗЕНТАЦИИ\клипарты\rasteniya-1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5085184"/>
            <a:ext cx="1771650" cy="154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3567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Родная страна.</a:t>
            </a:r>
            <a:endParaRPr lang="ru-RU" sz="3200" dirty="0"/>
          </a:p>
        </p:txBody>
      </p:sp>
      <p:sp>
        <p:nvSpPr>
          <p:cNvPr id="5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908721"/>
            <a:ext cx="4906888" cy="1800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Широка страна моя родная,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Много в ней лесов, полей и рек,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 другой такой страны не знаю,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Где так вольно дышит человек.</a:t>
            </a:r>
          </a:p>
        </p:txBody>
      </p:sp>
      <p:pic>
        <p:nvPicPr>
          <p:cNvPr id="6" name="Picture 2" descr="I:\на конкурс\IMG_20150302_165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3335333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Новая папка\SDC10924.JPG"/>
          <p:cNvPicPr>
            <a:picLocks noChangeAspect="1" noChangeArrowheads="1"/>
          </p:cNvPicPr>
          <p:nvPr/>
        </p:nvPicPr>
        <p:blipFill rotWithShape="1">
          <a:blip r:embed="rId3" cstate="print"/>
          <a:srcRect l="23235" b="11439"/>
          <a:stretch/>
        </p:blipFill>
        <p:spPr bwMode="auto">
          <a:xfrm>
            <a:off x="5148064" y="404664"/>
            <a:ext cx="3600400" cy="3168352"/>
          </a:xfrm>
          <a:prstGeom prst="roundRect">
            <a:avLst/>
          </a:prstGeom>
          <a:noFill/>
        </p:spPr>
      </p:pic>
      <p:pic>
        <p:nvPicPr>
          <p:cNvPr id="8" name="Picture 3" descr="I:\на конкурс\IMG_20150313_1119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2500656" cy="3334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25000" lnSpcReduction="20000"/>
          </a:bodyPr>
          <a:lstStyle/>
          <a:p>
            <a:r>
              <a:rPr lang="ru-RU" sz="7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 детей - одно из важных направлений в работе с детьми дошкольного возраста. Любой нормальный ребенок появляется на свет с врожденной познавательной направленностью, помогающей ему адаптироваться к новым условиям своей жизнедеятельности. Постепенно познавательная направленность перерастает в познавательную активность - состояние внутренней готовности к познавательной деятельности, проявляющееся у детей в поисковых действиях, направленных на получение новых впечатлений об окружающем мире. С ростом и развитием ребенка его познавательная активность все больше начинает тяготеть к познавательной деятельности. Развитая познавательная деятельность свойственна взрослым людям. </a:t>
            </a:r>
            <a:endParaRPr lang="ru-RU" sz="7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7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период дошкольного детства благодаря познавательной активности ребенка происходит зарождение первичного образа мира. Образ мира формируется в процессе раз</a:t>
            </a:r>
            <a:endParaRPr lang="ru-RU" sz="7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7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познавательные процессы (восприятие, внимание, память, воображение, мышление );</a:t>
            </a:r>
            <a:endParaRPr lang="ru-RU" sz="7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7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2. информация (опыт и достижения, накопленные человечеством на пути познания мира ); </a:t>
            </a:r>
            <a:endParaRPr lang="ru-RU" sz="7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7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отношение к миру ( эмоциональная реакция на отдельные объекты, предметы, явления и события нашего мира ). </a:t>
            </a:r>
            <a:endParaRPr lang="ru-RU" sz="7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4824536" cy="1008112"/>
          </a:xfrm>
        </p:spPr>
        <p:txBody>
          <a:bodyPr>
            <a:normAutofit fontScale="90000"/>
          </a:bodyPr>
          <a:lstStyle/>
          <a:p>
            <a:r>
              <a:rPr lang="ru-RU" sz="31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НИКТО НЕ ЗАБЫТ –</a:t>
            </a:r>
            <a:br>
              <a:rPr lang="ru-RU" sz="31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НИЧТО НЕ ЗАБЫТО</a:t>
            </a:r>
            <a:r>
              <a:rPr lang="ru-RU" i="1" dirty="0" smtClean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5733256"/>
            <a:ext cx="3898776" cy="936104"/>
          </a:xfrm>
        </p:spPr>
        <p:txBody>
          <a:bodyPr>
            <a:normAutofit fontScale="92500" lnSpcReduction="20000"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открытии памятника!</a:t>
            </a:r>
          </a:p>
          <a:p>
            <a:endParaRPr lang="ru-RU" dirty="0"/>
          </a:p>
        </p:txBody>
      </p:sp>
      <p:pic>
        <p:nvPicPr>
          <p:cNvPr id="5" name="Picture 3" descr="I:\фото\DSCF17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733" y="1808786"/>
            <a:ext cx="4320571" cy="32404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DCIM\130CANON\IMG_0629.JPG"/>
          <p:cNvPicPr>
            <a:picLocks noChangeAspect="1" noChangeArrowheads="1"/>
          </p:cNvPicPr>
          <p:nvPr/>
        </p:nvPicPr>
        <p:blipFill>
          <a:blip r:embed="rId3" cstate="print"/>
          <a:srcRect b="16904"/>
          <a:stretch>
            <a:fillRect/>
          </a:stretch>
        </p:blipFill>
        <p:spPr bwMode="auto">
          <a:xfrm>
            <a:off x="4272920" y="526961"/>
            <a:ext cx="4656797" cy="29020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2" descr="I:\фото\DSCF17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6986" y="3489339"/>
            <a:ext cx="4187957" cy="3140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Администратор\Desktop\73605552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07370"/>
            <a:ext cx="2155114" cy="287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4032448" cy="79208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Родная культура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4330824" cy="1273820"/>
          </a:xfrm>
        </p:spPr>
        <p:txBody>
          <a:bodyPr/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«Нет земли краше, 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чем Родина наша!»</a:t>
            </a:r>
          </a:p>
          <a:p>
            <a:endParaRPr lang="ru-RU" dirty="0"/>
          </a:p>
        </p:txBody>
      </p:sp>
      <p:pic>
        <p:nvPicPr>
          <p:cNvPr id="5" name="Picture 3" descr="I:\фото от Ирины Алексеевны\DSCF1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4110200" cy="28803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:\фото\DSCF18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4223739" cy="2880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I:\фото от Ирины Алексеевны\DSC028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89040"/>
            <a:ext cx="4187957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russian fla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WordArt 5"/>
          <p:cNvSpPr>
            <a:spLocks noChangeArrowheads="1" noChangeShapeType="1" noTextEdit="1"/>
          </p:cNvSpPr>
          <p:nvPr/>
        </p:nvSpPr>
        <p:spPr bwMode="auto">
          <a:xfrm>
            <a:off x="684213" y="6092825"/>
            <a:ext cx="78581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Нашим детям есть чем гордиться!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клипарты\sun1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6178303" cy="521495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3212976"/>
            <a:ext cx="8229600" cy="1296144"/>
          </a:xfrm>
        </p:spPr>
        <p:txBody>
          <a:bodyPr>
            <a:normAutofit/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fl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92430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79512" y="2247461"/>
            <a:ext cx="7772400" cy="2952328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4800" b="1" dirty="0">
                <a:solidFill>
                  <a:srgbClr val="8064A2">
                    <a:lumMod val="75000"/>
                  </a:srgbClr>
                </a:solidFill>
                <a:latin typeface="Monotype Corsiva" pitchFamily="66" charset="0"/>
                <a:ea typeface="+mn-ea"/>
                <a:cs typeface="+mn-cs"/>
              </a:rPr>
              <a:t>«Нравственно-патриотическое воспитание дошкольников»</a:t>
            </a:r>
            <a:br>
              <a:rPr lang="ru-RU" sz="4800" b="1" dirty="0">
                <a:solidFill>
                  <a:srgbClr val="8064A2">
                    <a:lumMod val="75000"/>
                  </a:srgbClr>
                </a:solidFill>
                <a:latin typeface="Monotype Corsiva" pitchFamily="66" charset="0"/>
                <a:ea typeface="+mn-ea"/>
                <a:cs typeface="+mn-cs"/>
              </a:rPr>
            </a:br>
            <a:endParaRPr lang="ru-RU" b="1" dirty="0" smtClean="0">
              <a:solidFill>
                <a:srgbClr val="0000FF"/>
              </a:solidFill>
            </a:endParaRPr>
          </a:p>
        </p:txBody>
      </p:sp>
      <p:pic>
        <p:nvPicPr>
          <p:cNvPr id="6" name="Picture 2" descr="C:\Documents and Settings\Loner\Рабочий стол\клипарты\sun1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80730"/>
            <a:ext cx="3240360" cy="2735106"/>
          </a:xfrm>
          <a:prstGeom prst="rect">
            <a:avLst/>
          </a:prstGeom>
          <a:noFill/>
        </p:spPr>
      </p:pic>
      <p:pic>
        <p:nvPicPr>
          <p:cNvPr id="7" name="Picture 2" descr="E:\ВСЕ ДЛЯ ПРЕЗЕНТАЦИИ\клипарты\Рисунок2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005064"/>
            <a:ext cx="2592660" cy="2643927"/>
          </a:xfrm>
          <a:prstGeom prst="rect">
            <a:avLst/>
          </a:prstGeom>
          <a:noFill/>
        </p:spPr>
      </p:pic>
      <p:pic>
        <p:nvPicPr>
          <p:cNvPr id="2" name="Detskij_hor_Pokrovskogo_sobora_Velikij_Novgorod_S_chego_nachinaetsya_Rodina_Muzyka_V_Basnera_slov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020272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1259632" y="175455"/>
            <a:ext cx="7777162" cy="280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ru-RU" sz="2800" b="1" dirty="0">
                <a:solidFill>
                  <a:schemeClr val="bg1"/>
                </a:solidFill>
              </a:rPr>
              <a:t>Детство – каждодневное открытие мира и поэтому надо сделать так, чтобы оно стало, прежде всего, познанием человека и Отечества, их красоты и величия</a:t>
            </a:r>
            <a:r>
              <a:rPr lang="ru-RU" sz="2800" b="1" i="1" dirty="0">
                <a:solidFill>
                  <a:schemeClr val="bg1"/>
                </a:solidFill>
              </a:rPr>
              <a:t>.</a:t>
            </a:r>
          </a:p>
          <a:p>
            <a:pPr algn="r">
              <a:spcBef>
                <a:spcPct val="50000"/>
              </a:spcBef>
            </a:pPr>
            <a:r>
              <a:rPr lang="ru-RU" sz="2800" b="1" i="1" dirty="0">
                <a:solidFill>
                  <a:schemeClr val="bg1"/>
                </a:solidFill>
              </a:rPr>
              <a:t>( В.А.Сухомлинский)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005064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/>
              <a:t> </a:t>
            </a:r>
            <a:r>
              <a:rPr lang="ru-RU" sz="2400" b="1" i="1" dirty="0">
                <a:solidFill>
                  <a:srgbClr val="FFFF00"/>
                </a:solidFill>
              </a:rPr>
              <a:t>«Любовь к родному краю, родной культуре, родной речи начинается с малого – с любви к своей семье, к своему жилищу, к своему детскому саду. Постепенно расширяясь, эта любовь переходит в любовь к Родине, её истории, прошлому и настоящему, ко всему человечеству»</a:t>
            </a:r>
          </a:p>
          <a:p>
            <a:pPr>
              <a:buNone/>
            </a:pPr>
            <a:r>
              <a:rPr lang="ru-RU" sz="2400" b="1" i="1" dirty="0" err="1">
                <a:solidFill>
                  <a:srgbClr val="FFFF00"/>
                </a:solidFill>
              </a:rPr>
              <a:t>Д.С.Лихачёв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0648"/>
            <a:ext cx="8892480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FF0000"/>
                </a:solidFill>
                <a:latin typeface="Verdana"/>
              </a:rPr>
              <a:t>Актуальность</a:t>
            </a:r>
          </a:p>
          <a:p>
            <a:pPr algn="ctr"/>
            <a:endParaRPr lang="ru-RU" sz="2000" b="1" u="sng" dirty="0">
              <a:solidFill>
                <a:srgbClr val="000000"/>
              </a:solidFill>
              <a:latin typeface="Verdana"/>
            </a:endParaRPr>
          </a:p>
          <a:p>
            <a:pPr algn="ctr"/>
            <a:endParaRPr lang="ru-RU" sz="2000" b="1" u="sng" dirty="0" smtClean="0">
              <a:solidFill>
                <a:srgbClr val="000000"/>
              </a:solidFill>
              <a:latin typeface="Verdana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В настоящее время стало особенно актуальным воспитание у подрастающего поколения нравственно- моральных качеств и прежде всего чувства любви к своему </a:t>
            </a:r>
            <a:r>
              <a:rPr lang="ru-RU" sz="2800" b="1" dirty="0" smtClean="0">
                <a:solidFill>
                  <a:schemeClr val="bg1"/>
                </a:solidFill>
              </a:rPr>
              <a:t>Отечеству.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Verdana"/>
              </a:rPr>
              <a:t>Вопрос </a:t>
            </a:r>
            <a:r>
              <a:rPr lang="ru-RU" sz="2400" b="1" dirty="0">
                <a:solidFill>
                  <a:schemeClr val="bg1"/>
                </a:solidFill>
                <a:latin typeface="Verdana"/>
              </a:rPr>
              <a:t>воспитания у дошкольников патриотических чувств приобрел в настоящее время особое значение. Н</a:t>
            </a:r>
            <a:r>
              <a:rPr lang="ru-RU" sz="2400" b="1" dirty="0" smtClean="0">
                <a:solidFill>
                  <a:schemeClr val="bg1"/>
                </a:solidFill>
                <a:latin typeface="Verdana"/>
              </a:rPr>
              <a:t>еобходимо </a:t>
            </a:r>
            <a:r>
              <a:rPr lang="ru-RU" sz="2400" b="1" dirty="0">
                <a:solidFill>
                  <a:schemeClr val="bg1"/>
                </a:solidFill>
                <a:latin typeface="Verdana"/>
              </a:rPr>
              <a:t>создавать условия для воспитания патриотов, приобщая детей к культуре своего народа, знакомя с историей жизни наших предков, развивая духовность, воспитывая любовь ребенка к семейному очагу.</a:t>
            </a:r>
          </a:p>
          <a:p>
            <a:pPr algn="ctr"/>
            <a:endParaRPr lang="ru-RU" b="0" i="0" dirty="0">
              <a:solidFill>
                <a:srgbClr val="000000"/>
              </a:solidFill>
              <a:effectLst/>
              <a:latin typeface="Verdan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64341" y="878759"/>
            <a:ext cx="578401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Verdana"/>
              </a:rPr>
              <a:t>Родина, Отечество... В корнях этих слов близкие каждому образы: мать, отец, родители, те, кто дает жизнь новому существу. Суть патриотического воспитания заключается в том, чтобы посеять, взрастить в детской душе семена добра, любовь к родному дому, истории и культуры страны.</a:t>
            </a:r>
          </a:p>
          <a:p>
            <a:r>
              <a:rPr lang="ru-RU" sz="2000" b="1" dirty="0">
                <a:solidFill>
                  <a:srgbClr val="000000"/>
                </a:solidFill>
                <a:latin typeface="Verdana"/>
              </a:rPr>
              <a:t>Сколько всего поменялось в нашей жизни. А патриотизм? Может ли он стать другим? Мы не будем говорить о проблемах государства, пройдет много лет, когда наши потомки будут гордиться своей Родиной, и будут говорить с теплотой о людях, о нашей Отчизне</a:t>
            </a:r>
            <a:r>
              <a:rPr lang="ru-RU" sz="2000" b="1" dirty="0" smtClean="0">
                <a:solidFill>
                  <a:srgbClr val="000000"/>
                </a:solidFill>
                <a:latin typeface="Verdana"/>
              </a:rPr>
              <a:t>.</a:t>
            </a:r>
            <a:endParaRPr lang="ru-RU" sz="2000" b="1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3074" name="Picture 2" descr="C:\Users\Администратор\Desktop\154538748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07834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912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249361" y="764704"/>
            <a:ext cx="777716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ru-RU" sz="3200" b="1" dirty="0" smtClean="0">
                <a:solidFill>
                  <a:schemeClr val="bg1"/>
                </a:solidFill>
              </a:rPr>
              <a:t>Понятие «патриотизм» включает в себя любовь к Родине, к земле, где родился и вырос, гордость за исторические свершения народа.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Администратор\Desktop\th340x255_1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92425"/>
            <a:ext cx="4438483" cy="3328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ВСЕ ДЛЯ ПРЕЗЕНТАЦИИ\клипарты\ДЕТИ\detia-86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356378"/>
            <a:ext cx="1296144" cy="20112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4"/>
          <p:cNvSpPr txBox="1">
            <a:spLocks/>
          </p:cNvSpPr>
          <p:nvPr/>
        </p:nvSpPr>
        <p:spPr>
          <a:xfrm>
            <a:off x="500034" y="188640"/>
            <a:ext cx="8358246" cy="63367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Цель:</a:t>
            </a:r>
            <a:r>
              <a:rPr kumimoji="0" lang="ru-RU" sz="2800" b="0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воспитание гуманной, духовно-нравственной личности, достойных будущих  граждан России, патриотов своего Отечества.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0" i="1" u="none" strike="noStrike" kern="1200" cap="none" spc="0" normalizeH="0" baseline="0" noProof="0" smtClean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Задачи: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ru-RU" sz="2800" b="0" i="1" u="none" strike="noStrike" kern="1200" cap="none" spc="0" normalizeH="0" baseline="0" noProof="0" smtClean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2800" b="0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Привитие детям чувства любви к своему родному краю, своей малой родине на основе приобщения к родной природе, культуре и традициям.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2800" b="0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Формирование чувства привязанности к своему дому, детскому саду, своим близким.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2800" b="0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Расширение представлений о России, как о родной стране, о Карымске, как о родном поселке.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2800" b="0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Воспитание патриотизма, уважение к культурному прошлому России средствами эстетического воспитания: изодеятельность, художественное слово.</a:t>
            </a:r>
            <a:endParaRPr kumimoji="0" lang="ru-RU" sz="28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4222" y="620688"/>
            <a:ext cx="60007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dirty="0" smtClean="0">
                <a:solidFill>
                  <a:schemeClr val="bg1"/>
                </a:solidFill>
              </a:rPr>
              <a:t>Не будучи патриотом сам, педагог не сможет и в ребёнке пробудить чувство любви к Родине.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Администратор\Desktop\3496653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0177" y="2325924"/>
            <a:ext cx="3067289" cy="4089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</TotalTime>
  <Words>966</Words>
  <Application>Microsoft Office PowerPoint</Application>
  <PresentationFormat>Экран (4:3)</PresentationFormat>
  <Paragraphs>87</Paragraphs>
  <Slides>23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Григорьева Ольга Ивановна воспитатель старшей группы МКДОУ детский сад «СКАЗКА» село Карымск.</vt:lpstr>
      <vt:lpstr>Слайд 2</vt:lpstr>
      <vt:lpstr>«Нравственно-патриотическое воспитание дошкольников»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Родная семья.</vt:lpstr>
      <vt:lpstr>Родное село.</vt:lpstr>
      <vt:lpstr>Карымск – частица Родины.</vt:lpstr>
      <vt:lpstr>Родная природа.</vt:lpstr>
      <vt:lpstr>Слайд 18</vt:lpstr>
      <vt:lpstr>Родная страна.</vt:lpstr>
      <vt:lpstr>НИКТО НЕ ЗАБЫТ – НИЧТО НЕ ЗАБЫТО </vt:lpstr>
      <vt:lpstr>Родная культура</vt:lpstr>
      <vt:lpstr>Слайд 22</vt:lpstr>
      <vt:lpstr>Слайд 23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Патриотическое воспитание детей дошкольного возраста</dc:title>
  <dc:creator>new</dc:creator>
  <cp:lastModifiedBy>User</cp:lastModifiedBy>
  <cp:revision>84</cp:revision>
  <dcterms:created xsi:type="dcterms:W3CDTF">2011-03-27T12:08:20Z</dcterms:created>
  <dcterms:modified xsi:type="dcterms:W3CDTF">2015-08-24T02:52:37Z</dcterms:modified>
</cp:coreProperties>
</file>