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3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5B"/>
    <a:srgbClr val="6DE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8046" autoAdjust="0"/>
  </p:normalViewPr>
  <p:slideViewPr>
    <p:cSldViewPr snapToGrid="0">
      <p:cViewPr>
        <p:scale>
          <a:sx n="76" d="100"/>
          <a:sy n="76" d="100"/>
        </p:scale>
        <p:origin x="-1134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FEA4F-D9C1-488D-8680-0350621CF96B}" type="datetimeFigureOut">
              <a:rPr lang="ru-RU" smtClean="0"/>
              <a:t>05.12.2015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92B0-EBCC-4DC1-A6BD-8A626A05A6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88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92B0-EBCC-4DC1-A6BD-8A626A05A6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9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92B0-EBCC-4DC1-A6BD-8A626A05A6A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04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92B0-EBCC-4DC1-A6BD-8A626A05A6A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43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92B0-EBCC-4DC1-A6BD-8A626A05A6A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62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492D-D463-4D79-BD38-D6CB477ED196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34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7EF-B80E-40DB-83DB-7CD6F3917174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59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5C2C-0F55-4CE8-91F2-BA3F9FA97B7D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57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CA12-FF52-40D1-B176-7198CD463A50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92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32F0-59A6-43FE-99B2-D853001D2790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09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166B-E543-4716-A260-C4B6631A662F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02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F2A3A-DF72-4DE7-A056-96FFD3039727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66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E6BE-47DC-4A2F-A6C6-CD70CA8C9EA7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48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2931-AF4C-4213-A74C-BFCDAFDB858C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76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BE63-400C-4632-AC2F-7C51F1CACED4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41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017E-1411-430D-981A-D0AFB9F2139D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71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9810E-1D88-4684-9DD7-DEB70F48F65C}" type="datetime1">
              <a:rPr lang="ru-RU" smtClean="0"/>
              <a:t>05.12.2015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EE960-00A4-4F46-937C-2FBDF55D61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98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2" y="2790815"/>
            <a:ext cx="4997886" cy="2933580"/>
          </a:xfrm>
          <a:prstGeom prst="roundRect">
            <a:avLst>
              <a:gd name="adj" fmla="val 4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6918" y="540798"/>
            <a:ext cx="8469626" cy="1360713"/>
          </a:xfrm>
          <a:prstGeom prst="roundRect">
            <a:avLst>
              <a:gd name="adj" fmla="val 8866"/>
            </a:avLst>
          </a:prstGeom>
          <a:solidFill>
            <a:schemeClr val="lt1"/>
          </a:solidFill>
          <a:ln w="38100">
            <a:noFill/>
          </a:ln>
          <a:effectLst>
            <a:reflection stA="66000" endPos="65000" dist="508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9345" y="759490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</a:rPr>
              <a:t>Проектная деятельность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</a:rPr>
              <a:t> в средней группе на тему «Здоровое питание»</a:t>
            </a:r>
            <a:endParaRPr lang="ru-RU" sz="5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43257" y="6411687"/>
            <a:ext cx="77288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43257" y="6411687"/>
            <a:ext cx="326574" cy="365125"/>
          </a:xfrm>
        </p:spPr>
        <p:txBody>
          <a:bodyPr/>
          <a:lstStyle/>
          <a:p>
            <a:fld id="{F8FEE960-00A4-4F46-937C-2FBDF55D61F9}" type="slidenum">
              <a:rPr lang="ru-RU" sz="1400" smtClean="0"/>
              <a:t>1</a:t>
            </a:fld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776" y="6059375"/>
            <a:ext cx="7843350" cy="689768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Подготовили воспитатели средней группы МОУ № 53         Соломатина О.В.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</a:rPr>
              <a:t>Буянина</a:t>
            </a:r>
            <a:r>
              <a:rPr lang="ru-RU" b="1" dirty="0" smtClean="0">
                <a:solidFill>
                  <a:srgbClr val="FF0000"/>
                </a:solidFill>
              </a:rPr>
              <a:t> И.А.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0015" y="6411687"/>
            <a:ext cx="216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90" y="365127"/>
            <a:ext cx="8768220" cy="6620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НОД на тему « Готовим суп из овощей».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10</a:t>
            </a:fld>
            <a:endParaRPr lang="ru-RU" dirty="0"/>
          </a:p>
        </p:txBody>
      </p:sp>
      <p:pic>
        <p:nvPicPr>
          <p:cNvPr id="2050" name="Picture 2" descr="C:\Users\Admin\Desktop\Здоровое  питание\20151111_101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8" y="1139868"/>
            <a:ext cx="3707204" cy="24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Здоровое  питание\20151111_095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05" y="1139867"/>
            <a:ext cx="4008330" cy="24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Здоровое  питание\20151111_10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4" y="3883067"/>
            <a:ext cx="3718663" cy="26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Здоровое  питание\20151111_100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04" y="3801648"/>
            <a:ext cx="4008331" cy="26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6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99" y="125260"/>
            <a:ext cx="8567802" cy="93945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НОД на тему «Вкусные фрукты на нашем столе».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11</a:t>
            </a:fld>
            <a:endParaRPr lang="ru-RU" dirty="0"/>
          </a:p>
        </p:txBody>
      </p:sp>
      <p:pic>
        <p:nvPicPr>
          <p:cNvPr id="3074" name="Picture 2" descr="C:\Users\Admin\Desktop\Здоровое  питание\IMG_20151112_111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97" y="1465546"/>
            <a:ext cx="3444659" cy="23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Здоровое  питание\IMG_20151112_11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0" y="1465545"/>
            <a:ext cx="3231717" cy="23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Здоровое  питание\IMG_20151112_112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3" y="4258848"/>
            <a:ext cx="3670125" cy="25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Здоровое  питание\IMG_20151112_112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99" y="4258848"/>
            <a:ext cx="4027120" cy="25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23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86" y="365127"/>
            <a:ext cx="8780746" cy="4741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Социально-коммуникативное развитие.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890" y="864296"/>
            <a:ext cx="6876789" cy="32191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Беседы «Овощи и фрукты вкусные продукты».</a:t>
            </a:r>
          </a:p>
          <a:p>
            <a:r>
              <a:rPr lang="ru-RU" dirty="0" smtClean="0"/>
              <a:t>С/р игра « Угадай на вкус».</a:t>
            </a:r>
          </a:p>
          <a:p>
            <a:r>
              <a:rPr lang="ru-RU" dirty="0" smtClean="0"/>
              <a:t>П/игра « Полезные и вредные продукты».</a:t>
            </a:r>
          </a:p>
          <a:p>
            <a:r>
              <a:rPr lang="ru-RU" dirty="0" smtClean="0"/>
              <a:t>С/р игра « Продуктовый магазин».</a:t>
            </a:r>
          </a:p>
          <a:p>
            <a:r>
              <a:rPr lang="ru-RU" dirty="0" smtClean="0"/>
              <a:t>С/ р игра « Готовим вкусный обед».</a:t>
            </a:r>
          </a:p>
          <a:p>
            <a:r>
              <a:rPr lang="ru-RU" dirty="0" smtClean="0"/>
              <a:t>Д/игры « Собери </a:t>
            </a:r>
            <a:r>
              <a:rPr lang="ru-RU" dirty="0" err="1" smtClean="0"/>
              <a:t>пазлы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12</a:t>
            </a:fld>
            <a:endParaRPr lang="ru-RU" dirty="0"/>
          </a:p>
        </p:txBody>
      </p:sp>
      <p:pic>
        <p:nvPicPr>
          <p:cNvPr id="4098" name="Picture 2" descr="C:\Users\Admin\Desktop\Здоровое  питание\IMG_20151112_11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1" y="4139853"/>
            <a:ext cx="3269294" cy="24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Здоровое  питание\IMG_20151112_112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85" y="4139852"/>
            <a:ext cx="3482237" cy="24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13</a:t>
            </a:fld>
            <a:endParaRPr lang="ru-RU" dirty="0"/>
          </a:p>
        </p:txBody>
      </p:sp>
      <p:pic>
        <p:nvPicPr>
          <p:cNvPr id="7170" name="Picture 2" descr="C:\Users\Admin\Desktop\Здоровое  питание\20151117_114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9" y="350729"/>
            <a:ext cx="3594970" cy="29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Здоровое  питание\20151204_080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03" y="350729"/>
            <a:ext cx="3795386" cy="29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Здоровое  питание\20151204_080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7" y="3507286"/>
            <a:ext cx="5129408" cy="31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6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689418" y="6306247"/>
            <a:ext cx="2057400" cy="365125"/>
          </a:xfrm>
        </p:spPr>
        <p:txBody>
          <a:bodyPr/>
          <a:lstStyle/>
          <a:p>
            <a:fld id="{F8FEE960-00A4-4F46-937C-2FBDF55D61F9}" type="slidenum">
              <a:rPr lang="ru-RU" smtClean="0"/>
              <a:t>14</a:t>
            </a:fld>
            <a:endParaRPr lang="ru-RU" dirty="0"/>
          </a:p>
        </p:txBody>
      </p:sp>
      <p:pic>
        <p:nvPicPr>
          <p:cNvPr id="5122" name="Picture 2" descr="C:\Users\Admin\Desktop\Здоровое  питание\20151109_093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4" y="444670"/>
            <a:ext cx="3776600" cy="28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Здоровое  питание\20151111_101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81" y="444670"/>
            <a:ext cx="3770337" cy="28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Здоровое  питание\20151111_101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4" y="4070959"/>
            <a:ext cx="3776600" cy="26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Здоровое  питание\20151111_1021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37" y="4070959"/>
            <a:ext cx="4068873" cy="26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0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349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15</a:t>
            </a:fld>
            <a:endParaRPr lang="ru-RU" dirty="0"/>
          </a:p>
        </p:txBody>
      </p:sp>
      <p:pic>
        <p:nvPicPr>
          <p:cNvPr id="6146" name="Picture 2" descr="C:\Users\Admin\Desktop\Здоровое  питание\20151110_173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7" y="137786"/>
            <a:ext cx="4368259" cy="28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Здоровое  питание\20151110_173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34" y="1503123"/>
            <a:ext cx="4121063" cy="313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Здоровое  питание\20151110_173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4" y="3231715"/>
            <a:ext cx="4058433" cy="313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64" y="425885"/>
            <a:ext cx="8843376" cy="8517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Художественно-эстетическое развитие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712" y="1691014"/>
            <a:ext cx="6801633" cy="49352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1. Чтение сказок «Репка», «Вершки-корешки», отгадывание загадок</a:t>
            </a:r>
          </a:p>
          <a:p>
            <a:pPr marL="0" indent="0">
              <a:buNone/>
            </a:pPr>
            <a:r>
              <a:rPr lang="ru-RU" dirty="0" smtClean="0"/>
              <a:t>   Н. Павловой «Земляничка».</a:t>
            </a:r>
          </a:p>
          <a:p>
            <a:pPr marL="0" indent="0">
              <a:buNone/>
            </a:pPr>
            <a:r>
              <a:rPr lang="ru-RU" dirty="0" smtClean="0"/>
              <a:t>2.  Раскрашивание ягод.</a:t>
            </a:r>
          </a:p>
          <a:p>
            <a:pPr marL="514350" indent="-514350">
              <a:buAutoNum type="arabicPeriod" startAt="3"/>
            </a:pPr>
            <a:r>
              <a:rPr lang="ru-RU" dirty="0" smtClean="0"/>
              <a:t>Аппликация « Тарелка с фруктами».</a:t>
            </a:r>
          </a:p>
          <a:p>
            <a:pPr marL="514350" indent="-514350">
              <a:buAutoNum type="arabicPeriod" startAt="3"/>
            </a:pPr>
            <a:r>
              <a:rPr lang="ru-RU" dirty="0" smtClean="0"/>
              <a:t>Лепка « Помидоры».</a:t>
            </a:r>
          </a:p>
          <a:p>
            <a:pPr marL="514350" indent="-514350">
              <a:buAutoNum type="arabicPeriod" startAt="3"/>
            </a:pPr>
            <a:r>
              <a:rPr lang="ru-RU" dirty="0" smtClean="0"/>
              <a:t>Аппликация « Компот из фруктов».</a:t>
            </a:r>
          </a:p>
          <a:p>
            <a:pPr marL="514350" indent="-514350">
              <a:buAutoNum type="arabicPeriod" startAt="3"/>
            </a:pPr>
            <a:r>
              <a:rPr lang="ru-RU" dirty="0" smtClean="0"/>
              <a:t>Лепка «Полезная ягодка- вишня».</a:t>
            </a:r>
          </a:p>
          <a:p>
            <a:pPr marL="514350" indent="-514350">
              <a:buAutoNum type="arabicPeriod" startAt="3"/>
            </a:pPr>
            <a:r>
              <a:rPr lang="ru-RU" dirty="0" smtClean="0"/>
              <a:t>Рисование красками « Яблочко».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8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17</a:t>
            </a:fld>
            <a:endParaRPr lang="ru-RU" dirty="0"/>
          </a:p>
        </p:txBody>
      </p:sp>
      <p:pic>
        <p:nvPicPr>
          <p:cNvPr id="8194" name="Picture 2" descr="C:\Users\Admin\Desktop\Здоровое  питание\20151119_102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8" y="272689"/>
            <a:ext cx="4334007" cy="3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Здоровое  питание\20151119_102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44" y="3614886"/>
            <a:ext cx="4296429" cy="28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50936"/>
            <a:ext cx="7886700" cy="82671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Лепка :    « Помидоры»,   « Вкусная ягодка – вишня».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                              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994" y="1027134"/>
            <a:ext cx="8693064" cy="52734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18</a:t>
            </a:fld>
            <a:endParaRPr lang="ru-RU" dirty="0"/>
          </a:p>
        </p:txBody>
      </p:sp>
      <p:pic>
        <p:nvPicPr>
          <p:cNvPr id="9218" name="Picture 2" descr="C:\Users\Admin\Desktop\Здоровое  питание\IMG_20151106_073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2" y="1102292"/>
            <a:ext cx="3933173" cy="310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Здоровое  питание\20151113_11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22" y="2943617"/>
            <a:ext cx="4033381" cy="33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7891"/>
            <a:ext cx="7886700" cy="7139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Художественное творчество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19</a:t>
            </a:fld>
            <a:endParaRPr lang="ru-RU" dirty="0"/>
          </a:p>
        </p:txBody>
      </p:sp>
      <p:pic>
        <p:nvPicPr>
          <p:cNvPr id="10242" name="Picture 2" descr="C:\Users\Admin\Desktop\Здоровое  питание\IMG_20151110_105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90" y="886218"/>
            <a:ext cx="3586358" cy="28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Здоровое  питание\IMG_20151110_110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0" y="3969184"/>
            <a:ext cx="3586358" cy="27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Здоровое  питание\IMG_20151110_115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75" y="3969185"/>
            <a:ext cx="4659682" cy="274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2839" y="886218"/>
            <a:ext cx="8768218" cy="60782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6" name="Picture 6" descr="C:\Users\Admin\Desktop\Здоровое  питание\IMG_20151110_105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9" y="886218"/>
            <a:ext cx="3496720" cy="28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02914" y="203342"/>
            <a:ext cx="5699343" cy="829899"/>
          </a:xfrm>
          <a:prstGeom prst="roundRect">
            <a:avLst>
              <a:gd name="adj" fmla="val 8866"/>
            </a:avLst>
          </a:prstGeom>
          <a:solidFill>
            <a:schemeClr val="lt1"/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5390" y="202244"/>
            <a:ext cx="7467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Тип </a:t>
            </a:r>
            <a:r>
              <a:rPr lang="ru-RU" sz="4800" b="1" dirty="0">
                <a:solidFill>
                  <a:srgbClr val="C00000"/>
                </a:solidFill>
              </a:rPr>
              <a:t>проекта</a:t>
            </a:r>
            <a:r>
              <a:rPr lang="ru-RU" sz="4800" b="1" dirty="0" smtClean="0">
                <a:solidFill>
                  <a:srgbClr val="C00000"/>
                </a:solidFill>
              </a:rPr>
              <a:t>:</a:t>
            </a:r>
            <a:endParaRPr lang="ru-RU" sz="4800" b="1" dirty="0">
              <a:ln w="12700">
                <a:noFill/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43257" y="6411687"/>
            <a:ext cx="77288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43257" y="6411687"/>
            <a:ext cx="326574" cy="365125"/>
          </a:xfrm>
        </p:spPr>
        <p:txBody>
          <a:bodyPr/>
          <a:lstStyle/>
          <a:p>
            <a:fld id="{F8FEE960-00A4-4F46-937C-2FBDF55D61F9}" type="slidenum">
              <a:rPr lang="ru-RU" sz="1400" smtClean="0"/>
              <a:t>2</a:t>
            </a:fld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74170" y="6411687"/>
            <a:ext cx="863129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5389" y="1368113"/>
            <a:ext cx="8104953" cy="4738773"/>
          </a:xfrm>
          <a:prstGeom prst="roundRect">
            <a:avLst>
              <a:gd name="adj" fmla="val 2064"/>
            </a:avLst>
          </a:prstGeom>
          <a:solidFill>
            <a:schemeClr val="lt1"/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3"/>
          <a:stretch/>
        </p:blipFill>
        <p:spPr>
          <a:xfrm>
            <a:off x="7206377" y="4675681"/>
            <a:ext cx="1523966" cy="1333474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625390" y="1752600"/>
            <a:ext cx="64768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 </a:t>
            </a:r>
            <a:r>
              <a:rPr lang="ru-RU" sz="2800" b="1" dirty="0">
                <a:solidFill>
                  <a:srgbClr val="FF0000"/>
                </a:solidFill>
              </a:rPr>
              <a:t>доминирующей в проекте деятельности: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/>
              <a:t>социальный</a:t>
            </a:r>
            <a:r>
              <a:rPr lang="ru-RU" sz="2800" b="1" dirty="0"/>
              <a:t>, творческий.</a:t>
            </a:r>
            <a:br>
              <a:rPr lang="ru-RU" sz="2800" b="1" dirty="0"/>
            </a:br>
            <a:r>
              <a:rPr lang="ru-RU" sz="2800" b="1" dirty="0"/>
              <a:t>По числу участников проекта: групповой (15-20 человек, все желающие).</a:t>
            </a:r>
            <a:br>
              <a:rPr lang="ru-RU" sz="2800" b="1" dirty="0"/>
            </a:br>
            <a:r>
              <a:rPr lang="ru-RU" sz="2800" b="1" dirty="0">
                <a:solidFill>
                  <a:srgbClr val="FF0000"/>
                </a:solidFill>
              </a:rPr>
              <a:t>По времени проведения</a:t>
            </a:r>
            <a:r>
              <a:rPr lang="ru-RU" sz="2800" b="1" dirty="0"/>
              <a:t>:  </a:t>
            </a:r>
            <a:r>
              <a:rPr lang="ru-RU" sz="2800" b="1" dirty="0" smtClean="0"/>
              <a:t>2 месяца</a:t>
            </a:r>
            <a:endParaRPr lang="ru-RU" sz="2800" b="1" dirty="0"/>
          </a:p>
          <a:p>
            <a:r>
              <a:rPr lang="ru-RU" sz="2800" b="1" dirty="0"/>
              <a:t>По характеру контактов:  в рамках ДОУ,  семья. 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20</a:t>
            </a:fld>
            <a:endParaRPr lang="ru-RU" dirty="0"/>
          </a:p>
        </p:txBody>
      </p:sp>
      <p:pic>
        <p:nvPicPr>
          <p:cNvPr id="11266" name="Picture 2" descr="C:\Users\Admin\Desktop\Здоровое  питание\20151110_155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0" y="288098"/>
            <a:ext cx="3970751" cy="30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Здоровое  питание\20151110_155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73" y="339327"/>
            <a:ext cx="4008328" cy="30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Здоровое  питание\20151110_155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6" y="3682652"/>
            <a:ext cx="3958225" cy="28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Здоровое  питание\20151110_155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90" y="3682652"/>
            <a:ext cx="4183694" cy="28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21</a:t>
            </a:fld>
            <a:endParaRPr lang="ru-RU" dirty="0"/>
          </a:p>
        </p:txBody>
      </p:sp>
      <p:pic>
        <p:nvPicPr>
          <p:cNvPr id="12290" name="Picture 2" descr="C:\Users\Admin\Desktop\Здоровое  питание\20151117_104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" y="262165"/>
            <a:ext cx="3645076" cy="26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Здоровое  питание\20151117_104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38" y="262165"/>
            <a:ext cx="3883070" cy="26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Здоровое  питание\20151117_112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13" y="3106454"/>
            <a:ext cx="7002050" cy="35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22</a:t>
            </a:fld>
            <a:endParaRPr lang="ru-RU" dirty="0"/>
          </a:p>
        </p:txBody>
      </p:sp>
      <p:pic>
        <p:nvPicPr>
          <p:cNvPr id="13314" name="Picture 2" descr="C:\Users\Admin\Desktop\Здоровое  питание\IMG_20151106_09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7" y="162839"/>
            <a:ext cx="4171168" cy="30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Здоровое  питание\IMG_20151106_093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1" y="162840"/>
            <a:ext cx="4183695" cy="30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Desktop\Здоровое  питание\IMG_20151106_095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10" y="3375763"/>
            <a:ext cx="6187857" cy="33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958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Совместная деятельность с родителями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77238"/>
            <a:ext cx="7886700" cy="5498926"/>
          </a:xfrm>
        </p:spPr>
        <p:txBody>
          <a:bodyPr/>
          <a:lstStyle/>
          <a:p>
            <a:r>
              <a:rPr lang="ru-RU" dirty="0" smtClean="0"/>
              <a:t>Создание книги рецептов «Блюда здоровья».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23</a:t>
            </a:fld>
            <a:endParaRPr lang="ru-RU" dirty="0"/>
          </a:p>
        </p:txBody>
      </p:sp>
      <p:pic>
        <p:nvPicPr>
          <p:cNvPr id="14338" name="Picture 2" descr="C:\Users\Admin\Desktop\Здоровое  питание\20151203_173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2" y="2026082"/>
            <a:ext cx="4196220" cy="38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Здоровое  питание\20151203_173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2790" y="2785479"/>
            <a:ext cx="3811042" cy="38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24</a:t>
            </a:fld>
            <a:endParaRPr lang="ru-RU" dirty="0"/>
          </a:p>
        </p:txBody>
      </p:sp>
      <p:pic>
        <p:nvPicPr>
          <p:cNvPr id="3" name="Picture 4" descr="C:\Users\Admin\Desktop\Здоровое  питание\20151203_173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5302" y="769592"/>
            <a:ext cx="6187861" cy="51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388" y="200417"/>
            <a:ext cx="6087649" cy="6638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Изготовление поделок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25</a:t>
            </a:fld>
            <a:endParaRPr lang="ru-RU" dirty="0"/>
          </a:p>
        </p:txBody>
      </p:sp>
      <p:pic>
        <p:nvPicPr>
          <p:cNvPr id="15362" name="Picture 2" descr="C:\Users\Admin\Desktop\Здоровое  питание\20151124_133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729" y="1082398"/>
            <a:ext cx="3995801" cy="41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Здоровое  питание\20151130_18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45" y="2580362"/>
            <a:ext cx="4246323" cy="35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26</a:t>
            </a:fld>
            <a:endParaRPr lang="ru-RU" dirty="0"/>
          </a:p>
        </p:txBody>
      </p:sp>
      <p:pic>
        <p:nvPicPr>
          <p:cNvPr id="16386" name="Picture 2" descr="C:\Users\Admin\Desktop\Здоровое  питание\20151201_072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4748" y="720249"/>
            <a:ext cx="5937337" cy="55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26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Результаты проекта: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822" y="1227551"/>
            <a:ext cx="7127310" cy="5498926"/>
          </a:xfrm>
        </p:spPr>
        <p:txBody>
          <a:bodyPr>
            <a:normAutofit fontScale="55000" lnSpcReduction="20000"/>
          </a:bodyPr>
          <a:lstStyle/>
          <a:p>
            <a:r>
              <a:rPr lang="ru-RU" sz="4500" b="1" dirty="0" smtClean="0"/>
              <a:t>У детей расширились знания о разнообразии продуктов здорового питания, о полезных свойствах фруктов и овощей, о пользе молочных продуктов и злаков.</a:t>
            </a:r>
          </a:p>
          <a:p>
            <a:pPr marL="0" indent="0">
              <a:buNone/>
            </a:pPr>
            <a:endParaRPr lang="ru-RU" sz="4500" b="1" dirty="0" smtClean="0"/>
          </a:p>
          <a:p>
            <a:r>
              <a:rPr lang="ru-RU" sz="4500" b="1" dirty="0" smtClean="0"/>
              <a:t>Дети научились узнавать овощи и фрукты при помощи анализаторов ( на вкус и запах).</a:t>
            </a:r>
          </a:p>
          <a:p>
            <a:r>
              <a:rPr lang="ru-RU" sz="4500" b="1" dirty="0" smtClean="0"/>
              <a:t>Совместные творческие задания детей и родителей способствовали укреплению взаимоотношений в семьях.</a:t>
            </a:r>
          </a:p>
          <a:p>
            <a:endParaRPr lang="ru-RU" sz="4500" b="1" dirty="0" smtClean="0"/>
          </a:p>
          <a:p>
            <a:r>
              <a:rPr lang="ru-RU" sz="4500" b="1" dirty="0" smtClean="0"/>
              <a:t>Проблема </a:t>
            </a:r>
            <a:r>
              <a:rPr lang="ru-RU" sz="4500" b="1" dirty="0"/>
              <a:t>здорового питания детей заинтересовала </a:t>
            </a:r>
            <a:r>
              <a:rPr lang="ru-RU" sz="4500" b="1" dirty="0" smtClean="0"/>
              <a:t>родителей</a:t>
            </a:r>
            <a:r>
              <a:rPr lang="ru-RU" sz="4500" b="1" dirty="0"/>
              <a:t>, большинство из них стало придерживаться основных правил рационального и здорового питания.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37661" y="203341"/>
            <a:ext cx="7538630" cy="829899"/>
          </a:xfrm>
          <a:prstGeom prst="roundRect">
            <a:avLst>
              <a:gd name="adj" fmla="val 8866"/>
            </a:avLst>
          </a:prstGeom>
          <a:solidFill>
            <a:schemeClr val="lt1"/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7661" y="207856"/>
            <a:ext cx="72277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          </a:t>
            </a:r>
            <a:r>
              <a:rPr lang="ru-RU" sz="3600" b="1" dirty="0" smtClean="0">
                <a:solidFill>
                  <a:srgbClr val="FF0000"/>
                </a:solidFill>
              </a:rPr>
              <a:t>Участники </a:t>
            </a:r>
            <a:r>
              <a:rPr lang="ru-RU" sz="3600" b="1" dirty="0">
                <a:solidFill>
                  <a:srgbClr val="FF0000"/>
                </a:solidFill>
              </a:rPr>
              <a:t>проекта:</a:t>
            </a:r>
            <a:endParaRPr lang="ru-RU" sz="3600" b="1" dirty="0">
              <a:ln w="1270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43257" y="6411687"/>
            <a:ext cx="77288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43257" y="6411687"/>
            <a:ext cx="326574" cy="365125"/>
          </a:xfrm>
        </p:spPr>
        <p:txBody>
          <a:bodyPr/>
          <a:lstStyle/>
          <a:p>
            <a:fld id="{F8FEE960-00A4-4F46-937C-2FBDF55D61F9}" type="slidenum">
              <a:rPr lang="ru-RU" sz="1400" smtClean="0"/>
              <a:t>3</a:t>
            </a:fld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74170" y="6411687"/>
            <a:ext cx="863129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7661" y="1353077"/>
            <a:ext cx="7538630" cy="4738773"/>
          </a:xfrm>
          <a:prstGeom prst="roundRect">
            <a:avLst>
              <a:gd name="adj" fmla="val 2064"/>
            </a:avLst>
          </a:prstGeom>
          <a:solidFill>
            <a:schemeClr val="lt1"/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" y="4610599"/>
            <a:ext cx="1877786" cy="1347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0820" y="1628988"/>
            <a:ext cx="77700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</a:t>
            </a:r>
            <a:r>
              <a:rPr lang="ru-RU" sz="3200" b="1" dirty="0"/>
              <a:t>Воспитатель и дети средней группы, </a:t>
            </a:r>
          </a:p>
          <a:p>
            <a:r>
              <a:rPr lang="ru-RU" sz="3200" b="1" dirty="0"/>
              <a:t>             родители.</a:t>
            </a:r>
          </a:p>
          <a:p>
            <a:r>
              <a:rPr lang="ru-RU" sz="4000" b="1" dirty="0"/>
              <a:t>                        </a:t>
            </a:r>
            <a:r>
              <a:rPr lang="ru-RU" sz="3200" b="1" u="sng" dirty="0">
                <a:solidFill>
                  <a:srgbClr val="FF0000"/>
                </a:solidFill>
              </a:rPr>
              <a:t>Проблема</a:t>
            </a:r>
            <a:r>
              <a:rPr lang="ru-RU" sz="3200" b="1" u="sng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3200" b="1" dirty="0" smtClean="0"/>
              <a:t>Сформировать </a:t>
            </a:r>
            <a:r>
              <a:rPr lang="ru-RU" sz="3200" b="1" dirty="0"/>
              <a:t>у дошкольников </a:t>
            </a:r>
            <a:r>
              <a:rPr lang="ru-RU" sz="3200" b="1" dirty="0" smtClean="0"/>
              <a:t>представления </a:t>
            </a:r>
            <a:r>
              <a:rPr lang="ru-RU" sz="3200" b="1" dirty="0"/>
              <a:t>о продуктах, приносящих пользу </a:t>
            </a:r>
            <a:r>
              <a:rPr lang="ru-RU" sz="3200" b="1" dirty="0" smtClean="0"/>
              <a:t>организму.</a:t>
            </a:r>
            <a:endParaRPr lang="ru-RU" sz="3200" b="1" u="sng" dirty="0" smtClean="0">
              <a:solidFill>
                <a:srgbClr val="FF0000"/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66378" y="203341"/>
            <a:ext cx="5235880" cy="829899"/>
          </a:xfrm>
          <a:prstGeom prst="roundRect">
            <a:avLst>
              <a:gd name="adj" fmla="val 8866"/>
            </a:avLst>
          </a:prstGeom>
          <a:solidFill>
            <a:schemeClr val="lt1">
              <a:alpha val="74000"/>
            </a:schemeClr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68043" y="220382"/>
            <a:ext cx="520038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Цель проекта:</a:t>
            </a:r>
            <a:endParaRPr lang="ru-RU" sz="4800" b="1" dirty="0">
              <a:ln w="1270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43257" y="6411687"/>
            <a:ext cx="77288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43257" y="6411687"/>
            <a:ext cx="326574" cy="365125"/>
          </a:xfrm>
        </p:spPr>
        <p:txBody>
          <a:bodyPr/>
          <a:lstStyle/>
          <a:p>
            <a:fld id="{F8FEE960-00A4-4F46-937C-2FBDF55D61F9}" type="slidenum">
              <a:rPr lang="ru-RU" sz="1400" smtClean="0"/>
              <a:t>4</a:t>
            </a:fld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74170" y="6411687"/>
            <a:ext cx="8631296" cy="337456"/>
          </a:xfrm>
          <a:prstGeom prst="round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7661" y="1353077"/>
            <a:ext cx="7619465" cy="4738773"/>
          </a:xfrm>
          <a:prstGeom prst="roundRect">
            <a:avLst>
              <a:gd name="adj" fmla="val 2064"/>
            </a:avLst>
          </a:prstGeom>
          <a:solidFill>
            <a:schemeClr val="lt1">
              <a:alpha val="74000"/>
            </a:schemeClr>
          </a:solidFill>
          <a:ln w="38100"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60820" y="1589315"/>
            <a:ext cx="69558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/>
              <a:t>Формирование </a:t>
            </a:r>
            <a:r>
              <a:rPr lang="ru-RU" sz="3200" dirty="0"/>
              <a:t>у дошкольников представлений о продуктах, приносящих пользу организму, об организации здорового питания</a:t>
            </a:r>
            <a:r>
              <a:rPr lang="ru-RU" sz="3200" dirty="0" smtClean="0"/>
              <a:t>.</a:t>
            </a:r>
          </a:p>
          <a:p>
            <a:endParaRPr lang="ru-RU" sz="3200" dirty="0"/>
          </a:p>
          <a:p>
            <a:r>
              <a:rPr lang="ru-RU" sz="3200" dirty="0"/>
              <a:t>2. </a:t>
            </a:r>
            <a:r>
              <a:rPr lang="ru-RU" sz="3200" dirty="0" smtClean="0"/>
              <a:t>  Вовлечение </a:t>
            </a:r>
            <a:r>
              <a:rPr lang="ru-RU" sz="3200" dirty="0"/>
              <a:t>родителей в 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      образовательное </a:t>
            </a:r>
            <a:r>
              <a:rPr lang="ru-RU" sz="3200" dirty="0"/>
              <a:t>пространство </a:t>
            </a:r>
            <a:endParaRPr lang="ru-RU" sz="3200" dirty="0" smtClean="0"/>
          </a:p>
          <a:p>
            <a:r>
              <a:rPr lang="ru-RU" sz="3200" dirty="0"/>
              <a:t> </a:t>
            </a:r>
            <a:r>
              <a:rPr lang="ru-RU" sz="3200" dirty="0" smtClean="0"/>
              <a:t>      детского </a:t>
            </a:r>
            <a:r>
              <a:rPr lang="ru-RU" sz="3200" dirty="0"/>
              <a:t>сада.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24" y="4909457"/>
            <a:ext cx="1665007" cy="10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898" y="365126"/>
            <a:ext cx="4534423" cy="10252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Задачи проекта: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244" y="1415440"/>
            <a:ext cx="7465512" cy="504798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Развитие </a:t>
            </a:r>
            <a:r>
              <a:rPr lang="ru-RU" dirty="0"/>
              <a:t>у детей интереса к познанию окружающего мира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Ознакомление </a:t>
            </a:r>
            <a:r>
              <a:rPr lang="ru-RU" dirty="0"/>
              <a:t>детей с полезными свойствами овощей, витаминов и их значением для организма человека.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условий для поощрения и поддержания детской инициативы, сотворчества детей и взрослых.</a:t>
            </a:r>
          </a:p>
          <a:p>
            <a:r>
              <a:rPr lang="ru-RU" dirty="0" smtClean="0"/>
              <a:t>Способствовать </a:t>
            </a:r>
            <a:r>
              <a:rPr lang="ru-RU" dirty="0"/>
              <a:t>формированию у родителей потребности в частом общении с детьми, оказывать им практическую помощь в организации знаний с детьми в кругу семьи, в развитии способности видеть мир глазами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55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462"/>
            <a:ext cx="7886700" cy="1427967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       </a:t>
            </a:r>
            <a:r>
              <a:rPr lang="ru-RU" b="1" dirty="0" smtClean="0">
                <a:solidFill>
                  <a:srgbClr val="C00000"/>
                </a:solidFill>
              </a:rPr>
              <a:t>Ожидаемый </a:t>
            </a:r>
            <a:r>
              <a:rPr lang="ru-RU" b="1" dirty="0">
                <a:solidFill>
                  <a:srgbClr val="C00000"/>
                </a:solidFill>
              </a:rPr>
              <a:t>результат: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7757" y="2129425"/>
            <a:ext cx="6075123" cy="39832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Расширение знаний </a:t>
            </a:r>
            <a:r>
              <a:rPr lang="ru-RU" dirty="0"/>
              <a:t>детей о питании, о витаминах и пользе пищи, </a:t>
            </a:r>
            <a:r>
              <a:rPr lang="ru-RU" dirty="0" smtClean="0"/>
              <a:t>обогащение словаря </a:t>
            </a:r>
            <a:r>
              <a:rPr lang="ru-RU" dirty="0"/>
              <a:t>детей, </a:t>
            </a:r>
            <a:r>
              <a:rPr lang="ru-RU" dirty="0" smtClean="0"/>
              <a:t>развитие творческих способностей </a:t>
            </a:r>
            <a:r>
              <a:rPr lang="ru-RU" dirty="0"/>
              <a:t>детей</a:t>
            </a:r>
            <a:r>
              <a:rPr lang="ru-RU" dirty="0" smtClean="0"/>
              <a:t>.</a:t>
            </a:r>
          </a:p>
          <a:p>
            <a:r>
              <a:rPr lang="ru-RU" dirty="0"/>
              <a:t>Привлечение к совместной работе родителей.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39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        </a:t>
            </a:r>
            <a:r>
              <a:rPr lang="ru-RU" b="1" dirty="0" smtClean="0">
                <a:solidFill>
                  <a:srgbClr val="C00000"/>
                </a:solidFill>
              </a:rPr>
              <a:t>Подготовительный </a:t>
            </a:r>
            <a:r>
              <a:rPr lang="ru-RU" b="1" dirty="0">
                <a:solidFill>
                  <a:srgbClr val="C00000"/>
                </a:solidFill>
              </a:rPr>
              <a:t>этап.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3123" y="1825625"/>
            <a:ext cx="6200384" cy="4351338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dirty="0"/>
              <a:t>Работа с родителями.</a:t>
            </a:r>
          </a:p>
          <a:p>
            <a:pPr marL="0" indent="0">
              <a:buNone/>
            </a:pPr>
            <a:r>
              <a:rPr lang="ru-RU" sz="2400" b="1" u="sng" dirty="0">
                <a:solidFill>
                  <a:srgbClr val="C00000"/>
                </a:solidFill>
              </a:rPr>
              <a:t>Цели:</a:t>
            </a:r>
          </a:p>
          <a:p>
            <a:r>
              <a:rPr lang="ru-RU" dirty="0"/>
              <a:t>заинтересовать родителей проектом;</a:t>
            </a:r>
          </a:p>
          <a:p>
            <a:r>
              <a:rPr lang="ru-RU" dirty="0"/>
              <a:t>дать представление о том, как можно участвовать в нем;</a:t>
            </a:r>
          </a:p>
          <a:p>
            <a:r>
              <a:rPr lang="ru-RU" dirty="0"/>
              <a:t>направить на совместную творческую деятельность с </a:t>
            </a:r>
            <a:r>
              <a:rPr lang="ru-RU" dirty="0" smtClean="0"/>
              <a:t>детьми.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39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737" y="365126"/>
            <a:ext cx="4434214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Работа с детьми: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78278"/>
            <a:ext cx="7886700" cy="48600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Цели:</a:t>
            </a:r>
          </a:p>
          <a:p>
            <a:pPr lvl="0"/>
            <a:r>
              <a:rPr lang="ru-RU" dirty="0" smtClean="0"/>
              <a:t>Дать </a:t>
            </a:r>
            <a:r>
              <a:rPr lang="ru-RU" dirty="0"/>
              <a:t>детям знания о витаминах, об их пользе для здоровья человека, содержания их в овощах и фруктах.</a:t>
            </a:r>
          </a:p>
          <a:p>
            <a:pPr lvl="0"/>
            <a:r>
              <a:rPr lang="ru-RU" dirty="0"/>
              <a:t>Расширить знания детей о питании, его значимости.</a:t>
            </a:r>
          </a:p>
          <a:p>
            <a:pPr lvl="0"/>
            <a:r>
              <a:rPr lang="ru-RU" dirty="0"/>
              <a:t>Воспитание интереса и бережного отношения к еде.</a:t>
            </a:r>
          </a:p>
          <a:p>
            <a:pPr lvl="0"/>
            <a:r>
              <a:rPr lang="ru-RU" dirty="0"/>
              <a:t>Стимулировать развитие познавательных и творческих способностей.</a:t>
            </a:r>
          </a:p>
          <a:p>
            <a:pPr lvl="0"/>
            <a:r>
              <a:rPr lang="ru-RU" dirty="0"/>
              <a:t>Формировать коммуникативную компетентность ребенка через игры, чтение художественной литературы, театрализацию.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7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702" y="325678"/>
            <a:ext cx="7886700" cy="7891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Основной этап: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77654"/>
            <a:ext cx="3905772" cy="522335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Познавательное развитие: </a:t>
            </a:r>
          </a:p>
          <a:p>
            <a:r>
              <a:rPr lang="ru-RU" dirty="0" smtClean="0"/>
              <a:t>Рассматривание овощей и фруктов.</a:t>
            </a:r>
          </a:p>
          <a:p>
            <a:r>
              <a:rPr lang="ru-RU" dirty="0" smtClean="0"/>
              <a:t>Беседы «Здоровое питание».</a:t>
            </a:r>
          </a:p>
          <a:p>
            <a:r>
              <a:rPr lang="ru-RU" dirty="0" smtClean="0"/>
              <a:t>НОД с презентацией на тему «Витамины и полезные продукты».</a:t>
            </a:r>
          </a:p>
          <a:p>
            <a:r>
              <a:rPr lang="ru-RU" dirty="0" smtClean="0"/>
              <a:t>Беседы « Полезные и вредные продукты».</a:t>
            </a:r>
          </a:p>
          <a:p>
            <a:r>
              <a:rPr lang="ru-RU" dirty="0" smtClean="0"/>
              <a:t>НОД На тему « Готовим суп из овощей».</a:t>
            </a:r>
          </a:p>
          <a:p>
            <a:r>
              <a:rPr lang="ru-RU" dirty="0" smtClean="0"/>
              <a:t>Игра « Определи на вкус».</a:t>
            </a:r>
          </a:p>
          <a:p>
            <a:r>
              <a:rPr lang="ru-RU" dirty="0" smtClean="0"/>
              <a:t>НОД на тему « Вкусные фрукты на нашем столе».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E960-00A4-4F46-937C-2FBDF55D61F9}" type="slidenum">
              <a:rPr lang="ru-RU" smtClean="0"/>
              <a:t>9</a:t>
            </a:fld>
            <a:endParaRPr lang="ru-RU" dirty="0"/>
          </a:p>
        </p:txBody>
      </p:sp>
      <p:pic>
        <p:nvPicPr>
          <p:cNvPr id="1026" name="Picture 2" descr="C:\Users\Admin\Desktop\Здоровое  питание\IMG_20151110_104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22" y="450935"/>
            <a:ext cx="2968668" cy="30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Здоровое  питание\20151125_1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05" y="3995803"/>
            <a:ext cx="3720231" cy="27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4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610</Words>
  <Application>Microsoft Office PowerPoint</Application>
  <PresentationFormat>Экран (4:3)</PresentationFormat>
  <Paragraphs>116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проекта:</vt:lpstr>
      <vt:lpstr>       Ожидаемый результат:</vt:lpstr>
      <vt:lpstr>        Подготовительный этап.</vt:lpstr>
      <vt:lpstr>Работа с детьми:</vt:lpstr>
      <vt:lpstr>Основной этап:</vt:lpstr>
      <vt:lpstr>НОД на тему « Готовим суп из овощей».</vt:lpstr>
      <vt:lpstr>НОД на тему «Вкусные фрукты на нашем столе».</vt:lpstr>
      <vt:lpstr>Социально-коммуникативное развитие.</vt:lpstr>
      <vt:lpstr>Презентация PowerPoint</vt:lpstr>
      <vt:lpstr>Презентация PowerPoint</vt:lpstr>
      <vt:lpstr>Презентация PowerPoint</vt:lpstr>
      <vt:lpstr>Художественно-эстетическое развитие</vt:lpstr>
      <vt:lpstr>Презентация PowerPoint</vt:lpstr>
      <vt:lpstr>Лепка :    « Помидоры»,   « Вкусная ягодка – вишня».                                   </vt:lpstr>
      <vt:lpstr>Художественное творчество</vt:lpstr>
      <vt:lpstr>Презентация PowerPoint</vt:lpstr>
      <vt:lpstr>Презентация PowerPoint</vt:lpstr>
      <vt:lpstr>Презентация PowerPoint</vt:lpstr>
      <vt:lpstr>Совместная деятельность с родителями</vt:lpstr>
      <vt:lpstr>Презентация PowerPoint</vt:lpstr>
      <vt:lpstr>Изготовление поделок </vt:lpstr>
      <vt:lpstr>Презентация PowerPoint</vt:lpstr>
      <vt:lpstr>Результаты проекта: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Admin</cp:lastModifiedBy>
  <cp:revision>27</cp:revision>
  <dcterms:created xsi:type="dcterms:W3CDTF">2013-01-15T13:20:43Z</dcterms:created>
  <dcterms:modified xsi:type="dcterms:W3CDTF">2015-12-05T15:26:03Z</dcterms:modified>
</cp:coreProperties>
</file>