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5" r:id="rId7"/>
    <p:sldId id="277" r:id="rId8"/>
    <p:sldId id="278" r:id="rId9"/>
    <p:sldId id="276" r:id="rId10"/>
    <p:sldId id="264" r:id="rId11"/>
    <p:sldId id="267" r:id="rId12"/>
    <p:sldId id="268" r:id="rId13"/>
    <p:sldId id="269" r:id="rId14"/>
    <p:sldId id="275" r:id="rId15"/>
    <p:sldId id="279" r:id="rId16"/>
    <p:sldId id="293" r:id="rId17"/>
    <p:sldId id="280" r:id="rId18"/>
    <p:sldId id="281" r:id="rId19"/>
    <p:sldId id="282" r:id="rId20"/>
    <p:sldId id="283" r:id="rId21"/>
    <p:sldId id="284" r:id="rId22"/>
    <p:sldId id="285" r:id="rId23"/>
    <p:sldId id="288" r:id="rId24"/>
    <p:sldId id="286" r:id="rId25"/>
    <p:sldId id="287" r:id="rId26"/>
    <p:sldId id="289" r:id="rId27"/>
    <p:sldId id="290" r:id="rId28"/>
    <p:sldId id="291" r:id="rId29"/>
    <p:sldId id="292" r:id="rId30"/>
    <p:sldId id="26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D50-92A8-472C-8FF3-BF9940E00B1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0D88-207E-49CD-AB31-1313EBE0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D50-92A8-472C-8FF3-BF9940E00B1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0D88-207E-49CD-AB31-1313EBE0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D50-92A8-472C-8FF3-BF9940E00B1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0D88-207E-49CD-AB31-1313EBE0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D50-92A8-472C-8FF3-BF9940E00B1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0D88-207E-49CD-AB31-1313EBE0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D50-92A8-472C-8FF3-BF9940E00B1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0D88-207E-49CD-AB31-1313EBE0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D50-92A8-472C-8FF3-BF9940E00B1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0D88-207E-49CD-AB31-1313EBE0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D50-92A8-472C-8FF3-BF9940E00B1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0D88-207E-49CD-AB31-1313EBE0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D50-92A8-472C-8FF3-BF9940E00B1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0D88-207E-49CD-AB31-1313EBE0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D50-92A8-472C-8FF3-BF9940E00B1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0D88-207E-49CD-AB31-1313EBE0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D50-92A8-472C-8FF3-BF9940E00B1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0D88-207E-49CD-AB31-1313EBE0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D50-92A8-472C-8FF3-BF9940E00B1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0D88-207E-49CD-AB31-1313EBE0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ED50-92A8-472C-8FF3-BF9940E00B1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0D88-207E-49CD-AB31-1313EBE0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u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28827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Детская агрессивность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 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2200" b="1" dirty="0" err="1" smtClean="0"/>
              <a:t>М</a:t>
            </a:r>
            <a:r>
              <a:rPr lang="ru-RU" sz="2200" b="1" dirty="0" err="1" smtClean="0"/>
              <a:t>орева</a:t>
            </a:r>
            <a:r>
              <a:rPr lang="ru-RU" sz="2200" b="1" dirty="0" smtClean="0"/>
              <a:t> </a:t>
            </a:r>
            <a:r>
              <a:rPr lang="ru-RU" sz="2200" b="1" dirty="0" smtClean="0"/>
              <a:t>Ольга Викторовна</a:t>
            </a:r>
            <a:br>
              <a:rPr lang="ru-RU" sz="2200" b="1" dirty="0" smtClean="0"/>
            </a:br>
            <a:r>
              <a:rPr lang="ru-RU" sz="2200" b="1" dirty="0" smtClean="0"/>
              <a:t>МБДОУ МО г. Краснодар "Детский сад №190"</a:t>
            </a:r>
            <a:br>
              <a:rPr lang="ru-RU" sz="2200" b="1" dirty="0" smtClean="0"/>
            </a:br>
            <a:r>
              <a:rPr lang="ru-RU" sz="2200" b="1" dirty="0" smtClean="0"/>
              <a:t>Педагог-психолог</a:t>
            </a:r>
            <a:endParaRPr lang="ru-RU" sz="2200" b="1" dirty="0"/>
          </a:p>
        </p:txBody>
      </p:sp>
      <p:pic>
        <p:nvPicPr>
          <p:cNvPr id="3" name="Рисунок 2" descr="http://www.maminklub.lv/content/images_cache/mk_news_1345056794_1289511158_1_196_200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1866900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Как взрослым взаимодействовать с агрессивными детьми?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861048"/>
            <a:ext cx="1047552" cy="1506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работы с агрессивными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Быть внимательным к нуждам и потребностям ребенка.</a:t>
            </a:r>
          </a:p>
          <a:p>
            <a:r>
              <a:rPr lang="ru-RU" sz="2000" dirty="0" smtClean="0"/>
              <a:t>Демонстрировать модель неагрессивного поведения.</a:t>
            </a:r>
          </a:p>
          <a:p>
            <a:r>
              <a:rPr lang="ru-RU" sz="2000" dirty="0" smtClean="0"/>
              <a:t>Быть последовательным в наказаниях ребенка. Наказывать за конкретные поступки.</a:t>
            </a:r>
          </a:p>
          <a:p>
            <a:r>
              <a:rPr lang="ru-RU" sz="2000" dirty="0" smtClean="0"/>
              <a:t>Наказания недолжны унижать ребенка.</a:t>
            </a:r>
          </a:p>
          <a:p>
            <a:r>
              <a:rPr lang="ru-RU" sz="2000" dirty="0" smtClean="0"/>
              <a:t>Обучать приемлемым способам выражения гнева.</a:t>
            </a:r>
          </a:p>
          <a:p>
            <a:r>
              <a:rPr lang="ru-RU" sz="2000" dirty="0" smtClean="0"/>
              <a:t>Дать ребенку возможность проявлять гнев непосредственно после </a:t>
            </a:r>
            <a:r>
              <a:rPr lang="ru-RU" sz="2000" dirty="0" err="1" smtClean="0"/>
              <a:t>фрустирующего</a:t>
            </a:r>
            <a:r>
              <a:rPr lang="ru-RU" sz="2000" dirty="0" smtClean="0"/>
              <a:t> события.</a:t>
            </a:r>
          </a:p>
          <a:p>
            <a:r>
              <a:rPr lang="ru-RU" sz="2000" dirty="0" smtClean="0"/>
              <a:t>Обучать распознаванию собственного эмоционального  состояния и состояния окружающих людей.</a:t>
            </a:r>
          </a:p>
          <a:p>
            <a:r>
              <a:rPr lang="ru-RU" sz="2000" dirty="0" smtClean="0"/>
              <a:t>Расширять поведенческий репертуар ребенка.</a:t>
            </a:r>
          </a:p>
          <a:p>
            <a:r>
              <a:rPr lang="ru-RU" sz="2000" dirty="0" smtClean="0"/>
              <a:t>Отрабатывать навыки реагирования в конфликтной ситуациях.</a:t>
            </a:r>
          </a:p>
          <a:p>
            <a:r>
              <a:rPr lang="ru-RU" sz="2000" dirty="0" smtClean="0"/>
              <a:t>Учить брать ответственность на себя.</a:t>
            </a:r>
          </a:p>
          <a:p>
            <a:r>
              <a:rPr lang="ru-RU" sz="2000" dirty="0" smtClean="0"/>
              <a:t>Разбирать конфликтные ситуации произошедшие между детьми. Фрустрация (от лат. </a:t>
            </a:r>
          </a:p>
          <a:p>
            <a:pPr>
              <a:buNone/>
            </a:pPr>
            <a:r>
              <a:rPr lang="ru-RU" sz="2000" b="1" dirty="0" err="1" smtClean="0"/>
              <a:t>frustratio</a:t>
            </a:r>
            <a:r>
              <a:rPr lang="ru-RU" sz="2000" dirty="0" smtClean="0"/>
              <a:t> – обман, тщетное ожидание) — негативное психическое состояние, обусловленное невозможностью удовлетворения тех или иных потребностей. Это состояние проявляется в переживаниях разочарования, тревоги, раздражительности, наконец, отчаянии. Эффективность деятельности при этом существенно снижается.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http://www.anafor.ru/pics/childphoto/image/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836712"/>
            <a:ext cx="1157114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агрессивности и методы их коррекции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1496144"/>
          <a:ext cx="6096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96"/>
                <a:gridCol w="2640632"/>
                <a:gridCol w="3143672"/>
              </a:tblGrid>
              <a:tr h="2304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причины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их коррекции</a:t>
                      </a:r>
                      <a:endParaRPr lang="ru-RU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Недостаток двигательной активности,</a:t>
                      </a:r>
                      <a:r>
                        <a:rPr lang="ru-RU" baseline="0" dirty="0" smtClean="0"/>
                        <a:t> недостаток физической нагрузки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подвижные игры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спортивные эстафеты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«минутки радости»</a:t>
                      </a:r>
                      <a:r>
                        <a:rPr lang="ru-RU" baseline="0" dirty="0" smtClean="0"/>
                        <a:t> между занятиями</a:t>
                      </a:r>
                      <a:endParaRPr lang="ru-RU" dirty="0"/>
                    </a:p>
                  </a:txBody>
                  <a:tcPr/>
                </a:tc>
              </a:tr>
              <a:tr h="161297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родительского внимания, неудовлетворенная</a:t>
                      </a:r>
                      <a:r>
                        <a:rPr lang="ru-RU" baseline="0" dirty="0" smtClean="0"/>
                        <a:t> потребность в родительской любви и принятии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Беседа с родителями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Направление к психологу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Наблюдение за</a:t>
                      </a:r>
                      <a:r>
                        <a:rPr lang="ru-RU" baseline="0" dirty="0" smtClean="0"/>
                        <a:t> поведением ребенка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Совместное включение в сюжетно-ролевые игры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Налаживание эмоционального климата с ребенком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Усвоение эталонов агрессивного поведения в семье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-беседа</a:t>
                      </a:r>
                      <a:r>
                        <a:rPr lang="ru-RU" baseline="0" dirty="0" smtClean="0"/>
                        <a:t> с родителями </a:t>
                      </a:r>
                    </a:p>
                    <a:p>
                      <a:r>
                        <a:rPr lang="ru-RU" baseline="0" dirty="0" smtClean="0"/>
                        <a:t>Направление к психологу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476671"/>
          <a:ext cx="6096000" cy="632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96"/>
                <a:gridCol w="2664296"/>
                <a:gridCol w="3120008"/>
              </a:tblGrid>
              <a:tr h="794309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Косвенно стимулируемая</a:t>
                      </a:r>
                      <a:r>
                        <a:rPr lang="ru-RU" baseline="0" dirty="0" smtClean="0"/>
                        <a:t> агрессия (СМИ, игрушки)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Препятствовать появлению в группе таких игрушек</a:t>
                      </a:r>
                      <a:r>
                        <a:rPr lang="ru-RU" baseline="0" dirty="0" smtClean="0"/>
                        <a:t> или направлять их агрессивный потенциал в положительное русло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Ненавязчивые разъяснения поступков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Давать варианты и образцы миролюбивых способов общения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Читать и обсуждать книги предусмотренные программой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Перевод агрессивного поведения в конструктивное русло</a:t>
                      </a:r>
                      <a:endParaRPr lang="ru-RU" dirty="0"/>
                    </a:p>
                  </a:txBody>
                  <a:tcPr/>
                </a:tc>
              </a:tr>
              <a:tr h="657762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 развития игровых и коммуникативных</a:t>
                      </a:r>
                      <a:r>
                        <a:rPr lang="ru-RU" baseline="0" dirty="0" smtClean="0"/>
                        <a:t> навыков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-подвижные, сюжетно</a:t>
                      </a:r>
                      <a:r>
                        <a:rPr lang="ru-RU" baseline="0" dirty="0" smtClean="0"/>
                        <a:t> ролевые игры, игры на понимание эмоционального состояния</a:t>
                      </a:r>
                      <a:endParaRPr lang="ru-RU" dirty="0"/>
                    </a:p>
                  </a:txBody>
                  <a:tcPr/>
                </a:tc>
              </a:tr>
              <a:tr h="657762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Тревога и страх нападения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476672"/>
          <a:ext cx="7560841" cy="568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96"/>
                <a:gridCol w="3304514"/>
                <a:gridCol w="3869731"/>
              </a:tblGrid>
              <a:tr h="1896211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Неудовлетворенность ребенка его статусом в группе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7347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Привлечение внимания окружающих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5075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Протест против каких либо ограничений,</a:t>
                      </a:r>
                      <a:r>
                        <a:rPr lang="ru-RU" baseline="0" dirty="0" smtClean="0"/>
                        <a:t> естественных желаний и потребностей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Осуществляя анализ взаимоотношений воспитатель должен: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Стараться определить причины их объединения (или </a:t>
            </a:r>
            <a:r>
              <a:rPr lang="ru-RU" sz="1800" dirty="0" err="1" smtClean="0"/>
              <a:t>необъединения</a:t>
            </a:r>
            <a:r>
              <a:rPr lang="ru-RU" sz="1800" dirty="0" smtClean="0"/>
              <a:t>);</a:t>
            </a:r>
          </a:p>
          <a:p>
            <a:r>
              <a:rPr lang="ru-RU" sz="1800" dirty="0" smtClean="0"/>
              <a:t>Оценивать действия детей, помня о их обостренной чувствительности;</a:t>
            </a:r>
          </a:p>
          <a:p>
            <a:r>
              <a:rPr lang="ru-RU" sz="1800" dirty="0" smtClean="0"/>
              <a:t>Помогать им анализировать собственную ошибку и поведение;</a:t>
            </a:r>
          </a:p>
          <a:p>
            <a:r>
              <a:rPr lang="ru-RU" sz="1800" dirty="0" smtClean="0"/>
              <a:t>Обращать внимание на выбор игр и игрушек, имея ввиду половую идентификацию;</a:t>
            </a:r>
          </a:p>
          <a:p>
            <a:r>
              <a:rPr lang="ru-RU" sz="1800" dirty="0" smtClean="0"/>
              <a:t>Осуществлять общение с детьми с учетом их пола;</a:t>
            </a:r>
          </a:p>
          <a:p>
            <a:r>
              <a:rPr lang="ru-RU" sz="1800" dirty="0" smtClean="0"/>
              <a:t>При общении придерживаться </a:t>
            </a:r>
            <a:r>
              <a:rPr lang="ru-RU" sz="1800" dirty="0" err="1" smtClean="0"/>
              <a:t>личностноориентированной</a:t>
            </a:r>
            <a:r>
              <a:rPr lang="ru-RU" sz="1800" dirty="0" smtClean="0"/>
              <a:t> модели поведения, так как именно ода дает определенный результат;</a:t>
            </a:r>
          </a:p>
          <a:p>
            <a:r>
              <a:rPr lang="ru-RU" sz="1800" dirty="0" smtClean="0"/>
              <a:t>Приучать детей к общению в таком стиле, который необходим именно в этом возрасте;</a:t>
            </a:r>
          </a:p>
          <a:p>
            <a:r>
              <a:rPr lang="ru-RU" sz="1800" dirty="0" smtClean="0"/>
              <a:t>Прививать детям коммуникативные навыки и обучать способам ненасильственного решения конфликтов, возникающих в ходе игры.</a:t>
            </a:r>
            <a:endParaRPr lang="ru-RU" sz="1800" dirty="0"/>
          </a:p>
        </p:txBody>
      </p:sp>
      <p:pic>
        <p:nvPicPr>
          <p:cNvPr id="4" name="Рисунок 3" descr="http://kids.ya1.ru/uploads/posts/2011-01/1295239160_op_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1080120" cy="576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Работа с  педагогами, направленная на снятие факторов, провоцирующих агрессивного поведения у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Консультации;</a:t>
            </a:r>
          </a:p>
          <a:p>
            <a:r>
              <a:rPr lang="ru-RU" dirty="0" smtClean="0"/>
              <a:t>Анкетирование;</a:t>
            </a:r>
          </a:p>
          <a:p>
            <a:r>
              <a:rPr lang="ru-RU" dirty="0" smtClean="0"/>
              <a:t>Круглые столы;</a:t>
            </a:r>
          </a:p>
          <a:p>
            <a:r>
              <a:rPr lang="ru-RU" dirty="0" smtClean="0"/>
              <a:t>Деловые игры;</a:t>
            </a:r>
          </a:p>
          <a:p>
            <a:r>
              <a:rPr lang="ru-RU" dirty="0" smtClean="0"/>
              <a:t>Семинары практикумы;</a:t>
            </a:r>
          </a:p>
          <a:p>
            <a:r>
              <a:rPr lang="ru-RU" dirty="0" smtClean="0"/>
              <a:t>Тренинги;</a:t>
            </a:r>
          </a:p>
          <a:p>
            <a:r>
              <a:rPr lang="ru-RU" dirty="0" smtClean="0"/>
              <a:t>Педагогические советы.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6626">
            <a:off x="7020272" y="2852936"/>
            <a:ext cx="156763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1131310">
            <a:off x="5364088" y="2852936"/>
            <a:ext cx="165710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DSC0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24744"/>
            <a:ext cx="2304256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Фото\DSC00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052736"/>
            <a:ext cx="2304256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Фото\DSC006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789040"/>
            <a:ext cx="248376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861048"/>
            <a:ext cx="1872145" cy="1944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Лектории;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Семинары – практикумы: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«Эффективное общение с агрессивным ребенком»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Тренинги;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«Пойми меня!»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Памятки и стендовая информация;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«Почему он злится?»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«Если ребенок ведет себя агрессивно»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и групповая диагностика;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Групповые консультации;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- «Отдых с ребенком: полезные рекомендации».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- «Игра как способ преодоления агрессивности у детей».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r>
              <a:rPr lang="ru-RU" dirty="0" smtClean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- «Психологический климат семьи и его влияние на эмоциональное и физическое состояние ребенка».</a:t>
            </a:r>
            <a:endParaRPr lang="ru-RU" dirty="0"/>
          </a:p>
        </p:txBody>
      </p:sp>
      <p:pic>
        <p:nvPicPr>
          <p:cNvPr id="7170" name="Picture 2" descr="F:\Фото\DSC00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852936"/>
            <a:ext cx="1763688" cy="2537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www.o-detstve.ru/assets/images/forteachers/DOU/Prazdnik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836712"/>
            <a:ext cx="1863080" cy="1460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гневом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Обучение ребенка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отреагированию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(выражению) своего гнева приемлемым способам, безопасным для себя и окружающих, а также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отреагированию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негативных ситуаций в целом.</a:t>
            </a:r>
          </a:p>
          <a:p>
            <a:pPr algn="ctr">
              <a:lnSpc>
                <a:spcPct val="80000"/>
              </a:lnSpc>
              <a:buNone/>
            </a:pPr>
            <a:endParaRPr lang="ru-RU" sz="1700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1700" dirty="0" smtClean="0"/>
              <a:t>	1. </a:t>
            </a:r>
            <a:r>
              <a:rPr lang="ru-RU" sz="1700" b="1" dirty="0" smtClean="0"/>
              <a:t>Комкать и рвать </a:t>
            </a:r>
            <a:r>
              <a:rPr lang="ru-RU" sz="1700" b="1" i="1" dirty="0" smtClean="0"/>
              <a:t>бумагу</a:t>
            </a:r>
            <a:r>
              <a:rPr lang="ru-RU" sz="1700" i="1" dirty="0" smtClean="0"/>
              <a:t> («У тебя бумаги лист и у меня. Кто больше мелких бумажек-снежинок нарвет (наберет), тот и молодец! Снежинки «обиды» или «злости» вместе соберем, наверх подбросим и щеткой подметем»). </a:t>
            </a:r>
          </a:p>
          <a:p>
            <a:pPr algn="ctr">
              <a:lnSpc>
                <a:spcPct val="80000"/>
              </a:lnSpc>
              <a:buNone/>
            </a:pPr>
            <a:endParaRPr lang="ru-RU" sz="1700" i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1700" dirty="0" smtClean="0"/>
              <a:t>	2. </a:t>
            </a:r>
            <a:r>
              <a:rPr lang="ru-RU" sz="1700" b="1" dirty="0" smtClean="0"/>
              <a:t>Нарисовать </a:t>
            </a:r>
            <a:r>
              <a:rPr lang="ru-RU" sz="1700" b="1" i="1" dirty="0" smtClean="0"/>
              <a:t>злость</a:t>
            </a:r>
            <a:r>
              <a:rPr lang="ru-RU" sz="1700" i="1" dirty="0" smtClean="0"/>
              <a:t> (листок возьму и злое лицо изображу. Это волк! Скажу: «Эй, ребенок, ластик возьми и злое лицо у волка сотри или незлое изобрази!») </a:t>
            </a:r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1700" dirty="0" smtClean="0"/>
              <a:t>	3. </a:t>
            </a:r>
            <a:r>
              <a:rPr lang="ru-RU" sz="1700" b="1" dirty="0" smtClean="0"/>
              <a:t>Бить подушку или боксерскую грушу, кидание дротиков на липучках . </a:t>
            </a:r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1700" dirty="0" smtClean="0"/>
              <a:t>	4. </a:t>
            </a:r>
            <a:r>
              <a:rPr lang="ru-RU" sz="1700" b="1" dirty="0" smtClean="0"/>
              <a:t>Топать ногами.</a:t>
            </a:r>
            <a:r>
              <a:rPr lang="ru-RU" sz="1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5576" y="4437112"/>
            <a:ext cx="1617663" cy="1655762"/>
          </a:xfrm>
          <a:prstGeom prst="rect">
            <a:avLst/>
          </a:prstGeom>
          <a:noFill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653136"/>
            <a:ext cx="18716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:\Users\поиск\Desktop\Натали\портфолио\картинки для портфолио\1267633178_ri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157192"/>
            <a:ext cx="9540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68760"/>
            <a:ext cx="4824536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5. </a:t>
            </a:r>
            <a:r>
              <a:rPr lang="ru-RU" b="1" dirty="0" smtClean="0"/>
              <a:t>Втирать пластилин в картонку или бумагу.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6. </a:t>
            </a:r>
            <a:r>
              <a:rPr lang="ru-RU" b="1" dirty="0" smtClean="0"/>
              <a:t>Посчитать до десяти</a:t>
            </a:r>
            <a:r>
              <a:rPr lang="ru-RU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7. </a:t>
            </a:r>
            <a:r>
              <a:rPr lang="ru-RU" b="1" dirty="0" smtClean="0"/>
              <a:t>Струей воды сбивать легкие игрушки, находящиеся в воде (для этого можно использовать бутылочки из-под шампуня, наполненные водой).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ru-RU" sz="1200" b="1" dirty="0" smtClean="0"/>
              <a:t>	</a:t>
            </a:r>
          </a:p>
          <a:p>
            <a:pPr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12976"/>
            <a:ext cx="631844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9. Игры с шарами</a:t>
            </a:r>
            <a:endParaRPr lang="ru-RU" i="1" dirty="0" smtClean="0"/>
          </a:p>
          <a:p>
            <a:pPr>
              <a:lnSpc>
                <a:spcPct val="80000"/>
              </a:lnSpc>
            </a:pPr>
            <a:r>
              <a:rPr lang="ru-RU" i="1" dirty="0" smtClean="0"/>
              <a:t>(«Битвы на шарах»).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10. Игры с проволокой </a:t>
            </a:r>
            <a:r>
              <a:rPr lang="ru-RU" i="1" dirty="0" smtClean="0"/>
              <a:t>(«Проволочная разминка»).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11. Игры с пластиковыми бутылками  </a:t>
            </a:r>
            <a:r>
              <a:rPr lang="ru-RU" i="1" dirty="0" smtClean="0"/>
              <a:t>(«Японские барабаны»), </a:t>
            </a:r>
            <a:r>
              <a:rPr lang="ru-RU" b="1" dirty="0" smtClean="0"/>
              <a:t>погреметь погремушками.</a:t>
            </a:r>
          </a:p>
          <a:p>
            <a:pPr>
              <a:lnSpc>
                <a:spcPct val="80000"/>
              </a:lnSpc>
            </a:pPr>
            <a:r>
              <a:rPr lang="ru-RU" i="1" dirty="0" smtClean="0"/>
              <a:t>.</a:t>
            </a:r>
          </a:p>
          <a:p>
            <a:pPr>
              <a:lnSpc>
                <a:spcPct val="80000"/>
              </a:lnSpc>
            </a:pPr>
            <a:endParaRPr lang="ru-RU" i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12. Громко кричать используя «стаканчик для крика»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13. </a:t>
            </a:r>
            <a:r>
              <a:rPr lang="ru-RU" b="1" dirty="0" smtClean="0"/>
              <a:t>Огромный надувной молоток - постучать им со всей силой</a:t>
            </a:r>
          </a:p>
        </p:txBody>
      </p:sp>
      <p:pic>
        <p:nvPicPr>
          <p:cNvPr id="2050" name="Picture 2" descr="C:\Users\Ольга\Downloads\_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44824"/>
            <a:ext cx="2673979" cy="1787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F:\Фото\DSC00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365104"/>
            <a:ext cx="2376264" cy="2115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Агрессивное поведение </a:t>
            </a:r>
            <a:r>
              <a:rPr lang="ru-RU" dirty="0" smtClean="0"/>
              <a:t>– одно из самых распространенных нарушений среди детей дошкольного возраста, так как это наиболее быстрый и эффективный способ достижения цели.</a:t>
            </a:r>
          </a:p>
          <a:p>
            <a:r>
              <a:rPr lang="ru-RU" b="1" i="1" dirty="0" smtClean="0"/>
              <a:t>Агрессия – </a:t>
            </a:r>
            <a:r>
              <a:rPr lang="ru-RU" dirty="0" smtClean="0"/>
              <a:t>мотивированное деструктивное поведение, противоречащее нормам и правилам существования людей в обществе, наносящее вред объектам нападения (одушевленным или неодушевленным), приносящее физический и моральный ущерб людям или вызывающее у них психологический дискомфорт.</a:t>
            </a:r>
          </a:p>
          <a:p>
            <a:r>
              <a:rPr lang="ru-RU" b="1" i="1" dirty="0" smtClean="0"/>
              <a:t>Агрессивность </a:t>
            </a:r>
            <a:r>
              <a:rPr lang="ru-RU" dirty="0" smtClean="0"/>
              <a:t>– свойство личности</a:t>
            </a:r>
            <a:r>
              <a:rPr lang="ru-RU" b="1" i="1" dirty="0" smtClean="0"/>
              <a:t>, </a:t>
            </a:r>
            <a:r>
              <a:rPr lang="ru-RU" dirty="0" smtClean="0"/>
              <a:t>выражающееся, в готовности к агрессии.</a:t>
            </a:r>
          </a:p>
          <a:p>
            <a:endParaRPr lang="ru-RU" dirty="0"/>
          </a:p>
        </p:txBody>
      </p:sp>
      <p:pic>
        <p:nvPicPr>
          <p:cNvPr id="4" name="Рисунок 3" descr="http://www.childbrand.ua/upload/kak%20rebenku%20postoyat%20za%20seb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1296143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bezstressa.ru/wp-content/uploads/2012/11/i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301208"/>
            <a:ext cx="1872208" cy="1080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476672"/>
            <a:ext cx="2971429" cy="4266667"/>
          </a:xfrm>
          <a:noFill/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48680"/>
            <a:ext cx="20161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996952"/>
            <a:ext cx="20542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869160"/>
            <a:ext cx="11461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797152"/>
            <a:ext cx="11461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653136"/>
            <a:ext cx="11461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Фото\DSC005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548680"/>
            <a:ext cx="208823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самоконтролю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1900" dirty="0" smtClean="0"/>
              <a:t>Для того чтобы помочь ребенку овладеть навыками самоконтроля, вы должны прежде всего научить его осознавать и понимать свои чувства, оценивать ситуацию общения и прогнозировать варианты ее развития. </a:t>
            </a:r>
          </a:p>
          <a:p>
            <a:pPr>
              <a:buNone/>
            </a:pPr>
            <a:r>
              <a:rPr lang="ru-RU" sz="1900" b="1" dirty="0" smtClean="0"/>
              <a:t>"Сигналы гнева»</a:t>
            </a:r>
          </a:p>
          <a:p>
            <a:pPr>
              <a:buNone/>
            </a:pPr>
            <a:r>
              <a:rPr lang="ru-RU" sz="1900" b="1" dirty="0" smtClean="0"/>
              <a:t>"Посчитал до десяти я и решил...»</a:t>
            </a:r>
          </a:p>
          <a:p>
            <a:pPr>
              <a:buNone/>
            </a:pPr>
            <a:r>
              <a:rPr lang="ru-RU" sz="1900" b="1" dirty="0" smtClean="0"/>
              <a:t>  Дыхательные упражнения</a:t>
            </a:r>
          </a:p>
          <a:p>
            <a:pPr>
              <a:buNone/>
            </a:pPr>
            <a:r>
              <a:rPr lang="ru-RU" sz="1900" b="1" dirty="0" smtClean="0"/>
              <a:t>  Релаксационные игры </a:t>
            </a:r>
          </a:p>
          <a:p>
            <a:endParaRPr lang="ru-RU" sz="1900" dirty="0"/>
          </a:p>
        </p:txBody>
      </p:sp>
      <p:pic>
        <p:nvPicPr>
          <p:cNvPr id="4" name="Picture 6" descr="SDC165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61048"/>
            <a:ext cx="3889375" cy="2579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с чувствами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«Знатоки чувств»</a:t>
            </a:r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«Отгадай, что я почувствовал?»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«Страна чувств»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Рассказы по фотографиям</a:t>
            </a:r>
          </a:p>
          <a:p>
            <a:endParaRPr lang="ru-RU" sz="2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21088"/>
            <a:ext cx="1631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861048"/>
            <a:ext cx="13827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589240"/>
            <a:ext cx="12954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Фото\DSC003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908720"/>
            <a:ext cx="1800200" cy="136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F:\Фото\DSC003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005064"/>
            <a:ext cx="1835696" cy="1806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F:\Фото\DSC004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764704"/>
            <a:ext cx="1691680" cy="136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F:\Фото\DSC004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348880"/>
            <a:ext cx="1584176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F:\Фото\DSC005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5517232"/>
            <a:ext cx="1584176" cy="1035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Сказкотерапия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Терапевтические сказочные истории на решение </a:t>
            </a:r>
          </a:p>
          <a:p>
            <a:pPr algn="just">
              <a:buNone/>
            </a:pPr>
            <a:r>
              <a:rPr lang="ru-RU" sz="2000" dirty="0" smtClean="0"/>
              <a:t>       трудности в общении со сверстниками, чувство неполноценности,  нарушение общения </a:t>
            </a:r>
          </a:p>
          <a:p>
            <a:pPr marL="358775" indent="-358775" algn="just">
              <a:buNone/>
            </a:pPr>
            <a:r>
              <a:rPr lang="ru-RU" sz="2000" dirty="0" smtClean="0"/>
              <a:t>    	  со сверстниками, повышенная </a:t>
            </a:r>
          </a:p>
          <a:p>
            <a:pPr algn="just">
              <a:buNone/>
            </a:pPr>
            <a:r>
              <a:rPr lang="ru-RU" sz="2000" dirty="0" smtClean="0"/>
              <a:t>    	 агрессивность, неумение  устанавливать контакты, </a:t>
            </a:r>
          </a:p>
          <a:p>
            <a:pPr algn="just">
              <a:buNone/>
            </a:pPr>
            <a:r>
              <a:rPr lang="ru-RU" sz="2000" dirty="0" smtClean="0"/>
              <a:t>     	конфликты с родителями.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6573">
            <a:off x="6260667" y="2914672"/>
            <a:ext cx="2365375" cy="338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17032"/>
            <a:ext cx="2562225" cy="300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Игротерапия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агрессивных импульсов: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/>
              <a:t>«Добрые волшебники»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/>
              <a:t>«Комплименты»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/>
              <a:t>«Подарки</a:t>
            </a:r>
            <a:r>
              <a:rPr lang="ru-RU" sz="2000" dirty="0" smtClean="0"/>
              <a:t>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Игры на преодолении упрямства,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негативизма, жадности:</a:t>
            </a:r>
            <a:endParaRPr lang="ru-RU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«Лохматый пес»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«Апельсин»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«Поймай рыбку»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Игры, развивающие общение дошкольников.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/>
              <a:t>«Раздувайся пузырь»</a:t>
            </a:r>
          </a:p>
          <a:p>
            <a:endParaRPr lang="ru-RU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92696"/>
            <a:ext cx="14700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212976"/>
            <a:ext cx="14382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340768"/>
            <a:ext cx="15097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5701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3658">
            <a:off x="2728624" y="4117965"/>
            <a:ext cx="170021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08415">
            <a:off x="539750" y="765175"/>
            <a:ext cx="1698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6094">
            <a:off x="4867636" y="4238647"/>
            <a:ext cx="17478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40457">
            <a:off x="6690420" y="905003"/>
            <a:ext cx="15494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86413">
            <a:off x="375751" y="3943431"/>
            <a:ext cx="15986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12473">
            <a:off x="7235825" y="3573463"/>
            <a:ext cx="1698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 l="8767" t="3867" r="3507" b="5800"/>
          <a:stretch>
            <a:fillRect/>
          </a:stretch>
        </p:blipFill>
        <p:spPr bwMode="auto">
          <a:xfrm>
            <a:off x="899592" y="2924944"/>
            <a:ext cx="1927415" cy="179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/>
          <a:srcRect l="4345" t="6807" r="2897" b="10210"/>
          <a:stretch>
            <a:fillRect/>
          </a:stretch>
        </p:blipFill>
        <p:spPr bwMode="auto">
          <a:xfrm>
            <a:off x="6120196" y="2060874"/>
            <a:ext cx="2305956" cy="17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365104"/>
            <a:ext cx="1054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Фото\DSC003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836712"/>
            <a:ext cx="2088232" cy="1849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F:\Фото\DSC003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04664"/>
            <a:ext cx="1907704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F:\Фото\DSC00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149080"/>
            <a:ext cx="1547664" cy="1800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Телесно-ориентированная терапия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Форма работы с детьми: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1 Мышечная релаксация по </a:t>
            </a:r>
          </a:p>
          <a:p>
            <a:pPr>
              <a:buNone/>
            </a:pPr>
            <a:r>
              <a:rPr lang="ru-RU" sz="2900" dirty="0" smtClean="0"/>
              <a:t> 	контрасту с напряжением.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2 Мышечная релаксация по </a:t>
            </a:r>
          </a:p>
          <a:p>
            <a:pPr>
              <a:buNone/>
            </a:pPr>
            <a:r>
              <a:rPr lang="ru-RU" sz="2900" dirty="0" smtClean="0"/>
              <a:t>	представлению. Дети принимают 	</a:t>
            </a:r>
          </a:p>
          <a:p>
            <a:pPr>
              <a:buNone/>
            </a:pPr>
            <a:r>
              <a:rPr lang="ru-RU" sz="2900" dirty="0" smtClean="0"/>
              <a:t>	позу покоя, включается приятная </a:t>
            </a:r>
          </a:p>
          <a:p>
            <a:pPr>
              <a:buNone/>
            </a:pPr>
            <a:r>
              <a:rPr lang="ru-RU" sz="2900" dirty="0" smtClean="0"/>
              <a:t>	музыка, воспитатель задаёт какую </a:t>
            </a:r>
          </a:p>
          <a:p>
            <a:pPr>
              <a:buNone/>
            </a:pPr>
            <a:r>
              <a:rPr lang="ru-RU" sz="2900" dirty="0" smtClean="0"/>
              <a:t>	то картинку.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3 </a:t>
            </a:r>
            <a:r>
              <a:rPr lang="ru-RU" sz="2900" dirty="0" err="1" smtClean="0"/>
              <a:t>Саморегуляция</a:t>
            </a:r>
            <a:r>
              <a:rPr lang="ru-RU" sz="2900" dirty="0" smtClean="0"/>
              <a:t> - научить ребёнка</a:t>
            </a:r>
          </a:p>
          <a:p>
            <a:pPr>
              <a:buNone/>
            </a:pPr>
            <a:r>
              <a:rPr lang="ru-RU" sz="2900" dirty="0" smtClean="0"/>
              <a:t>	 помогать самому себе, познакомить</a:t>
            </a:r>
          </a:p>
          <a:p>
            <a:pPr>
              <a:buNone/>
            </a:pPr>
            <a:r>
              <a:rPr lang="ru-RU" sz="2900" dirty="0" smtClean="0"/>
              <a:t>	 с методами </a:t>
            </a:r>
            <a:r>
              <a:rPr lang="ru-RU" sz="2900" dirty="0" err="1" smtClean="0"/>
              <a:t>саморегуляции</a:t>
            </a:r>
            <a:r>
              <a:rPr lang="ru-RU" sz="2900" dirty="0" smtClean="0"/>
              <a:t>.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4 Дыхательные упражнения. Задачи таких </a:t>
            </a:r>
          </a:p>
          <a:p>
            <a:pPr>
              <a:buNone/>
            </a:pPr>
            <a:r>
              <a:rPr lang="ru-RU" sz="2900" dirty="0" smtClean="0"/>
              <a:t>	упражнений: успокаивает нервную систему, 	</a:t>
            </a:r>
          </a:p>
          <a:p>
            <a:pPr>
              <a:buNone/>
            </a:pPr>
            <a:r>
              <a:rPr lang="ru-RU" sz="2900" dirty="0" smtClean="0"/>
              <a:t>	гасит эмоции, избавляет от тревожных мыслей, </a:t>
            </a:r>
          </a:p>
          <a:p>
            <a:pPr>
              <a:buNone/>
            </a:pPr>
            <a:r>
              <a:rPr lang="ru-RU" sz="2900" dirty="0" smtClean="0"/>
              <a:t>	учит ощущать и контролировать свои мысли</a:t>
            </a:r>
          </a:p>
          <a:p>
            <a:endParaRPr lang="ru-RU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 l="13856" t="11340" r="15116" b="13230"/>
          <a:stretch>
            <a:fillRect/>
          </a:stretch>
        </p:blipFill>
        <p:spPr bwMode="auto">
          <a:xfrm>
            <a:off x="4932040" y="1500263"/>
            <a:ext cx="1388790" cy="207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492896"/>
            <a:ext cx="16879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F:\Фото\DSC005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2"/>
            <a:ext cx="1907704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F:\Фото\DSC005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653136"/>
            <a:ext cx="1296144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Арт-терапия</a:t>
            </a:r>
            <a:endParaRPr lang="ru-RU" dirty="0"/>
          </a:p>
        </p:txBody>
      </p:sp>
      <p:pic>
        <p:nvPicPr>
          <p:cNvPr id="4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3"/>
            <a:ext cx="258383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Ольга\Downloads\1049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53136"/>
            <a:ext cx="2265497" cy="1828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F:\Фото\DSC00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420888"/>
            <a:ext cx="2376264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F:\Фото\DSC00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068960"/>
            <a:ext cx="1944216" cy="2016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F:\Фото\DSC005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60648"/>
            <a:ext cx="1979712" cy="2276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Песочная терапия</a:t>
            </a:r>
            <a:endParaRPr lang="ru-RU" dirty="0"/>
          </a:p>
        </p:txBody>
      </p:sp>
      <p:pic>
        <p:nvPicPr>
          <p:cNvPr id="4" name="Содержимое 3" descr="https://encrypted-tbn1.gstatic.com/images?q=tbn:ANd9GcR-hTnVaI8rA1QbN0nGW7qyn9MXEBPyQ15U7-DHo8IIgPuibAA2y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95232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s://encrypted-tbn1.gstatic.com/images?q=tbn:ANd9GcQjDe8eTU4-eHC2kR90Y9dj0MLWrO01O3HmM3374I7GxAe_XyJb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345638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r>
              <a:rPr lang="ru-RU" sz="1600" b="1" i="1" dirty="0" err="1" smtClean="0"/>
              <a:t>I.Доброкачественная</a:t>
            </a:r>
            <a:r>
              <a:rPr lang="ru-RU" sz="1600" b="1" i="1" dirty="0" smtClean="0"/>
              <a:t> агрессия</a:t>
            </a:r>
            <a:r>
              <a:rPr lang="ru-RU" sz="1600" dirty="0" smtClean="0"/>
              <a:t> - это настойчивое, невраждебное, </a:t>
            </a:r>
            <a:r>
              <a:rPr lang="ru-RU" sz="1600" dirty="0" err="1" smtClean="0"/>
              <a:t>самозащитное</a:t>
            </a:r>
            <a:r>
              <a:rPr lang="ru-RU" sz="1600" dirty="0" smtClean="0"/>
              <a:t> поведение. Оно проявляется в момент опасности и носит оборонительный характер. Как только опасность устранена, исчезает и проявление этой формы агрессии. Доброкачественная агрессия может обнаруживаться с первых месяцев жизни ребенка. Этот вид агрессии необходим для нормальной адаптации малыша к окружающей среде, помогает ему познавать мир, </a:t>
            </a:r>
            <a:r>
              <a:rPr lang="ru-RU" sz="1600" dirty="0" err="1" smtClean="0"/>
              <a:t>самоутверждаться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b="1" dirty="0" smtClean="0"/>
              <a:t>2. </a:t>
            </a:r>
            <a:r>
              <a:rPr lang="ru-RU" sz="1600" b="1" i="1" dirty="0" smtClean="0"/>
              <a:t>Злокачественная агрессия</a:t>
            </a:r>
            <a:r>
              <a:rPr lang="ru-RU" sz="1600" dirty="0" smtClean="0"/>
              <a:t> </a:t>
            </a:r>
            <a:r>
              <a:rPr lang="ru-RU" sz="1600" i="1" dirty="0" smtClean="0"/>
              <a:t>-</a:t>
            </a:r>
            <a:r>
              <a:rPr lang="ru-RU" sz="1600" dirty="0" smtClean="0"/>
              <a:t> это враждебное, злобное поведение, которое причиняет боль другим людям. Конечно, гнев, ярость, желание отомстить тоже могут быть средством самозащиты, но они тем не менее приносят страдание и боль окружающим. Злокачественная агрессия может возникнуть спонтанно. Эта форма агрессии не проявляется сразу после рождения, она активизируется в случае причинения ребенку боли или каких-либо неприятных переживаний, ощущений. Иногда же мы можем заметить, что ребенок получает удовольствие от того, что причиняет боль другому. </a:t>
            </a:r>
          </a:p>
          <a:p>
            <a:r>
              <a:rPr lang="ru-RU" sz="1600" dirty="0" smtClean="0"/>
              <a:t>При  </a:t>
            </a:r>
            <a:r>
              <a:rPr lang="ru-RU" sz="1600" b="1" dirty="0" smtClean="0"/>
              <a:t>физической агрессии</a:t>
            </a:r>
            <a:r>
              <a:rPr lang="ru-RU" sz="1600" dirty="0" smtClean="0"/>
              <a:t> ребенок бросает в других предметы, кусает, бьет, толкает, щипает кого-то (взрослых, детей, животных).</a:t>
            </a:r>
          </a:p>
          <a:p>
            <a:r>
              <a:rPr lang="ru-RU" sz="1600" dirty="0" smtClean="0"/>
              <a:t>При</a:t>
            </a:r>
            <a:r>
              <a:rPr lang="ru-RU" sz="1600" b="1" dirty="0" smtClean="0"/>
              <a:t> вербальной агрессии</a:t>
            </a:r>
            <a:r>
              <a:rPr lang="ru-RU" sz="1600" dirty="0" smtClean="0"/>
              <a:t> ребенок обзывает детей, взрослых, яростно спорит, выкрикивает какие-либо обидные слова, фразы, иногда повторяя какую-нибудь угрозу много раз подряд</a:t>
            </a:r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4" name="Рисунок 3" descr="http://fs01.androidpit.info/ass/x82/8127882-13586812416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229200"/>
            <a:ext cx="1152128" cy="1475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i40.fastpic.ru/big/2012/0725/a7/961eaa7f5903322804483a32cc4437a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157192"/>
            <a:ext cx="1152128" cy="1517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http://www.rama-dety.com/media/Strana_masterov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6"/>
            <a:ext cx="60486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 влияющие на появления агрессии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стиль воспитания в семье (</a:t>
            </a:r>
            <a:r>
              <a:rPr lang="ru-RU" dirty="0" err="1" smtClean="0"/>
              <a:t>гипер</a:t>
            </a:r>
            <a:r>
              <a:rPr lang="ru-RU" dirty="0" smtClean="0"/>
              <a:t> - и </a:t>
            </a:r>
            <a:r>
              <a:rPr lang="ru-RU" dirty="0" err="1" smtClean="0"/>
              <a:t>гипо</a:t>
            </a:r>
            <a:r>
              <a:rPr lang="ru-RU" dirty="0" smtClean="0"/>
              <a:t> опека);</a:t>
            </a:r>
          </a:p>
          <a:p>
            <a:r>
              <a:rPr lang="ru-RU" dirty="0" smtClean="0"/>
              <a:t>повсеместная демонстрация сцен насилия;</a:t>
            </a:r>
          </a:p>
          <a:p>
            <a:r>
              <a:rPr lang="ru-RU" dirty="0" smtClean="0"/>
              <a:t>нестабильная социально-экономическая обстановка;</a:t>
            </a:r>
          </a:p>
          <a:p>
            <a:r>
              <a:rPr lang="ru-RU" dirty="0" smtClean="0"/>
              <a:t>индивидуальные особенности человека (сниженная произвольность, низкий уровень активного торможения);</a:t>
            </a:r>
          </a:p>
          <a:p>
            <a:r>
              <a:rPr lang="ru-RU" dirty="0" smtClean="0"/>
              <a:t>социально-культурный статус семьи.</a:t>
            </a:r>
            <a:endParaRPr lang="ru-RU" dirty="0"/>
          </a:p>
        </p:txBody>
      </p:sp>
      <p:pic>
        <p:nvPicPr>
          <p:cNvPr id="5" name="Рисунок 4" descr="http://bezstressa.ru/wp-content/uploads/2012/11/%D1%82%D0%B8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764704"/>
            <a:ext cx="1152127" cy="864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www.good-advisor.ru/files/doc_sovet/osibki%20roditeley.png"/>
          <p:cNvPicPr/>
          <p:nvPr/>
        </p:nvPicPr>
        <p:blipFill>
          <a:blip r:embed="rId4" cstate="print"/>
          <a:srcRect l="7732" t="7164" r="10309" b="19446"/>
          <a:stretch>
            <a:fillRect/>
          </a:stretch>
        </p:blipFill>
        <p:spPr bwMode="auto">
          <a:xfrm>
            <a:off x="7380312" y="5085184"/>
            <a:ext cx="1368152" cy="1288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Агрессивная реакция характерна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детям младенческого и раннего возраста;</a:t>
            </a:r>
          </a:p>
          <a:p>
            <a:r>
              <a:rPr lang="ru-RU" dirty="0" smtClean="0"/>
              <a:t>как защитная функция; </a:t>
            </a:r>
          </a:p>
          <a:p>
            <a:r>
              <a:rPr lang="ru-RU" dirty="0" smtClean="0"/>
              <a:t>как функция  самосохранения как физического, так и эмоционального; </a:t>
            </a:r>
          </a:p>
          <a:p>
            <a:r>
              <a:rPr lang="ru-RU" dirty="0" smtClean="0"/>
              <a:t>в период возрастных кризисов.</a:t>
            </a:r>
          </a:p>
          <a:p>
            <a:endParaRPr lang="ru-RU" dirty="0"/>
          </a:p>
        </p:txBody>
      </p:sp>
      <p:pic>
        <p:nvPicPr>
          <p:cNvPr id="4" name="Содержимое 3" descr="http://vitamin-ya.ru/wp-content/uploads/2012/07/angry-girls-thumb1624907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37112"/>
            <a:ext cx="3024336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агрессивного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Нападает на остальных детей во время игр и занятий.</a:t>
            </a:r>
          </a:p>
          <a:p>
            <a:r>
              <a:rPr lang="ru-RU" sz="1600" dirty="0" smtClean="0"/>
              <a:t>Обзывает и бьет их, отбирает и ломает игрушки</a:t>
            </a:r>
          </a:p>
          <a:p>
            <a:r>
              <a:rPr lang="ru-RU" sz="1600" dirty="0" smtClean="0"/>
              <a:t>Иногда такой ребенок без какой-либо видимой причины начинает пинать играющего рядом с ним в песочнице сверстника, замахивается и ударяет первым попавшимся под руку предметом, сыплет песок на голову и в глаза кому-либо из детей.</a:t>
            </a:r>
          </a:p>
          <a:p>
            <a:r>
              <a:rPr lang="ru-RU" sz="1600" dirty="0" smtClean="0"/>
              <a:t>Разговаривая со взрослым, он намеренно упот­ребляет грубые выражения, даже если знает, что за это его накажут. </a:t>
            </a:r>
          </a:p>
          <a:p>
            <a:r>
              <a:rPr lang="ru-RU" sz="1600" dirty="0" smtClean="0"/>
              <a:t>Если же взрослый отказывает ему в его просьбе, такой ребенок может затопать на него ногами, накинуться с кулаками и с яростью колотить маму, папу или бабушку, выкрикивая при этом все обидные и злые слова, известные ему. </a:t>
            </a:r>
          </a:p>
          <a:p>
            <a:r>
              <a:rPr lang="ru-RU" sz="1600" dirty="0" smtClean="0"/>
              <a:t>Когда кто-то из детей не уступает ему место, игрушку, агрессивный ребенок может столкнуть, ударить со всей силы, закричать, ущипнуть или укусить противника. </a:t>
            </a:r>
          </a:p>
          <a:p>
            <a:r>
              <a:rPr lang="ru-RU" sz="1600" dirty="0" smtClean="0"/>
              <a:t>очень часто подозрителен и насторожен, любит сваливать вину на других..</a:t>
            </a:r>
          </a:p>
          <a:p>
            <a:r>
              <a:rPr lang="ru-RU" sz="1600" dirty="0" smtClean="0"/>
              <a:t>Не может сам оценить свою агрессивность.</a:t>
            </a:r>
          </a:p>
          <a:p>
            <a:r>
              <a:rPr lang="ru-RU" sz="1600" dirty="0" smtClean="0"/>
              <a:t>Использует любую возможность, чтобы толкать, бить, ломать, стремится разозлить маму, воспитателя, сверстников. </a:t>
            </a:r>
          </a:p>
          <a:p>
            <a:r>
              <a:rPr lang="ru-RU" sz="1600" dirty="0" smtClean="0"/>
              <a:t>не волнует страдания окружающих,  не понимает, как другим может быть плохо.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med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Пойми ребенка!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3672408"/>
                <a:gridCol w="40427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Поведенческие проявления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Психологические мотивы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Нарочитое непослушание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Я хочу быть в центре внимания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Эгоистические проявления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Все на свете начинается с меня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Проказы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жду эмоциональных</a:t>
                      </a:r>
                      <a:r>
                        <a:rPr lang="ru-RU" sz="1400" baseline="0" dirty="0" smtClean="0"/>
                        <a:t> впечатлений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Упрямство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требую независимости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Капризы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устал от избытка наказаний и обязанностей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Замкнутость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Не влезайте в мое одиночество. Не</a:t>
                      </a:r>
                      <a:r>
                        <a:rPr lang="ru-RU" sz="1400" baseline="0" dirty="0" smtClean="0"/>
                        <a:t> оставляйте меня одного.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Агрессия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ищу способ самозащиты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Пассивность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не уверен,</a:t>
                      </a:r>
                      <a:r>
                        <a:rPr lang="ru-RU" sz="1400" baseline="0" dirty="0" smtClean="0"/>
                        <a:t> что я хороший, что у меня все получится.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Аморальное</a:t>
                      </a:r>
                      <a:r>
                        <a:rPr lang="ru-RU" sz="1400" baseline="0" dirty="0" smtClean="0"/>
                        <a:t> поведение.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копирую</a:t>
                      </a:r>
                      <a:r>
                        <a:rPr lang="ru-RU" sz="1400" baseline="0" dirty="0" smtClean="0"/>
                        <a:t> поведение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Ерничанье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хочу быть в центре внимания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548683"/>
          <a:ext cx="6912769" cy="597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870673"/>
                <a:gridCol w="3538040"/>
              </a:tblGrid>
              <a:tr h="909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Неусидчивость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В мире так много интересного</a:t>
                      </a:r>
                      <a:endParaRPr lang="ru-RU" sz="1400" dirty="0"/>
                    </a:p>
                  </a:txBody>
                  <a:tcPr/>
                </a:tc>
              </a:tr>
              <a:tr h="51971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Обидчивость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Сигнал о нелюбви</a:t>
                      </a:r>
                      <a:r>
                        <a:rPr lang="ru-RU" sz="1400" baseline="0" dirty="0" smtClean="0"/>
                        <a:t> ко мне</a:t>
                      </a:r>
                      <a:endParaRPr lang="ru-RU" sz="1400" dirty="0"/>
                    </a:p>
                  </a:txBody>
                  <a:tcPr/>
                </a:tc>
              </a:tr>
              <a:tr h="909491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Неорганизованность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хочу все успеть и тороплюсь жить</a:t>
                      </a:r>
                      <a:endParaRPr lang="ru-RU" sz="1400" dirty="0"/>
                    </a:p>
                  </a:txBody>
                  <a:tcPr/>
                </a:tc>
              </a:tr>
              <a:tr h="519710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Жалобы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хочу справедливости</a:t>
                      </a:r>
                      <a:endParaRPr lang="ru-RU" sz="1400" dirty="0"/>
                    </a:p>
                  </a:txBody>
                  <a:tcPr/>
                </a:tc>
              </a:tr>
              <a:tr h="519710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Лень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скучаю когда мне неинтересно</a:t>
                      </a:r>
                      <a:endParaRPr lang="ru-RU" sz="1400" dirty="0"/>
                    </a:p>
                  </a:txBody>
                  <a:tcPr/>
                </a:tc>
              </a:tr>
              <a:tr h="519710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Невнимательность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обращаю внимание на значимое и близкое мне</a:t>
                      </a:r>
                      <a:endParaRPr lang="ru-RU" sz="1400" dirty="0"/>
                    </a:p>
                  </a:txBody>
                  <a:tcPr/>
                </a:tc>
              </a:tr>
              <a:tr h="519710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Скука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ожидаю новых эмоций</a:t>
                      </a:r>
                      <a:endParaRPr lang="ru-RU" sz="1400" dirty="0"/>
                    </a:p>
                  </a:txBody>
                  <a:tcPr/>
                </a:tc>
              </a:tr>
              <a:tr h="519710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Суетливость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даю выход</a:t>
                      </a:r>
                      <a:r>
                        <a:rPr lang="ru-RU" sz="1400" baseline="0" dirty="0" smtClean="0"/>
                        <a:t> энергии</a:t>
                      </a:r>
                      <a:endParaRPr lang="ru-RU" sz="1400" dirty="0"/>
                    </a:p>
                  </a:txBody>
                  <a:tcPr/>
                </a:tc>
              </a:tr>
              <a:tr h="519710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Чрезмерная усидчивость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могу по долгу заниматься любимым делом</a:t>
                      </a:r>
                      <a:endParaRPr lang="ru-RU" sz="1400" dirty="0"/>
                    </a:p>
                  </a:txBody>
                  <a:tcPr/>
                </a:tc>
              </a:tr>
              <a:tr h="519710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Неустойчивость моральных норм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Я хочу попробовать все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общения с агрессивными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Помните, что запреты и повышение голоса – самые неэффективные способы преодоления агрессивности. Агрессивность ребенка будет снята тогда, когда будут понятны причины.</a:t>
            </a:r>
          </a:p>
          <a:p>
            <a:r>
              <a:rPr lang="ru-RU" sz="1800" dirty="0" smtClean="0"/>
              <a:t>Дайте возможность ребенку выплеснуть свою агрессию: побить подушку или разорвать газету, бумагу, и вы увидите, что в  реальной жизни агрессивность снизиться.</a:t>
            </a:r>
          </a:p>
          <a:p>
            <a:r>
              <a:rPr lang="ru-RU" sz="1800" dirty="0" smtClean="0"/>
              <a:t>Подавайте ребенку личный пример правильного поведения: не допускайте вспышек гнева или недружелюбные высказывания о друзьях и коллегах.</a:t>
            </a:r>
          </a:p>
          <a:p>
            <a:r>
              <a:rPr lang="ru-RU" sz="1800" dirty="0" smtClean="0"/>
              <a:t>Сдерживайте стремление ребенка провоцировать ссоры с другими.</a:t>
            </a:r>
          </a:p>
          <a:p>
            <a:r>
              <a:rPr lang="ru-RU" sz="1800" dirty="0" smtClean="0"/>
              <a:t>Не стремитесь прекратить ссору, обвинив другого ребенка в ее возникновении, старайтесь объективно разобраться в причинах возникновения конфликта.</a:t>
            </a:r>
          </a:p>
          <a:p>
            <a:r>
              <a:rPr lang="ru-RU" sz="1800" dirty="0" smtClean="0"/>
              <a:t>После конфликта обговорите с ребенком его возникновения, укажите ребенку на его неправильные действия, которые привели к ссоре. Попытайтесь найти способы выхода из конфликтной ситуации.</a:t>
            </a:r>
          </a:p>
          <a:p>
            <a:r>
              <a:rPr lang="ru-RU" sz="1800" dirty="0" smtClean="0"/>
              <a:t>Пусть ребенок чувствует, что вы его уважаете и любите. Пусть он видит, что он нужен и важен для вас.</a:t>
            </a:r>
            <a:endParaRPr lang="ru-RU" sz="1800" dirty="0"/>
          </a:p>
        </p:txBody>
      </p:sp>
    </p:spTree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1390</Words>
  <Application>Microsoft Office PowerPoint</Application>
  <PresentationFormat>Экран (4:3)</PresentationFormat>
  <Paragraphs>259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Детская агрессивность      Морева Ольга Викторовна МБДОУ МО г. Краснодар "Детский сад №190" Педагог-психолог</vt:lpstr>
      <vt:lpstr>Слайд 2</vt:lpstr>
      <vt:lpstr>Слайд 3</vt:lpstr>
      <vt:lpstr>Факторы влияющие на появления агрессии</vt:lpstr>
      <vt:lpstr>Агрессивная реакция характерна</vt:lpstr>
      <vt:lpstr>Портрет агрессивного ребенка</vt:lpstr>
      <vt:lpstr>Пойми ребенка!</vt:lpstr>
      <vt:lpstr>Слайд 8</vt:lpstr>
      <vt:lpstr>Принципы общения с агрессивными детьми</vt:lpstr>
      <vt:lpstr>Правила работы с агрессивными детьми</vt:lpstr>
      <vt:lpstr>Причины агрессивности и методы их коррекции </vt:lpstr>
      <vt:lpstr>Слайд 12</vt:lpstr>
      <vt:lpstr>Слайд 13</vt:lpstr>
      <vt:lpstr>Осуществляя анализ взаимоотношений воспитатель должен:</vt:lpstr>
      <vt:lpstr>Работа с  педагогами, направленная на снятие факторов, провоцирующих агрессивного поведения у детей</vt:lpstr>
      <vt:lpstr>Слайд 16</vt:lpstr>
      <vt:lpstr>Работа с родителями</vt:lpstr>
      <vt:lpstr>Работа с гневом</vt:lpstr>
      <vt:lpstr>Слайд 19</vt:lpstr>
      <vt:lpstr>Слайд 20</vt:lpstr>
      <vt:lpstr>Обучение самоконтролю</vt:lpstr>
      <vt:lpstr>Работа с чувствами </vt:lpstr>
      <vt:lpstr>Сказкотерапия</vt:lpstr>
      <vt:lpstr>Игротерапия</vt:lpstr>
      <vt:lpstr>Слайд 25</vt:lpstr>
      <vt:lpstr>Слайд 26</vt:lpstr>
      <vt:lpstr>Телесно-ориентированная терапия </vt:lpstr>
      <vt:lpstr>Арт-терапия</vt:lpstr>
      <vt:lpstr>Песочная терапия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МО город Краснодар « детский сад комбинированного вида №190»</dc:title>
  <dc:creator>Ольга</dc:creator>
  <cp:lastModifiedBy>1</cp:lastModifiedBy>
  <cp:revision>264</cp:revision>
  <dcterms:created xsi:type="dcterms:W3CDTF">2013-02-13T13:58:20Z</dcterms:created>
  <dcterms:modified xsi:type="dcterms:W3CDTF">2014-10-23T03:10:30Z</dcterms:modified>
</cp:coreProperties>
</file>