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7"/>
  </p:notesMasterIdLst>
  <p:sldIdLst>
    <p:sldId id="256" r:id="rId3"/>
    <p:sldId id="257" r:id="rId4"/>
    <p:sldId id="258" r:id="rId5"/>
    <p:sldId id="259" r:id="rId6"/>
    <p:sldId id="261" r:id="rId7"/>
    <p:sldId id="260" r:id="rId8"/>
    <p:sldId id="271" r:id="rId9"/>
    <p:sldId id="262" r:id="rId10"/>
    <p:sldId id="266" r:id="rId11"/>
    <p:sldId id="269" r:id="rId12"/>
    <p:sldId id="263" r:id="rId13"/>
    <p:sldId id="270" r:id="rId14"/>
    <p:sldId id="264"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55" autoAdjust="0"/>
  </p:normalViewPr>
  <p:slideViewPr>
    <p:cSldViewPr>
      <p:cViewPr varScale="1">
        <p:scale>
          <a:sx n="67" d="100"/>
          <a:sy n="67" d="100"/>
        </p:scale>
        <p:origin x="-91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655BC-E58D-43AA-BDA7-12C766B6CF09}" type="datetimeFigureOut">
              <a:rPr lang="en-US" smtClean="0"/>
              <a:pPr/>
              <a:t>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707B1-1399-442A-943E-1523025C4570}" type="slidenum">
              <a:rPr lang="en-US" smtClean="0"/>
              <a:pPr/>
              <a:t>‹#›</a:t>
            </a:fld>
            <a:endParaRPr lang="en-US"/>
          </a:p>
        </p:txBody>
      </p:sp>
    </p:spTree>
    <p:extLst>
      <p:ext uri="{BB962C8B-B14F-4D97-AF65-F5344CB8AC3E}">
        <p14:creationId xmlns="" xmlns:p14="http://schemas.microsoft.com/office/powerpoint/2010/main" val="170348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2971800"/>
            <a:ext cx="5486400" cy="4114800"/>
          </a:xfrm>
          <a:prstGeom prst="rect">
            <a:avLst/>
          </a:prstGeom>
        </p:spPr>
        <p:txBody>
          <a:bodyPr>
            <a:normAutofit/>
          </a:bodyPr>
          <a:lstStyle/>
          <a:p>
            <a:endParaRPr lang="ru-RU" sz="1400" noProof="0" smtClean="0"/>
          </a:p>
        </p:txBody>
      </p:sp>
      <p:sp>
        <p:nvSpPr>
          <p:cNvPr id="7" name="Slide Image Placeholder 5"/>
          <p:cNvSpPr>
            <a:spLocks noGrp="1" noRot="1" noChangeAspect="1"/>
          </p:cNvSpPr>
          <p:nvPr>
            <p:ph type="sldImg" idx="2"/>
          </p:nvPr>
        </p:nvSpPr>
        <p:spPr>
          <a:xfrm>
            <a:off x="536575" y="503238"/>
            <a:ext cx="3140075" cy="2354262"/>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4251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2009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0670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4461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1711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755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9644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7722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8638709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4850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2028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2/13/2014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245017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2590" y="1075722"/>
            <a:ext cx="7315200" cy="4160520"/>
          </a:xfrm>
          <a:prstGeom prst="rect">
            <a:avLst/>
          </a:prstGeom>
          <a:solidFill>
            <a:schemeClr val="tx1"/>
          </a:solidFill>
          <a:ln w="254000">
            <a:solidFill>
              <a:schemeClr val="tx1">
                <a:lumMod val="65000"/>
                <a:lumOff val="35000"/>
              </a:schemeClr>
            </a:solidFill>
            <a:miter lim="800000"/>
          </a:ln>
          <a:effectLst>
            <a:outerShdw blurRad="76200" dir="18900000" sy="23000" kx="-1200000" algn="bl" rotWithShape="0">
              <a:prstClr val="black">
                <a:alpha val="20000"/>
              </a:prstClr>
            </a:outerShdw>
          </a:effectLst>
          <a:scene3d>
            <a:camera prst="isometricOffAxis2Left"/>
            <a:lightRig rig="threePt" dir="t"/>
          </a:scene3d>
          <a:sp3d extrusionH="508000">
            <a:bevelT w="342900" h="69850" prst="hardEdge"/>
            <a:extrusionClr>
              <a:schemeClr val="tx1">
                <a:lumMod val="65000"/>
                <a:lumOff val="3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08" name="Picture 36" descr="C:\Users\Ольга\Desktop\РР в гр\779159554.jpg"/>
          <p:cNvPicPr>
            <a:picLocks noChangeAspect="1" noChangeArrowheads="1"/>
          </p:cNvPicPr>
          <p:nvPr/>
        </p:nvPicPr>
        <p:blipFill>
          <a:blip r:embed="rId3" cstate="print"/>
          <a:srcRect/>
          <a:stretch>
            <a:fillRect/>
          </a:stretch>
        </p:blipFill>
        <p:spPr bwMode="auto">
          <a:xfrm>
            <a:off x="539552" y="1223820"/>
            <a:ext cx="6984776" cy="3894772"/>
          </a:xfrm>
          <a:prstGeom prst="rect">
            <a:avLst/>
          </a:prstGeom>
          <a:noFill/>
          <a:scene3d>
            <a:camera prst="isometricOffAxis2Left"/>
            <a:lightRig rig="threePt" dir="t"/>
          </a:scene3d>
        </p:spPr>
      </p:pic>
      <p:pic>
        <p:nvPicPr>
          <p:cNvPr id="3109" name="Picture 37" descr="C:\Users\Ольга\Desktop\РР в гр\1288033748_screenhunter_57-oct.-25-23.07.jpg"/>
          <p:cNvPicPr>
            <a:picLocks noChangeAspect="1" noChangeArrowheads="1"/>
          </p:cNvPicPr>
          <p:nvPr/>
        </p:nvPicPr>
        <p:blipFill>
          <a:blip r:embed="rId4" cstate="print"/>
          <a:srcRect/>
          <a:stretch>
            <a:fillRect/>
          </a:stretch>
        </p:blipFill>
        <p:spPr bwMode="auto">
          <a:xfrm>
            <a:off x="539552" y="1196752"/>
            <a:ext cx="6984776" cy="3888432"/>
          </a:xfrm>
          <a:prstGeom prst="rect">
            <a:avLst/>
          </a:prstGeom>
          <a:noFill/>
          <a:scene3d>
            <a:camera prst="isometricOffAxis2Left"/>
            <a:lightRig rig="threePt" dir="t"/>
          </a:scene3d>
        </p:spPr>
      </p:pic>
      <p:pic>
        <p:nvPicPr>
          <p:cNvPr id="3110" name="Picture 38" descr="C:\Users\Ольга\Desktop\mnemotehnika-dlja-doshkolnikov_1.png"/>
          <p:cNvPicPr>
            <a:picLocks noChangeAspect="1" noChangeArrowheads="1"/>
          </p:cNvPicPr>
          <p:nvPr/>
        </p:nvPicPr>
        <p:blipFill>
          <a:blip r:embed="rId5" cstate="print"/>
          <a:srcRect/>
          <a:stretch>
            <a:fillRect/>
          </a:stretch>
        </p:blipFill>
        <p:spPr bwMode="auto">
          <a:xfrm>
            <a:off x="539552" y="1268761"/>
            <a:ext cx="6912768" cy="3528392"/>
          </a:xfrm>
          <a:prstGeom prst="rect">
            <a:avLst/>
          </a:prstGeom>
          <a:noFill/>
          <a:scene3d>
            <a:camera prst="isometricOffAxis2Left"/>
            <a:lightRig rig="threePt" dir="t"/>
          </a:scene3d>
        </p:spPr>
      </p:pic>
      <p:sp>
        <p:nvSpPr>
          <p:cNvPr id="40" name="Заголовок 1"/>
          <p:cNvSpPr txBox="1">
            <a:spLocks/>
          </p:cNvSpPr>
          <p:nvPr/>
        </p:nvSpPr>
        <p:spPr>
          <a:xfrm>
            <a:off x="-324544" y="5445224"/>
            <a:ext cx="8229600" cy="1143000"/>
          </a:xfrm>
          <a:prstGeom prst="rect">
            <a:avLst/>
          </a:prstGeom>
          <a:scene3d>
            <a:camera prst="isometricOffAxis2Left"/>
            <a:lightRig rig="threePt" dir="t"/>
          </a:scene3d>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МОДЕЛИРОВАНИЕ…</a:t>
            </a:r>
            <a:endParaRPr kumimoji="0" lang="ru-RU" sz="4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191922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110"/>
                                        </p:tgtEl>
                                      </p:cBhvr>
                                    </p:animEffect>
                                    <p:set>
                                      <p:cBhvr>
                                        <p:cTn id="7" dur="1" fill="hold">
                                          <p:stCondLst>
                                            <p:cond delay="2999"/>
                                          </p:stCondLst>
                                        </p:cTn>
                                        <p:tgtEl>
                                          <p:spTgt spid="3110"/>
                                        </p:tgtEl>
                                        <p:attrNameLst>
                                          <p:attrName>style.visibility</p:attrName>
                                        </p:attrNameLst>
                                      </p:cBhvr>
                                      <p:to>
                                        <p:strVal val="hidden"/>
                                      </p:to>
                                    </p:set>
                                  </p:childTnLst>
                                </p:cTn>
                              </p:par>
                            </p:childTnLst>
                          </p:cTn>
                        </p:par>
                        <p:par>
                          <p:cTn id="8" fill="hold">
                            <p:stCondLst>
                              <p:cond delay="3000"/>
                            </p:stCondLst>
                            <p:childTnLst>
                              <p:par>
                                <p:cTn id="9" presetID="10" presetClass="exit" presetSubtype="0" fill="hold" nodeType="afterEffect">
                                  <p:stCondLst>
                                    <p:cond delay="0"/>
                                  </p:stCondLst>
                                  <p:childTnLst>
                                    <p:animEffect transition="out" filter="fade">
                                      <p:cBhvr>
                                        <p:cTn id="10" dur="3000"/>
                                        <p:tgtEl>
                                          <p:spTgt spid="3109"/>
                                        </p:tgtEl>
                                      </p:cBhvr>
                                    </p:animEffect>
                                    <p:set>
                                      <p:cBhvr>
                                        <p:cTn id="11" dur="1" fill="hold">
                                          <p:stCondLst>
                                            <p:cond delay="2999"/>
                                          </p:stCondLst>
                                        </p:cTn>
                                        <p:tgtEl>
                                          <p:spTgt spid="3109"/>
                                        </p:tgtEl>
                                        <p:attrNameLst>
                                          <p:attrName>style.visibility</p:attrName>
                                        </p:attrNameLst>
                                      </p:cBhvr>
                                      <p:to>
                                        <p:strVal val="hidden"/>
                                      </p:to>
                                    </p:set>
                                  </p:childTnLst>
                                </p:cTn>
                              </p:par>
                            </p:childTnLst>
                          </p:cTn>
                        </p:par>
                        <p:par>
                          <p:cTn id="12" fill="hold">
                            <p:stCondLst>
                              <p:cond delay="6000"/>
                            </p:stCondLst>
                            <p:childTnLst>
                              <p:par>
                                <p:cTn id="13" presetID="53"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2000" fill="hold"/>
                                        <p:tgtEl>
                                          <p:spTgt spid="40"/>
                                        </p:tgtEl>
                                        <p:attrNameLst>
                                          <p:attrName>ppt_w</p:attrName>
                                        </p:attrNameLst>
                                      </p:cBhvr>
                                      <p:tavLst>
                                        <p:tav tm="0">
                                          <p:val>
                                            <p:fltVal val="0"/>
                                          </p:val>
                                        </p:tav>
                                        <p:tav tm="100000">
                                          <p:val>
                                            <p:strVal val="#ppt_w"/>
                                          </p:val>
                                        </p:tav>
                                      </p:tavLst>
                                    </p:anim>
                                    <p:anim calcmode="lin" valueType="num">
                                      <p:cBhvr>
                                        <p:cTn id="16" dur="2000" fill="hold"/>
                                        <p:tgtEl>
                                          <p:spTgt spid="40"/>
                                        </p:tgtEl>
                                        <p:attrNameLst>
                                          <p:attrName>ppt_h</p:attrName>
                                        </p:attrNameLst>
                                      </p:cBhvr>
                                      <p:tavLst>
                                        <p:tav tm="0">
                                          <p:val>
                                            <p:fltVal val="0"/>
                                          </p:val>
                                        </p:tav>
                                        <p:tav tm="100000">
                                          <p:val>
                                            <p:strVal val="#ppt_h"/>
                                          </p:val>
                                        </p:tav>
                                      </p:tavLst>
                                    </p:anim>
                                    <p:animEffect transition="in" filter="fade">
                                      <p:cBhvr>
                                        <p:cTn id="1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941168"/>
            <a:ext cx="8229600" cy="1143000"/>
          </a:xfrm>
        </p:spPr>
        <p:txBody>
          <a:bodyPr>
            <a:noAutofit/>
          </a:bodyPr>
          <a:lstStyle/>
          <a:p>
            <a:pPr algn="just"/>
            <a:r>
              <a:rPr lang="ru-RU" sz="2000" b="1" dirty="0" smtClean="0">
                <a:latin typeface="Times New Roman" pitchFamily="18" charset="0"/>
                <a:cs typeface="Times New Roman" pitchFamily="18" charset="0"/>
              </a:rPr>
              <a:t>Можно </a:t>
            </a:r>
            <a:r>
              <a:rPr lang="ru-RU" sz="2000" b="1" dirty="0" smtClean="0">
                <a:latin typeface="Times New Roman" pitchFamily="18" charset="0"/>
                <a:cs typeface="Times New Roman" pitchFamily="18" charset="0"/>
              </a:rPr>
              <a:t>использовать двигательное моделирование. Для этого вида моделирования характерна следующая особенность: при рассказывании сказки, дети выполняют все нужные действия (ушёл, пришёл и так далее). Предварительно к сказкам готовятся круги одинакового размера, но разных цветов, каждый из которых обозначает конкретный персонаж. К сказке «</a:t>
            </a:r>
            <a:r>
              <a:rPr lang="ru-RU" sz="2000" b="1" dirty="0" err="1" smtClean="0">
                <a:latin typeface="Times New Roman" pitchFamily="18" charset="0"/>
                <a:cs typeface="Times New Roman" pitchFamily="18" charset="0"/>
              </a:rPr>
              <a:t>Заюшкина</a:t>
            </a:r>
            <a:r>
              <a:rPr lang="ru-RU" sz="2000" b="1" dirty="0" smtClean="0">
                <a:latin typeface="Times New Roman" pitchFamily="18" charset="0"/>
                <a:cs typeface="Times New Roman" pitchFamily="18" charset="0"/>
              </a:rPr>
              <a:t> избушка» нужны круги: белый (заяц), оранжевый (лиса), серый (собака), коричневый (медведь), красный (петух).</a:t>
            </a:r>
            <a:endParaRPr lang="ru-RU" sz="2000" b="1" dirty="0">
              <a:latin typeface="Times New Roman" pitchFamily="18" charset="0"/>
              <a:cs typeface="Times New Roman" pitchFamily="18" charset="0"/>
            </a:endParaRPr>
          </a:p>
        </p:txBody>
      </p:sp>
      <p:sp>
        <p:nvSpPr>
          <p:cNvPr id="7" name="Содержимое 6"/>
          <p:cNvSpPr>
            <a:spLocks noGrp="1"/>
          </p:cNvSpPr>
          <p:nvPr>
            <p:ph idx="1"/>
          </p:nvPr>
        </p:nvSpPr>
        <p:spPr>
          <a:xfrm>
            <a:off x="467544" y="404665"/>
            <a:ext cx="8229600" cy="3744416"/>
          </a:xfrm>
        </p:spPr>
        <p:txBody>
          <a:bodyPr/>
          <a:lstStyle/>
          <a:p>
            <a:pPr algn="ctr">
              <a:buNone/>
            </a:pP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Заюшкина</a:t>
            </a:r>
            <a:r>
              <a:rPr lang="ru-RU" b="1" dirty="0" smtClean="0">
                <a:latin typeface="Times New Roman" pitchFamily="18" charset="0"/>
                <a:cs typeface="Times New Roman" pitchFamily="18" charset="0"/>
              </a:rPr>
              <a:t> избушка»</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2123728" y="980728"/>
            <a:ext cx="4680520" cy="3325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1"/>
            <a:ext cx="7772400" cy="1052736"/>
          </a:xfrm>
          <a:prstGeom prst="rect">
            <a:avLst/>
          </a:prstGeom>
        </p:spPr>
        <p:txBody>
          <a:bodyPr vert="horz" lIns="91440" tIns="45720" rIns="91440" bIns="45720" rtlCol="0" anchor="ctr">
            <a:normAutofit/>
          </a:bodyPr>
          <a:lstStyle/>
          <a:p>
            <a:pPr lvl="0" algn="just">
              <a:spcBef>
                <a:spcPct val="0"/>
              </a:spcBef>
            </a:pPr>
            <a:r>
              <a:rPr lang="ru-RU" sz="2000" b="1" u="sng" dirty="0" smtClean="0">
                <a:latin typeface="Times New Roman" pitchFamily="18" charset="0"/>
                <a:cs typeface="Times New Roman" pitchFamily="18" charset="0"/>
              </a:rPr>
              <a:t>4. при </a:t>
            </a:r>
            <a:r>
              <a:rPr lang="ru-RU" sz="2000" b="1" u="sng" dirty="0" smtClean="0">
                <a:latin typeface="Times New Roman" pitchFamily="18" charset="0"/>
                <a:cs typeface="Times New Roman" pitchFamily="18" charset="0"/>
              </a:rPr>
              <a:t>отгадывании и составлении загадок</a:t>
            </a:r>
            <a:r>
              <a:rPr lang="ru-RU" sz="2000" b="1" u="sng" dirty="0" smtClean="0">
                <a:latin typeface="Times New Roman" pitchFamily="18" charset="0"/>
                <a:cs typeface="Times New Roman" pitchFamily="18" charset="0"/>
              </a:rPr>
              <a:t>;</a:t>
            </a:r>
            <a:endParaRPr kumimoji="0" lang="ru-RU" sz="2000" b="1" i="0" u="sng"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Picture 4" descr="C:\Users\Ольга\Desktop\РР в гр\1279455481_screenhunter_01-jul.-18-16.13.gif"/>
          <p:cNvPicPr>
            <a:picLocks noGrp="1" noChangeAspect="1" noChangeArrowheads="1"/>
          </p:cNvPicPr>
          <p:nvPr>
            <p:ph idx="1"/>
          </p:nvPr>
        </p:nvPicPr>
        <p:blipFill>
          <a:blip r:embed="rId2" cstate="print"/>
          <a:srcRect/>
          <a:stretch>
            <a:fillRect/>
          </a:stretch>
        </p:blipFill>
        <p:spPr bwMode="auto">
          <a:xfrm>
            <a:off x="539551" y="908720"/>
            <a:ext cx="8025821" cy="56166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75656" y="188640"/>
            <a:ext cx="6048672" cy="64776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a:off x="7236296" y="3717032"/>
            <a:ext cx="1141671" cy="1080120"/>
          </a:xfrm>
          <a:prstGeom prst="rect">
            <a:avLst/>
          </a:prstGeom>
          <a:noFill/>
          <a:ln w="9525">
            <a:noFill/>
            <a:miter lim="800000"/>
            <a:headEnd/>
            <a:tailEnd/>
          </a:ln>
          <a:effectLst/>
        </p:spPr>
      </p:pic>
      <p:sp>
        <p:nvSpPr>
          <p:cNvPr id="4" name="Заголовок 1"/>
          <p:cNvSpPr txBox="1">
            <a:spLocks/>
          </p:cNvSpPr>
          <p:nvPr/>
        </p:nvSpPr>
        <p:spPr>
          <a:xfrm>
            <a:off x="611560" y="1"/>
            <a:ext cx="7772400" cy="1052736"/>
          </a:xfrm>
          <a:prstGeom prst="rect">
            <a:avLst/>
          </a:prstGeom>
        </p:spPr>
        <p:txBody>
          <a:bodyPr vert="horz" lIns="91440" tIns="45720" rIns="91440" bIns="45720" rtlCol="0" anchor="ctr">
            <a:normAutofit/>
          </a:bodyPr>
          <a:lstStyle/>
          <a:p>
            <a:pPr lvl="0" algn="just">
              <a:spcBef>
                <a:spcPct val="0"/>
              </a:spcBef>
            </a:pPr>
            <a:r>
              <a:rPr lang="ru-RU" sz="2000" b="1" u="sng" dirty="0" smtClean="0">
                <a:latin typeface="Times New Roman" pitchFamily="18" charset="0"/>
                <a:cs typeface="Times New Roman" pitchFamily="18" charset="0"/>
              </a:rPr>
              <a:t>5</a:t>
            </a:r>
            <a:r>
              <a:rPr lang="ru-RU" sz="2000" b="1" u="sng" dirty="0" smtClean="0">
                <a:latin typeface="Times New Roman" pitchFamily="18" charset="0"/>
                <a:cs typeface="Times New Roman" pitchFamily="18" charset="0"/>
              </a:rPr>
              <a:t>. </a:t>
            </a:r>
            <a:r>
              <a:rPr lang="ru-RU" sz="2000" b="1" u="sng" dirty="0" smtClean="0">
                <a:latin typeface="Times New Roman" pitchFamily="18" charset="0"/>
                <a:cs typeface="Times New Roman" pitchFamily="18" charset="0"/>
              </a:rPr>
              <a:t>при заучивании </a:t>
            </a:r>
            <a:r>
              <a:rPr lang="ru-RU" sz="2000" b="1" u="sng" dirty="0" smtClean="0">
                <a:latin typeface="Times New Roman" pitchFamily="18" charset="0"/>
                <a:cs typeface="Times New Roman" pitchFamily="18" charset="0"/>
              </a:rPr>
              <a:t>стихов – используется </a:t>
            </a:r>
            <a:r>
              <a:rPr lang="ru-RU" sz="2000" b="1" u="sng" dirty="0" err="1" smtClean="0">
                <a:latin typeface="Times New Roman" pitchFamily="18" charset="0"/>
                <a:cs typeface="Times New Roman" pitchFamily="18" charset="0"/>
              </a:rPr>
              <a:t>мнемотаблица</a:t>
            </a:r>
            <a:r>
              <a:rPr lang="ru-RU" sz="2000" b="1" u="sng" dirty="0" smtClean="0">
                <a:latin typeface="Times New Roman" pitchFamily="18" charset="0"/>
                <a:cs typeface="Times New Roman" pitchFamily="18" charset="0"/>
              </a:rPr>
              <a:t>.</a:t>
            </a:r>
            <a:endParaRPr kumimoji="0" lang="ru-RU" sz="2000" b="1" i="0" u="sng"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Прямоугольник 5"/>
          <p:cNvSpPr/>
          <p:nvPr/>
        </p:nvSpPr>
        <p:spPr>
          <a:xfrm>
            <a:off x="899592" y="3717032"/>
            <a:ext cx="4572000" cy="2031325"/>
          </a:xfrm>
          <a:prstGeom prst="rect">
            <a:avLst/>
          </a:prstGeom>
        </p:spPr>
        <p:txBody>
          <a:bodyPr>
            <a:spAutoFit/>
          </a:bodyPr>
          <a:lstStyle/>
          <a:p>
            <a:r>
              <a:rPr lang="ru-RU" b="1" dirty="0" smtClean="0">
                <a:latin typeface="Times New Roman" pitchFamily="18" charset="0"/>
                <a:cs typeface="Times New Roman" pitchFamily="18" charset="0"/>
              </a:rPr>
              <a:t>Солнышко, вёдрышко</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Выгляни в окошечко</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Твои детки плачут</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По камушкам скачут.</a:t>
            </a:r>
            <a:endParaRPr lang="ru-RU" b="1" dirty="0">
              <a:latin typeface="Times New Roman" pitchFamily="18" charset="0"/>
              <a:cs typeface="Times New Roman" pitchFamily="18" charset="0"/>
            </a:endParaRPr>
          </a:p>
        </p:txBody>
      </p:sp>
      <p:sp>
        <p:nvSpPr>
          <p:cNvPr id="7" name="Заголовок 1"/>
          <p:cNvSpPr>
            <a:spLocks noGrp="1"/>
          </p:cNvSpPr>
          <p:nvPr>
            <p:ph type="title"/>
          </p:nvPr>
        </p:nvSpPr>
        <p:spPr>
          <a:xfrm>
            <a:off x="755576" y="692696"/>
            <a:ext cx="7772400" cy="2520280"/>
          </a:xfrm>
        </p:spPr>
        <p:txBody>
          <a:bodyPr>
            <a:noAutofit/>
          </a:bodyPr>
          <a:lstStyle/>
          <a:p>
            <a:pPr algn="just"/>
            <a:r>
              <a:rPr lang="ru-RU" sz="2000" b="1" dirty="0" smtClean="0">
                <a:latin typeface="Times New Roman" pitchFamily="18" charset="0"/>
                <a:cs typeface="Times New Roman" pitchFamily="18" charset="0"/>
              </a:rPr>
              <a:t>С</a:t>
            </a:r>
            <a:r>
              <a:rPr lang="ru-RU" sz="2000" b="1" cap="none" dirty="0" smtClean="0">
                <a:latin typeface="Times New Roman" pitchFamily="18" charset="0"/>
                <a:cs typeface="Times New Roman" pitchFamily="18" charset="0"/>
              </a:rPr>
              <a:t>уть заключается в следующем: на каждый слог или словосочетание придумывается картинка, таким образом, зарисовывается всё стихотворение схематически. ребёнок воспроизводит стихотворение, опираясь на графическое изображение</a:t>
            </a:r>
            <a:r>
              <a:rPr lang="ru-RU" sz="2000" b="1" dirty="0" smtClean="0">
                <a:latin typeface="Times New Roman" pitchFamily="18" charset="0"/>
                <a:cs typeface="Times New Roman" pitchFamily="18" charset="0"/>
              </a:rPr>
              <a:t>. М</a:t>
            </a:r>
            <a:r>
              <a:rPr lang="ru-RU" sz="2000" b="1" cap="none" dirty="0" smtClean="0">
                <a:latin typeface="Times New Roman" pitchFamily="18" charset="0"/>
                <a:cs typeface="Times New Roman" pitchFamily="18" charset="0"/>
              </a:rPr>
              <a:t>аленький ребёнок очень пластичен, легко обучаем, но порой на занятиях бывает трудно удержать его внимание – картинки с символикой вызывают интерес и помогают решить проблему</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3851920" y="3573015"/>
            <a:ext cx="1296144" cy="122626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220072" y="3501008"/>
            <a:ext cx="1296144" cy="1013097"/>
          </a:xfrm>
          <a:prstGeom prst="rect">
            <a:avLst/>
          </a:prstGeom>
          <a:noFill/>
          <a:ln w="9525">
            <a:noFill/>
            <a:miter lim="800000"/>
            <a:headEnd/>
            <a:tailEnd/>
          </a:ln>
          <a:effectLst/>
        </p:spPr>
      </p:pic>
      <p:pic>
        <p:nvPicPr>
          <p:cNvPr id="2053" name="Picture 5" descr="C:\Users\Ольга\Desktop\РР в гр\0_69cc7_b147f648_L.png"/>
          <p:cNvPicPr>
            <a:picLocks noChangeAspect="1" noChangeArrowheads="1"/>
          </p:cNvPicPr>
          <p:nvPr/>
        </p:nvPicPr>
        <p:blipFill>
          <a:blip r:embed="rId4" cstate="print"/>
          <a:srcRect/>
          <a:stretch>
            <a:fillRect/>
          </a:stretch>
        </p:blipFill>
        <p:spPr bwMode="auto">
          <a:xfrm>
            <a:off x="6804248" y="3140968"/>
            <a:ext cx="1944216" cy="1846394"/>
          </a:xfrm>
          <a:prstGeom prst="rect">
            <a:avLst/>
          </a:prstGeom>
          <a:noFill/>
        </p:spPr>
      </p:pic>
      <p:pic>
        <p:nvPicPr>
          <p:cNvPr id="2054" name="Picture 6"/>
          <p:cNvPicPr>
            <a:picLocks noChangeAspect="1" noChangeArrowheads="1"/>
          </p:cNvPicPr>
          <p:nvPr/>
        </p:nvPicPr>
        <p:blipFill>
          <a:blip r:embed="rId5" cstate="print"/>
          <a:srcRect/>
          <a:stretch>
            <a:fillRect/>
          </a:stretch>
        </p:blipFill>
        <p:spPr bwMode="auto">
          <a:xfrm>
            <a:off x="4211960" y="5085184"/>
            <a:ext cx="533706" cy="504056"/>
          </a:xfrm>
          <a:prstGeom prst="rect">
            <a:avLst/>
          </a:prstGeom>
          <a:noFill/>
          <a:ln w="9525">
            <a:noFill/>
            <a:miter lim="800000"/>
            <a:headEnd/>
            <a:tailEnd/>
          </a:ln>
          <a:effectLst/>
        </p:spPr>
      </p:pic>
      <p:pic>
        <p:nvPicPr>
          <p:cNvPr id="13" name="Picture 6"/>
          <p:cNvPicPr>
            <a:picLocks noChangeAspect="1" noChangeArrowheads="1"/>
          </p:cNvPicPr>
          <p:nvPr/>
        </p:nvPicPr>
        <p:blipFill>
          <a:blip r:embed="rId5" cstate="print"/>
          <a:srcRect/>
          <a:stretch>
            <a:fillRect/>
          </a:stretch>
        </p:blipFill>
        <p:spPr bwMode="auto">
          <a:xfrm>
            <a:off x="4499992" y="5517232"/>
            <a:ext cx="533706" cy="504056"/>
          </a:xfrm>
          <a:prstGeom prst="rect">
            <a:avLst/>
          </a:prstGeom>
          <a:noFill/>
          <a:ln w="9525">
            <a:noFill/>
            <a:miter lim="800000"/>
            <a:headEnd/>
            <a:tailEnd/>
          </a:ln>
          <a:effectLst/>
        </p:spPr>
      </p:pic>
      <p:pic>
        <p:nvPicPr>
          <p:cNvPr id="14" name="Picture 6"/>
          <p:cNvPicPr>
            <a:picLocks noChangeAspect="1" noChangeArrowheads="1"/>
          </p:cNvPicPr>
          <p:nvPr/>
        </p:nvPicPr>
        <p:blipFill>
          <a:blip r:embed="rId5" cstate="print"/>
          <a:srcRect/>
          <a:stretch>
            <a:fillRect/>
          </a:stretch>
        </p:blipFill>
        <p:spPr bwMode="auto">
          <a:xfrm>
            <a:off x="3995936" y="5517232"/>
            <a:ext cx="533706" cy="504056"/>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5292080" y="5085184"/>
            <a:ext cx="1809750" cy="1257300"/>
          </a:xfrm>
          <a:prstGeom prst="rect">
            <a:avLst/>
          </a:prstGeom>
          <a:noFill/>
          <a:ln w="9525">
            <a:noFill/>
            <a:miter lim="800000"/>
            <a:headEnd/>
            <a:tailEnd/>
          </a:ln>
          <a:effectLst/>
        </p:spPr>
      </p:pic>
      <p:pic>
        <p:nvPicPr>
          <p:cNvPr id="16" name="Picture 7"/>
          <p:cNvPicPr>
            <a:picLocks noChangeAspect="1" noChangeArrowheads="1"/>
          </p:cNvPicPr>
          <p:nvPr/>
        </p:nvPicPr>
        <p:blipFill>
          <a:blip r:embed="rId6" cstate="print"/>
          <a:srcRect/>
          <a:stretch>
            <a:fillRect/>
          </a:stretch>
        </p:blipFill>
        <p:spPr bwMode="auto">
          <a:xfrm>
            <a:off x="6660232" y="5661248"/>
            <a:ext cx="920763" cy="639688"/>
          </a:xfrm>
          <a:prstGeom prst="rect">
            <a:avLst/>
          </a:prstGeom>
          <a:noFill/>
          <a:ln w="9525">
            <a:noFill/>
            <a:miter lim="800000"/>
            <a:headEnd/>
            <a:tailEnd/>
          </a:ln>
          <a:effectLst/>
        </p:spPr>
      </p:pic>
      <p:pic>
        <p:nvPicPr>
          <p:cNvPr id="17" name="Picture 7"/>
          <p:cNvPicPr>
            <a:picLocks noChangeAspect="1" noChangeArrowheads="1"/>
          </p:cNvPicPr>
          <p:nvPr/>
        </p:nvPicPr>
        <p:blipFill>
          <a:blip r:embed="rId6" cstate="print"/>
          <a:srcRect/>
          <a:stretch>
            <a:fillRect/>
          </a:stretch>
        </p:blipFill>
        <p:spPr bwMode="auto">
          <a:xfrm>
            <a:off x="7236296" y="5301208"/>
            <a:ext cx="1347422" cy="936104"/>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cstate="print"/>
          <a:srcRect/>
          <a:stretch>
            <a:fillRect/>
          </a:stretch>
        </p:blipFill>
        <p:spPr bwMode="auto">
          <a:xfrm>
            <a:off x="7524328" y="5373216"/>
            <a:ext cx="450869" cy="476225"/>
          </a:xfrm>
          <a:prstGeom prst="rect">
            <a:avLst/>
          </a:prstGeom>
          <a:noFill/>
          <a:ln w="9525">
            <a:noFill/>
            <a:miter lim="800000"/>
            <a:headEnd/>
            <a:tailEnd/>
          </a:ln>
          <a:effectLst/>
        </p:spPr>
      </p:pic>
      <p:pic>
        <p:nvPicPr>
          <p:cNvPr id="19" name="Picture 8"/>
          <p:cNvPicPr>
            <a:picLocks noChangeAspect="1" noChangeArrowheads="1"/>
          </p:cNvPicPr>
          <p:nvPr/>
        </p:nvPicPr>
        <p:blipFill>
          <a:blip r:embed="rId7" cstate="print"/>
          <a:srcRect/>
          <a:stretch>
            <a:fillRect/>
          </a:stretch>
        </p:blipFill>
        <p:spPr bwMode="auto">
          <a:xfrm>
            <a:off x="6804248" y="5589240"/>
            <a:ext cx="450869" cy="476225"/>
          </a:xfrm>
          <a:prstGeom prst="rect">
            <a:avLst/>
          </a:prstGeom>
          <a:noFill/>
          <a:ln w="9525">
            <a:noFill/>
            <a:miter lim="800000"/>
            <a:headEnd/>
            <a:tailEnd/>
          </a:ln>
          <a:effectLst/>
        </p:spPr>
      </p:pic>
      <p:pic>
        <p:nvPicPr>
          <p:cNvPr id="20" name="Picture 8"/>
          <p:cNvPicPr>
            <a:picLocks noChangeAspect="1" noChangeArrowheads="1"/>
          </p:cNvPicPr>
          <p:nvPr/>
        </p:nvPicPr>
        <p:blipFill>
          <a:blip r:embed="rId7" cstate="print"/>
          <a:srcRect/>
          <a:stretch>
            <a:fillRect/>
          </a:stretch>
        </p:blipFill>
        <p:spPr bwMode="auto">
          <a:xfrm>
            <a:off x="5868144" y="5301208"/>
            <a:ext cx="450869" cy="47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002060"/>
                </a:solidFill>
                <a:latin typeface="Times New Roman" pitchFamily="18" charset="0"/>
                <a:cs typeface="Times New Roman" pitchFamily="18" charset="0"/>
              </a:rPr>
              <a:t>Спасибо за внимание</a:t>
            </a:r>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5530626"/>
          </a:xfrm>
        </p:spPr>
        <p:txBody>
          <a:bodyPr>
            <a:normAutofit fontScale="90000"/>
          </a:bodyPr>
          <a:lstStyle/>
          <a:p>
            <a:pPr algn="just"/>
            <a:r>
              <a:rPr lang="ru-RU" sz="18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Большинство детей активно делятся своими впечатлениями от пережитых событий, но с неохотой берутся за перессказывание и за составление рассказов по заданной теме. В основном, это происходит не оттого, что знания ребенка по данному вопросу недостаточны, а потому что он не может оформить их в связные речевые высказывания. Одним из способов планирования связного высказывания может служить ПРИЕМ НАГЛЯДНОГО МОДЕЛИРОВАНИЯ.</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Моделирование основано на принципе замещения реальных объектов или их свойств предметами, схематическими изображениями, знаками. Например, с помощью картинок – моделей - обозначать выделенные с помощью зрительных, осязательных и других анализаторов признаки объекта (цвет, форма, характер поверхности, условия жизни, функции живых организмов – двигается, дышит, и т. д.) . И всё это делается на основе наблюдений и рассматривания ребенком объекта. Делается это постепенно. Вначале – знакомство с объектом, затем знакомство со знаками – символами, далее умение понимать эти системы и уже делать выводы, умозаключения.</a:t>
            </a:r>
            <a:endParaRPr lang="ru-RU" sz="2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b="1" dirty="0" smtClean="0">
                <a:latin typeface="Times New Roman" pitchFamily="18" charset="0"/>
                <a:cs typeface="Times New Roman" pitchFamily="18" charset="0"/>
              </a:rPr>
              <a:t>Моделирование может быть использовано во всех группах и во многих видах детской деятельности: наблюдении, труде, занятиях, играх, самостоятельной деятельности, поэтому оно должно быть:</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 доступно и поучительно.</a:t>
            </a:r>
            <a:endParaRPr lang="ru-RU" sz="2000" b="1" dirty="0">
              <a:latin typeface="Times New Roman" pitchFamily="18" charset="0"/>
              <a:cs typeface="Times New Roman" pitchFamily="18" charset="0"/>
            </a:endParaRPr>
          </a:p>
        </p:txBody>
      </p:sp>
      <p:sp>
        <p:nvSpPr>
          <p:cNvPr id="5" name="Содержимое 4"/>
          <p:cNvSpPr>
            <a:spLocks noGrp="1"/>
          </p:cNvSpPr>
          <p:nvPr>
            <p:ph idx="1"/>
          </p:nvPr>
        </p:nvSpPr>
        <p:spPr>
          <a:xfrm>
            <a:off x="395536" y="5589240"/>
            <a:ext cx="8229600" cy="792087"/>
          </a:xfrm>
        </p:spPr>
        <p:txBody>
          <a:bodyPr>
            <a:normAutofit/>
          </a:bodyPr>
          <a:lstStyle/>
          <a:p>
            <a:pPr algn="just">
              <a:buNone/>
            </a:pPr>
            <a:r>
              <a:rPr lang="ru-RU" sz="2000" b="1" dirty="0" smtClean="0">
                <a:latin typeface="Times New Roman" pitchFamily="18" charset="0"/>
                <a:cs typeface="Times New Roman" pitchFamily="18" charset="0"/>
              </a:rPr>
              <a:t>Примером такой модели является календарь наблюдений за изменениями в погоде.</a:t>
            </a:r>
            <a:endParaRPr lang="ru-RU" sz="2000"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1691680" y="1628800"/>
            <a:ext cx="5493990" cy="3877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0"/>
            <a:ext cx="8697144" cy="1143000"/>
          </a:xfrm>
        </p:spPr>
        <p:txBody>
          <a:bodyPr>
            <a:noAutofit/>
          </a:bodyPr>
          <a:lstStyle/>
          <a:p>
            <a:pPr algn="just">
              <a:lnSpc>
                <a:spcPct val="120000"/>
              </a:lnSpc>
              <a:spcBef>
                <a:spcPts val="0"/>
              </a:spcBef>
            </a:pPr>
            <a:r>
              <a:rPr lang="ru-RU" sz="2000" b="1" dirty="0" smtClean="0">
                <a:latin typeface="Times New Roman" pitchFamily="18" charset="0"/>
                <a:cs typeface="Times New Roman" pitchFamily="18" charset="0"/>
              </a:rPr>
              <a:t>Схемы и модели служат дидактическим материалом в работе педагога по развитию связной речи детей. Использовать их следует для:</a:t>
            </a:r>
            <a:br>
              <a:rPr lang="ru-RU" sz="2000" b="1" dirty="0" smtClean="0">
                <a:latin typeface="Times New Roman" pitchFamily="18" charset="0"/>
                <a:cs typeface="Times New Roman" pitchFamily="18" charset="0"/>
              </a:rPr>
            </a:br>
            <a:r>
              <a:rPr lang="ru-RU" sz="2000" b="1" u="sng" dirty="0" smtClean="0">
                <a:latin typeface="Times New Roman" pitchFamily="18" charset="0"/>
                <a:cs typeface="Times New Roman" pitchFamily="18" charset="0"/>
              </a:rPr>
              <a:t>1.  обогащения словарного запаса;</a:t>
            </a:r>
            <a:endParaRPr lang="ru-RU" sz="2000" b="1" u="sng" dirty="0">
              <a:latin typeface="Times New Roman" pitchFamily="18" charset="0"/>
              <a:cs typeface="Times New Roman" pitchFamily="18" charset="0"/>
            </a:endParaRPr>
          </a:p>
        </p:txBody>
      </p:sp>
      <p:pic>
        <p:nvPicPr>
          <p:cNvPr id="17411" name="Picture 3" descr="C:\Users\Ольга\Desktop\РР в гр\779159554.jpg"/>
          <p:cNvPicPr>
            <a:picLocks noGrp="1" noChangeAspect="1" noChangeArrowheads="1"/>
          </p:cNvPicPr>
          <p:nvPr>
            <p:ph idx="1"/>
          </p:nvPr>
        </p:nvPicPr>
        <p:blipFill>
          <a:blip r:embed="rId2" cstate="print"/>
          <a:srcRect/>
          <a:stretch>
            <a:fillRect/>
          </a:stretch>
        </p:blipFill>
        <p:spPr bwMode="auto">
          <a:xfrm>
            <a:off x="1979712" y="1340768"/>
            <a:ext cx="5472608" cy="4104456"/>
          </a:xfrm>
          <a:prstGeom prst="rect">
            <a:avLst/>
          </a:prstGeom>
          <a:noFill/>
        </p:spPr>
      </p:pic>
      <p:pic>
        <p:nvPicPr>
          <p:cNvPr id="17412" name="Picture 4" descr="C:\Users\Ольга\Desktop\РР в гр\922111029.jpg"/>
          <p:cNvPicPr>
            <a:picLocks noChangeAspect="1" noChangeArrowheads="1"/>
          </p:cNvPicPr>
          <p:nvPr/>
        </p:nvPicPr>
        <p:blipFill>
          <a:blip r:embed="rId3" cstate="print"/>
          <a:srcRect/>
          <a:stretch>
            <a:fillRect/>
          </a:stretch>
        </p:blipFill>
        <p:spPr bwMode="auto">
          <a:xfrm>
            <a:off x="1979712" y="1340768"/>
            <a:ext cx="5472608" cy="4104456"/>
          </a:xfrm>
          <a:prstGeom prst="rect">
            <a:avLst/>
          </a:prstGeom>
          <a:noFill/>
        </p:spPr>
      </p:pic>
      <p:sp>
        <p:nvSpPr>
          <p:cNvPr id="5" name="Текст 2"/>
          <p:cNvSpPr txBox="1">
            <a:spLocks/>
          </p:cNvSpPr>
          <p:nvPr/>
        </p:nvSpPr>
        <p:spPr>
          <a:xfrm>
            <a:off x="395536" y="5690469"/>
            <a:ext cx="8496944" cy="1167531"/>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Использование опорных рисунков (картинок, схем)</a:t>
            </a:r>
            <a:r>
              <a:rPr kumimoji="0" lang="ru-RU"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увлекает детей, делает их рассказы более чёткими, связными и последовательными, превращает образовательный процесс в занимательную игру.</a:t>
            </a:r>
            <a:endParaRPr kumimoji="0" lang="ru-RU"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44444E-6 2.59259E-6 L 0.19289 -0.16922 " pathEditMode="relative" rAng="0" ptsTypes="AA">
                                      <p:cBhvr>
                                        <p:cTn id="6" dur="2000" fill="hold"/>
                                        <p:tgtEl>
                                          <p:spTgt spid="17411"/>
                                        </p:tgtEl>
                                        <p:attrNameLst>
                                          <p:attrName>ppt_x</p:attrName>
                                          <p:attrName>ppt_y</p:attrName>
                                        </p:attrNameLst>
                                      </p:cBhvr>
                                      <p:rCtr x="96" y="-85"/>
                                    </p:animMotion>
                                  </p:childTnLst>
                                </p:cTn>
                              </p:par>
                              <p:par>
                                <p:cTn id="7" presetID="53" presetClass="entr" presetSubtype="0" fill="hold" nodeType="withEffect">
                                  <p:stCondLst>
                                    <p:cond delay="0"/>
                                  </p:stCondLst>
                                  <p:childTnLst>
                                    <p:set>
                                      <p:cBhvr>
                                        <p:cTn id="8" dur="1" fill="hold">
                                          <p:stCondLst>
                                            <p:cond delay="0"/>
                                          </p:stCondLst>
                                        </p:cTn>
                                        <p:tgtEl>
                                          <p:spTgt spid="17412"/>
                                        </p:tgtEl>
                                        <p:attrNameLst>
                                          <p:attrName>style.visibility</p:attrName>
                                        </p:attrNameLst>
                                      </p:cBhvr>
                                      <p:to>
                                        <p:strVal val="visible"/>
                                      </p:to>
                                    </p:set>
                                    <p:anim calcmode="lin" valueType="num">
                                      <p:cBhvr>
                                        <p:cTn id="9" dur="2000" fill="hold"/>
                                        <p:tgtEl>
                                          <p:spTgt spid="17412"/>
                                        </p:tgtEl>
                                        <p:attrNameLst>
                                          <p:attrName>ppt_w</p:attrName>
                                        </p:attrNameLst>
                                      </p:cBhvr>
                                      <p:tavLst>
                                        <p:tav tm="0">
                                          <p:val>
                                            <p:fltVal val="0"/>
                                          </p:val>
                                        </p:tav>
                                        <p:tav tm="100000">
                                          <p:val>
                                            <p:strVal val="#ppt_w"/>
                                          </p:val>
                                        </p:tav>
                                      </p:tavLst>
                                    </p:anim>
                                    <p:anim calcmode="lin" valueType="num">
                                      <p:cBhvr>
                                        <p:cTn id="10" dur="2000" fill="hold"/>
                                        <p:tgtEl>
                                          <p:spTgt spid="17412"/>
                                        </p:tgtEl>
                                        <p:attrNameLst>
                                          <p:attrName>ppt_h</p:attrName>
                                        </p:attrNameLst>
                                      </p:cBhvr>
                                      <p:tavLst>
                                        <p:tav tm="0">
                                          <p:val>
                                            <p:fltVal val="0"/>
                                          </p:val>
                                        </p:tav>
                                        <p:tav tm="100000">
                                          <p:val>
                                            <p:strVal val="#ppt_h"/>
                                          </p:val>
                                        </p:tav>
                                      </p:tavLst>
                                    </p:anim>
                                    <p:animEffect transition="in" filter="fade">
                                      <p:cBhvr>
                                        <p:cTn id="11"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000" b="1" u="sng" dirty="0" smtClean="0">
                <a:latin typeface="Times New Roman" pitchFamily="18" charset="0"/>
                <a:cs typeface="Times New Roman" pitchFamily="18" charset="0"/>
              </a:rPr>
              <a:t>2. при обучении составлению рассказов;</a:t>
            </a:r>
            <a:endParaRPr lang="ru-RU" sz="2000" b="1" u="sng" dirty="0">
              <a:latin typeface="Times New Roman" pitchFamily="18" charset="0"/>
              <a:cs typeface="Times New Roman" pitchFamily="18" charset="0"/>
            </a:endParaRPr>
          </a:p>
        </p:txBody>
      </p:sp>
      <p:sp>
        <p:nvSpPr>
          <p:cNvPr id="4" name="Прямоугольник 3"/>
          <p:cNvSpPr/>
          <p:nvPr/>
        </p:nvSpPr>
        <p:spPr>
          <a:xfrm>
            <a:off x="467544" y="5157192"/>
            <a:ext cx="8280920" cy="1323439"/>
          </a:xfrm>
          <a:prstGeom prst="rect">
            <a:avLst/>
          </a:prstGeom>
        </p:spPr>
        <p:txBody>
          <a:bodyPr wrap="square">
            <a:spAutoFit/>
          </a:bodyPr>
          <a:lstStyle/>
          <a:p>
            <a:r>
              <a:rPr lang="ru-RU" sz="2000" b="1" dirty="0" smtClean="0">
                <a:latin typeface="Times New Roman" pitchFamily="18" charset="0"/>
                <a:cs typeface="Times New Roman" pitchFamily="18" charset="0"/>
              </a:rPr>
              <a:t>Элементами плана рассказа, составленного по пейзажной картине могут служить силуэтные изображения ее объектов, как явно присутствующих на картине, так и тех, которые могут быть выделены только по косвенным признакам.</a:t>
            </a:r>
            <a:endParaRPr lang="ru-RU" sz="2000" dirty="0"/>
          </a:p>
        </p:txBody>
      </p:sp>
      <p:pic>
        <p:nvPicPr>
          <p:cNvPr id="5" name="Picture 2" descr="C:\Users\Ольга\Cloud@Mail.Ru\Camera Uploads\IMG_0512.JPG"/>
          <p:cNvPicPr>
            <a:picLocks noGrp="1" noChangeAspect="1" noChangeArrowheads="1"/>
          </p:cNvPicPr>
          <p:nvPr>
            <p:ph idx="1"/>
          </p:nvPr>
        </p:nvPicPr>
        <p:blipFill>
          <a:blip r:embed="rId2" cstate="print"/>
          <a:srcRect t="10178"/>
          <a:stretch>
            <a:fillRect/>
          </a:stretch>
        </p:blipFill>
        <p:spPr bwMode="auto">
          <a:xfrm>
            <a:off x="1475656" y="1196751"/>
            <a:ext cx="5832648" cy="39130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74572" y="404664"/>
            <a:ext cx="8505329"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043608" y="2348880"/>
            <a:ext cx="7322941" cy="3744416"/>
          </a:xfrm>
          <a:prstGeom prst="rect">
            <a:avLst/>
          </a:prstGeom>
          <a:noFill/>
          <a:ln w="9525">
            <a:noFill/>
            <a:miter lim="800000"/>
            <a:headEnd/>
            <a:tailEnd/>
          </a:ln>
        </p:spPr>
      </p:pic>
      <p:sp>
        <p:nvSpPr>
          <p:cNvPr id="3" name="Прямоугольник 2"/>
          <p:cNvSpPr/>
          <p:nvPr/>
        </p:nvSpPr>
        <p:spPr>
          <a:xfrm>
            <a:off x="899592" y="476672"/>
            <a:ext cx="7488832" cy="1631216"/>
          </a:xfrm>
          <a:prstGeom prst="rect">
            <a:avLst/>
          </a:prstGeom>
        </p:spPr>
        <p:txBody>
          <a:bodyPr wrap="square">
            <a:spAutoFit/>
          </a:bodyPr>
          <a:lstStyle/>
          <a:p>
            <a:pPr algn="just"/>
            <a:r>
              <a:rPr lang="ru-RU" sz="2000" b="1" dirty="0" smtClean="0">
                <a:latin typeface="Times New Roman" pitchFamily="18" charset="0"/>
                <a:cs typeface="Times New Roman" pitchFamily="18" charset="0"/>
              </a:rPr>
              <a:t>Для повышения эффективности работы по развитию навыка составления рассказов по картине можно порекомендовать прием фрагментарного рассказывания, когда дети сначала составляют рассказы об отдельных персонажах (фрагментах) картины, а затем объединяют их в единое высказывание.</a:t>
            </a:r>
            <a:endParaRPr lang="ru-RU"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43408"/>
            <a:ext cx="7772400" cy="1052736"/>
          </a:xfrm>
        </p:spPr>
        <p:txBody>
          <a:bodyPr>
            <a:normAutofit/>
          </a:bodyPr>
          <a:lstStyle/>
          <a:p>
            <a:pPr algn="just"/>
            <a:r>
              <a:rPr lang="ru-RU" sz="2000" b="1" u="sng" dirty="0" smtClean="0">
                <a:latin typeface="Times New Roman" pitchFamily="18" charset="0"/>
                <a:cs typeface="Times New Roman" pitchFamily="18" charset="0"/>
              </a:rPr>
              <a:t>3. при </a:t>
            </a:r>
            <a:r>
              <a:rPr lang="ru-RU" sz="2000" b="1" u="sng" dirty="0" smtClean="0">
                <a:latin typeface="Times New Roman" pitchFamily="18" charset="0"/>
                <a:cs typeface="Times New Roman" pitchFamily="18" charset="0"/>
              </a:rPr>
              <a:t>пересказах художественного </a:t>
            </a:r>
            <a:r>
              <a:rPr lang="ru-RU" sz="2000" b="1" u="sng" dirty="0" smtClean="0">
                <a:latin typeface="Times New Roman" pitchFamily="18" charset="0"/>
                <a:cs typeface="Times New Roman" pitchFamily="18" charset="0"/>
              </a:rPr>
              <a:t>произведения, сказки;</a:t>
            </a:r>
            <a:endParaRPr lang="ru-RU" sz="2000" b="1" u="sng" dirty="0">
              <a:latin typeface="Times New Roman" pitchFamily="18" charset="0"/>
              <a:cs typeface="Times New Roman" pitchFamily="18" charset="0"/>
            </a:endParaRPr>
          </a:p>
        </p:txBody>
      </p:sp>
      <p:pic>
        <p:nvPicPr>
          <p:cNvPr id="1026" name="Picture 2" descr="C:\Users\Ольга\Desktop\РР в гр\0545091.jpg"/>
          <p:cNvPicPr>
            <a:picLocks noChangeAspect="1" noChangeArrowheads="1"/>
          </p:cNvPicPr>
          <p:nvPr/>
        </p:nvPicPr>
        <p:blipFill>
          <a:blip r:embed="rId2" cstate="print"/>
          <a:srcRect/>
          <a:stretch>
            <a:fillRect/>
          </a:stretch>
        </p:blipFill>
        <p:spPr bwMode="auto">
          <a:xfrm>
            <a:off x="1259632" y="620688"/>
            <a:ext cx="6936980" cy="4857938"/>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644008" y="1772816"/>
            <a:ext cx="1043161" cy="1152237"/>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6012160" y="1268760"/>
            <a:ext cx="1043161" cy="1152237"/>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2267744" y="3068960"/>
            <a:ext cx="1043161" cy="1152237"/>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4860032" y="4221088"/>
            <a:ext cx="792088" cy="874911"/>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rot="1672894">
            <a:off x="7337030" y="3431397"/>
            <a:ext cx="862715" cy="952923"/>
          </a:xfrm>
          <a:prstGeom prst="rect">
            <a:avLst/>
          </a:prstGeom>
          <a:noFill/>
          <a:ln w="9525">
            <a:noFill/>
            <a:miter lim="800000"/>
            <a:headEnd/>
            <a:tailEnd/>
          </a:ln>
          <a:effectLst/>
        </p:spPr>
      </p:pic>
      <p:sp>
        <p:nvSpPr>
          <p:cNvPr id="11" name="Заголовок 1"/>
          <p:cNvSpPr txBox="1">
            <a:spLocks/>
          </p:cNvSpPr>
          <p:nvPr/>
        </p:nvSpPr>
        <p:spPr>
          <a:xfrm>
            <a:off x="539552" y="5517232"/>
            <a:ext cx="8229600" cy="11430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Начинают с рассказывания знакомых коротких сказок, типа “Репка”, “Колобок” и т.п. Для того чтобы научить ребенка последовательно излагать сюжет сказки используются наглядные модели сказки. </a:t>
            </a:r>
            <a:r>
              <a:rPr kumimoji="0" lang="ru-RU" sz="2000" b="1" i="0" u="sng"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Сериационный</a:t>
            </a:r>
            <a:r>
              <a:rPr kumimoji="0" lang="ru-RU" sz="2000" b="1"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вид моделирования.</a:t>
            </a:r>
            <a:endParaRPr kumimoji="0" lang="ru-RU" sz="2000" b="1" i="0" u="sng"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143000"/>
          </a:xfrm>
        </p:spPr>
        <p:txBody>
          <a:bodyPr>
            <a:noAutofit/>
          </a:bodyPr>
          <a:lstStyle/>
          <a:p>
            <a:pPr algn="just"/>
            <a:r>
              <a:rPr lang="ru-RU" sz="2000" b="1" dirty="0" smtClean="0">
                <a:latin typeface="Times New Roman" pitchFamily="18" charset="0"/>
                <a:cs typeface="Times New Roman" pitchFamily="18" charset="0"/>
              </a:rPr>
              <a:t>Далее дети </a:t>
            </a:r>
            <a:r>
              <a:rPr lang="ru-RU" sz="2000" b="1" dirty="0" smtClean="0">
                <a:latin typeface="Times New Roman" pitchFamily="18" charset="0"/>
                <a:cs typeface="Times New Roman" pitchFamily="18" charset="0"/>
              </a:rPr>
              <a:t>учатся составлять модели, которые сопровождают чтение сказки. Элементами модели могут </a:t>
            </a:r>
            <a:r>
              <a:rPr lang="ru-RU" sz="2000" b="1" dirty="0" smtClean="0">
                <a:latin typeface="Times New Roman" pitchFamily="18" charset="0"/>
                <a:cs typeface="Times New Roman" pitchFamily="18" charset="0"/>
              </a:rPr>
              <a:t>стать символы - заместители </a:t>
            </a:r>
            <a:r>
              <a:rPr lang="ru-RU" sz="2000" b="1" dirty="0" smtClean="0">
                <a:latin typeface="Times New Roman" pitchFamily="18" charset="0"/>
                <a:cs typeface="Times New Roman" pitchFamily="18" charset="0"/>
              </a:rPr>
              <a:t>(силуэтные изображения или геометрические фигуры). Постепенно дети от простого манипулирования элементами модели переходят к составлению пространственной динамичной модели, которая непосредственно служит планом пересказа.</a:t>
            </a:r>
            <a:endParaRPr lang="ru-RU" sz="2000" b="1"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755576" y="2348880"/>
            <a:ext cx="7323637" cy="2736304"/>
          </a:xfrm>
          <a:prstGeom prst="rect">
            <a:avLst/>
          </a:prstGeom>
          <a:noFill/>
          <a:ln w="9525">
            <a:noFill/>
            <a:miter lim="800000"/>
            <a:headEnd/>
            <a:tailEnd/>
          </a:ln>
        </p:spPr>
      </p:pic>
      <p:sp>
        <p:nvSpPr>
          <p:cNvPr id="5" name="Заголовок 1"/>
          <p:cNvSpPr txBox="1">
            <a:spLocks/>
          </p:cNvSpPr>
          <p:nvPr/>
        </p:nvSpPr>
        <p:spPr>
          <a:xfrm>
            <a:off x="467544" y="5157192"/>
            <a:ext cx="8229600" cy="114300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Например, воспитатель рассказывает детям сказку “Репка”, а дети постепенно выставляют символы-заместители героев сказки. </a:t>
            </a:r>
            <a:endParaRPr kumimoji="0" lang="ru-RU"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196479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E483BC-E4B4-4BD2-A05D-334CFDFC0E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TS101964794</Template>
  <TotalTime>0</TotalTime>
  <Words>452</Words>
  <Application>Microsoft Office PowerPoint</Application>
  <PresentationFormat>Экран (4:3)</PresentationFormat>
  <Paragraphs>26</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TS101964794</vt:lpstr>
      <vt:lpstr>Слайд 1</vt:lpstr>
      <vt:lpstr> Большинство детей активно делятся своими впечатлениями от пережитых событий, но с неохотой берутся за перессказывание и за составление рассказов по заданной теме. В основном, это происходит не оттого, что знания ребенка по данному вопросу недостаточны, а потому что он не может оформить их в связные речевые высказывания. Одним из способов планирования связного высказывания может служить ПРИЕМ НАГЛЯДНОГО МОДЕЛИРОВАНИЯ.    Моделирование основано на принципе замещения реальных объектов или их свойств предметами, схематическими изображениями, знаками. Например, с помощью картинок – моделей - обозначать выделенные с помощью зрительных, осязательных и других анализаторов признаки объекта (цвет, форма, характер поверхности, условия жизни, функции живых организмов – двигается, дышит, и т. д.) . И всё это делается на основе наблюдений и рассматривания ребенком объекта. Делается это постепенно. Вначале – знакомство с объектом, затем знакомство со знаками – символами, далее умение понимать эти системы и уже делать выводы, умозаключения.</vt:lpstr>
      <vt:lpstr>Моделирование может быть использовано во всех группах и во многих видах детской деятельности: наблюдении, труде, занятиях, играх, самостоятельной деятельности, поэтому оно должно быть:  - доступно и поучительно.</vt:lpstr>
      <vt:lpstr>Схемы и модели служат дидактическим материалом в работе педагога по развитию связной речи детей. Использовать их следует для: 1.  обогащения словарного запаса;</vt:lpstr>
      <vt:lpstr>2. при обучении составлению рассказов;</vt:lpstr>
      <vt:lpstr>Слайд 6</vt:lpstr>
      <vt:lpstr>Слайд 7</vt:lpstr>
      <vt:lpstr>3. при пересказах художественного произведения, сказки;</vt:lpstr>
      <vt:lpstr>Далее дети учатся составлять модели, которые сопровождают чтение сказки. Элементами модели могут стать символы - заместители (силуэтные изображения или геометрические фигуры). Постепенно дети от простого манипулирования элементами модели переходят к составлению пространственной динамичной модели, которая непосредственно служит планом пересказа.</vt:lpstr>
      <vt:lpstr>Можно использовать двигательное моделирование. Для этого вида моделирования характерна следующая особенность: при рассказывании сказки, дети выполняют все нужные действия (ушёл, пришёл и так далее). Предварительно к сказкам готовятся круги одинакового размера, но разных цветов, каждый из которых обозначает конкретный персонаж. К сказке «Заюшкина избушка» нужны круги: белый (заяц), оранжевый (лиса), серый (собака), коричневый (медведь), красный (петух).</vt:lpstr>
      <vt:lpstr>Слайд 11</vt:lpstr>
      <vt:lpstr>Слайд 12</vt:lpstr>
      <vt:lpstr>Суть заключается в следующем: на каждый слог или словосочетание придумывается картинка, таким образом, зарисовывается всё стихотворение схематически. ребёнок воспроизводит стихотворение, опираясь на графическое изображение. Маленький ребёнок очень пластичен, легко обучаем, но порой на занятиях бывает трудно удержать его внимание – картинки с символикой вызывают интерес и помогают решить проблему.</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2014-02-12T12:27:43Z</dcterms:created>
  <dcterms:modified xsi:type="dcterms:W3CDTF">2014-02-13T08:38:00Z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TC019647949991</vt:lpwstr>
  </property>
</Properties>
</file>