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B7074-CBB3-4140-8CEF-1BE9569AEB34}" type="datetimeFigureOut">
              <a:rPr lang="ru-RU" smtClean="0"/>
              <a:t>21.11.2015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CB005-A63A-4C95-B3BD-41F4E3296F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B7074-CBB3-4140-8CEF-1BE9569AEB34}" type="datetimeFigureOut">
              <a:rPr lang="ru-RU" smtClean="0"/>
              <a:t>21.11.2015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CB005-A63A-4C95-B3BD-41F4E3296F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B7074-CBB3-4140-8CEF-1BE9569AEB34}" type="datetimeFigureOut">
              <a:rPr lang="ru-RU" smtClean="0"/>
              <a:t>21.11.2015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CB005-A63A-4C95-B3BD-41F4E3296F7A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B7074-CBB3-4140-8CEF-1BE9569AEB34}" type="datetimeFigureOut">
              <a:rPr lang="ru-RU" smtClean="0"/>
              <a:t>21.11.2015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CB005-A63A-4C95-B3BD-41F4E3296F7A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B7074-CBB3-4140-8CEF-1BE9569AEB34}" type="datetimeFigureOut">
              <a:rPr lang="ru-RU" smtClean="0"/>
              <a:t>21.11.2015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CB005-A63A-4C95-B3BD-41F4E3296F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B7074-CBB3-4140-8CEF-1BE9569AEB34}" type="datetimeFigureOut">
              <a:rPr lang="ru-RU" smtClean="0"/>
              <a:t>21.11.2015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CB005-A63A-4C95-B3BD-41F4E3296F7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B7074-CBB3-4140-8CEF-1BE9569AEB34}" type="datetimeFigureOut">
              <a:rPr lang="ru-RU" smtClean="0"/>
              <a:t>21.11.2015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CB005-A63A-4C95-B3BD-41F4E3296F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B7074-CBB3-4140-8CEF-1BE9569AEB34}" type="datetimeFigureOut">
              <a:rPr lang="ru-RU" smtClean="0"/>
              <a:t>21.11.2015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CB005-A63A-4C95-B3BD-41F4E3296F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B7074-CBB3-4140-8CEF-1BE9569AEB34}" type="datetimeFigureOut">
              <a:rPr lang="ru-RU" smtClean="0"/>
              <a:t>21.11.2015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CB005-A63A-4C95-B3BD-41F4E3296F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B7074-CBB3-4140-8CEF-1BE9569AEB34}" type="datetimeFigureOut">
              <a:rPr lang="ru-RU" smtClean="0"/>
              <a:t>21.11.2015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CB005-A63A-4C95-B3BD-41F4E3296F7A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B7074-CBB3-4140-8CEF-1BE9569AEB34}" type="datetimeFigureOut">
              <a:rPr lang="ru-RU" smtClean="0"/>
              <a:t>21.11.2015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CB005-A63A-4C95-B3BD-41F4E3296F7A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B3B7074-CBB3-4140-8CEF-1BE9569AEB34}" type="datetimeFigureOut">
              <a:rPr lang="ru-RU" smtClean="0"/>
              <a:t>21.11.2015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F1CB005-A63A-4C95-B3BD-41F4E3296F7A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  <a:cs typeface="Arial" charset="0"/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 charset="0"/>
              </a:rPr>
              <a:t>«</a:t>
            </a:r>
            <a:r>
              <a:rPr lang="ru-RU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З</a:t>
            </a:r>
            <a:r>
              <a:rPr lang="ru-RU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доровьесберегающие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 технологии  в ДОУ»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</a:br>
            <a:endPara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  <a:p>
            <a:pPr marL="0" indent="0" algn="ctr">
              <a:buNone/>
            </a:pP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  <a:p>
            <a:pPr marL="0" indent="0" algn="r">
              <a:buNone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Подготовила: воспитатель</a:t>
            </a:r>
          </a:p>
          <a:p>
            <a:pPr marL="0" indent="0" algn="r">
              <a:buNone/>
            </a:pPr>
            <a:r>
              <a:rPr lang="ru-RU" sz="20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Ботвенко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Ольга Николаевна</a:t>
            </a: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МУНИЦИПАЛЬНОЕ БЮДЖЕТНОЕ ДОШКОЛЬНОЕ ОБРАЗОВАТЕЛЬНОЕ УЧРЕЖДЕНИЕ </a:t>
            </a:r>
            <a:b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детский сад № 35 г. Иркутск</a:t>
            </a:r>
            <a:endParaRPr lang="ru-RU" sz="2400" dirty="0"/>
          </a:p>
        </p:txBody>
      </p:sp>
      <p:pic>
        <p:nvPicPr>
          <p:cNvPr id="6" name="Рисунок 5" descr="http://mdou66norilsk.ucoz.ru/_si/0/53355047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501008"/>
            <a:ext cx="3024336" cy="2390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732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FF3300"/>
                </a:solidFill>
                <a:latin typeface="Arial" charset="0"/>
              </a:rPr>
              <a:t> </a:t>
            </a:r>
            <a:r>
              <a:rPr lang="ru-RU" sz="2000" b="1" dirty="0" err="1" smtClean="0">
                <a:solidFill>
                  <a:srgbClr val="FF3300"/>
                </a:solidFill>
                <a:latin typeface="Arial" charset="0"/>
              </a:rPr>
              <a:t>Стретчинг</a:t>
            </a:r>
            <a:r>
              <a:rPr lang="ru-RU" sz="2000" b="1" dirty="0" smtClean="0">
                <a:solidFill>
                  <a:srgbClr val="FF3300"/>
                </a:solidFill>
                <a:latin typeface="Arial" charset="0"/>
              </a:rPr>
              <a:t>   -  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Arial" charset="0"/>
              </a:rPr>
              <a:t>целый ряд упражнений, направленных на совершенствование гибкости и развитие подвижности в суставах. Рекомендуется детям с вялой осанкой и плоскостопием. Проводится  не раньше чем через 30 мин. после приема пищи, 2 раза в неделю по 30 мин. со среднего возраста.</a:t>
            </a:r>
          </a:p>
          <a:p>
            <a:pPr marL="0" indent="0">
              <a:buNone/>
            </a:pPr>
            <a:r>
              <a:rPr lang="ru-RU" altLang="ru-RU" sz="2000" b="1" i="0" dirty="0" smtClean="0">
                <a:solidFill>
                  <a:srgbClr val="FF3300"/>
                </a:solidFill>
                <a:latin typeface="Arial" panose="020B0604020202020204" pitchFamily="34" charset="0"/>
              </a:rPr>
              <a:t>Ритмопластика -</a:t>
            </a:r>
            <a:r>
              <a:rPr lang="ru-RU" altLang="ru-RU" sz="2000" b="1" i="0" dirty="0" smtClean="0">
                <a:latin typeface="Arial" panose="020B0604020202020204" pitchFamily="34" charset="0"/>
              </a:rPr>
              <a:t>. </a:t>
            </a:r>
            <a:r>
              <a:rPr lang="ru-RU" altLang="ru-RU" sz="2000" b="1" i="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не раньше чем через 30 мин. после приема пищи, 2 раза в неделю по 30 мин. со среднего возраста.</a:t>
            </a:r>
          </a:p>
          <a:p>
            <a:pPr marL="0" indent="0">
              <a:buNone/>
            </a:pPr>
            <a:r>
              <a:rPr lang="ru-RU" altLang="ru-RU" sz="2000" b="1" i="0" dirty="0" smtClean="0">
                <a:solidFill>
                  <a:srgbClr val="FF3300"/>
                </a:solidFill>
                <a:latin typeface="Arial" panose="020B0604020202020204" pitchFamily="34" charset="0"/>
              </a:rPr>
              <a:t>Динамические  паузы - </a:t>
            </a:r>
            <a:r>
              <a:rPr lang="ru-RU" altLang="ru-RU" sz="2000" b="1" i="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проводятся  во время занятий, 2-5 мин., по мере утомляемости детей.</a:t>
            </a:r>
          </a:p>
          <a:p>
            <a:pPr marL="0" indent="0">
              <a:buNone/>
            </a:pPr>
            <a:r>
              <a:rPr lang="ru-RU" altLang="ru-RU" sz="2000" b="1" i="0" dirty="0" smtClean="0">
                <a:solidFill>
                  <a:srgbClr val="FF3300"/>
                </a:solidFill>
                <a:latin typeface="Arial" panose="020B0604020202020204" pitchFamily="34" charset="0"/>
              </a:rPr>
              <a:t>Подвижные и спортивные игры   </a:t>
            </a:r>
            <a:r>
              <a:rPr lang="ru-RU" altLang="ru-RU" sz="2000" b="1" i="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проводятся  как часть физкультурного занятия, на прогулке, в групповой комнате - малой со средней степенью подвижности. Ежедневно для всех возрастных групп.</a:t>
            </a:r>
          </a:p>
          <a:p>
            <a:pPr marL="0" indent="0">
              <a:buNone/>
            </a:pPr>
            <a:endParaRPr lang="ru-RU" sz="2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altLang="ru-RU" sz="3600" b="1" i="0" dirty="0" smtClean="0">
                <a:solidFill>
                  <a:srgbClr val="CC0099"/>
                </a:solidFill>
                <a:latin typeface="Comic Sans MS" panose="030F0702030302020204" pitchFamily="66" charset="0"/>
              </a:rPr>
              <a:t/>
            </a:r>
            <a:br>
              <a:rPr lang="ru-RU" altLang="ru-RU" sz="3600" b="1" i="0" dirty="0" smtClean="0">
                <a:solidFill>
                  <a:srgbClr val="CC0099"/>
                </a:solidFill>
                <a:latin typeface="Comic Sans MS" panose="030F0702030302020204" pitchFamily="66" charset="0"/>
              </a:rPr>
            </a:br>
            <a:r>
              <a:rPr lang="ru-RU" altLang="ru-RU" sz="3600" b="1" i="0" dirty="0" smtClean="0">
                <a:solidFill>
                  <a:srgbClr val="CC0099"/>
                </a:solidFill>
                <a:latin typeface="Comic Sans MS" panose="030F0702030302020204" pitchFamily="66" charset="0"/>
              </a:rPr>
              <a:t>Технологии сохранения и стимулирования      здоровья</a:t>
            </a:r>
            <a:r>
              <a:rPr lang="ru-RU" altLang="ru-RU" i="0" dirty="0" smtClean="0">
                <a:solidFill>
                  <a:srgbClr val="CC0099"/>
                </a:solidFill>
                <a:latin typeface="Comic Sans MS" panose="030F0702030302020204" pitchFamily="66" charset="0"/>
              </a:rPr>
              <a:t/>
            </a:r>
            <a:br>
              <a:rPr lang="ru-RU" altLang="ru-RU" i="0" dirty="0" smtClean="0">
                <a:solidFill>
                  <a:srgbClr val="CC0099"/>
                </a:solidFill>
                <a:latin typeface="Comic Sans MS" panose="030F0702030302020204" pitchFamily="66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4508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altLang="ru-RU" sz="1800" i="0" dirty="0" smtClean="0">
                <a:solidFill>
                  <a:srgbClr val="FF3300"/>
                </a:solidFill>
                <a:latin typeface="Arial" panose="020B0604020202020204" pitchFamily="34" charset="0"/>
              </a:rPr>
              <a:t>Релаксация</a:t>
            </a:r>
            <a:r>
              <a:rPr lang="ru-RU" altLang="ru-RU" sz="1800" i="0" dirty="0" smtClean="0">
                <a:latin typeface="Arial" panose="020B0604020202020204" pitchFamily="34" charset="0"/>
              </a:rPr>
              <a:t>  </a:t>
            </a:r>
            <a:r>
              <a:rPr lang="ru-RU" altLang="ru-RU" sz="1800" b="1" i="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 проводится в любом подходящем помещении. В зависимости от состояния детей и целей, педагог определяет интенсивность технологии. Для всех возрастных групп.</a:t>
            </a:r>
          </a:p>
          <a:p>
            <a:pPr marL="0" indent="0" algn="just">
              <a:buNone/>
            </a:pPr>
            <a:r>
              <a:rPr lang="ru-RU" altLang="ru-RU" sz="1800" i="0" dirty="0" smtClean="0">
                <a:solidFill>
                  <a:srgbClr val="FF3300"/>
                </a:solidFill>
                <a:latin typeface="Arial" panose="020B0604020202020204" pitchFamily="34" charset="0"/>
              </a:rPr>
              <a:t>Технологии эстетической направленности </a:t>
            </a:r>
            <a:r>
              <a:rPr lang="ru-RU" altLang="ru-RU" sz="1800" b="1" i="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Реализуются на занятиях художественно-эстетического цикла, при посещении музеев, театров, выставок и пр., оформлении помещений к праздникам и др. Для всех возрастных групп. Осуществляется на занятиях по программе ДОУ, а также по специально запланированному графику мероприятий. Особое значение имеет работа с семьей, привитие детям эстетического вкуса.</a:t>
            </a:r>
          </a:p>
          <a:p>
            <a:pPr marL="0" indent="0" algn="just">
              <a:buNone/>
            </a:pPr>
            <a:r>
              <a:rPr lang="ru-RU" altLang="ru-RU" sz="1800" i="0" dirty="0" smtClean="0">
                <a:solidFill>
                  <a:srgbClr val="FF3300"/>
                </a:solidFill>
                <a:latin typeface="Arial" panose="020B0604020202020204" pitchFamily="34" charset="0"/>
              </a:rPr>
              <a:t>Гимнастика пальчиковая </a:t>
            </a:r>
            <a:r>
              <a:rPr lang="ru-RU" altLang="ru-RU" sz="1800" b="1" i="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 С младшего возраста индивидуально либо с подгруппой ежедневно. Рекомендуется всем детям, особенно с речевыми проблемами. Проводится в любой удобный отрезок времени (в любое удобное время).</a:t>
            </a:r>
          </a:p>
          <a:p>
            <a:pPr marL="0" indent="0" algn="just">
              <a:buNone/>
            </a:pPr>
            <a:r>
              <a:rPr lang="ru-RU" altLang="ru-RU" sz="1800" i="0" dirty="0" smtClean="0">
                <a:solidFill>
                  <a:srgbClr val="FF3300"/>
                </a:solidFill>
                <a:latin typeface="Arial" panose="020B0604020202020204" pitchFamily="34" charset="0"/>
              </a:rPr>
              <a:t>Гимнастика для глаз  </a:t>
            </a:r>
            <a:r>
              <a:rPr lang="ru-RU" altLang="ru-RU" sz="1800" b="1" i="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используется ежедневно по 3-5 мин. в любое свободное время; в зависимости от интенсивности зрительной нагрузки с младшего возраста.</a:t>
            </a:r>
          </a:p>
          <a:p>
            <a:pPr marL="0" indent="0" algn="just">
              <a:buNone/>
            </a:pPr>
            <a:endParaRPr lang="ru-RU" altLang="ru-RU" sz="1800" i="0" dirty="0" smtClean="0">
              <a:latin typeface="Arial" panose="020B0604020202020204" pitchFamily="34" charset="0"/>
            </a:endParaRPr>
          </a:p>
          <a:p>
            <a:pPr marL="0" indent="0" algn="just">
              <a:buNone/>
            </a:pPr>
            <a:endParaRPr lang="ru-RU" altLang="ru-RU" sz="1800" i="0" dirty="0" smtClean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ru-RU" altLang="ru-RU" sz="1800" i="0" dirty="0" smtClean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ru-RU" sz="1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1677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800" i="0" dirty="0" smtClean="0">
                <a:solidFill>
                  <a:srgbClr val="FF3300"/>
                </a:solidFill>
                <a:latin typeface="Arial" panose="020B0604020202020204" pitchFamily="34" charset="0"/>
              </a:rPr>
              <a:t>Гимнастика дыхательная  </a:t>
            </a:r>
            <a:r>
              <a:rPr lang="ru-RU" altLang="ru-RU" sz="1800" b="1" i="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используется в различных формах физкультурно-оздоровительной работы. Важно: обеспечить проветривание помещения, педагогу дать детям инструкции об обязательной гигиене полости носа перед проведением процедуры.</a:t>
            </a:r>
          </a:p>
          <a:p>
            <a:pPr>
              <a:spcBef>
                <a:spcPct val="0"/>
              </a:spcBef>
              <a:buNone/>
            </a:pPr>
            <a:r>
              <a:rPr lang="ru-RU" altLang="ru-RU" sz="1800" i="0" dirty="0" smtClean="0">
                <a:solidFill>
                  <a:srgbClr val="FF3300"/>
                </a:solidFill>
                <a:latin typeface="Arial" panose="020B0604020202020204" pitchFamily="34" charset="0"/>
              </a:rPr>
              <a:t>Гимнастика бодрящая </a:t>
            </a:r>
            <a:r>
              <a:rPr lang="ru-RU" altLang="ru-RU" sz="1800" b="1" i="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Проводится  ежедневно  после дневного сна, 5-10 мин. Форма проведения различна: упражнения на кроватках, обширное умывание; ходьба по ребристым дощечкам; легкий бег из спальни в группу с разницей температуры в помещениях и другие в зависимости от условий ДОУ.</a:t>
            </a:r>
          </a:p>
          <a:p>
            <a:pPr>
              <a:spcBef>
                <a:spcPct val="0"/>
              </a:spcBef>
              <a:buNone/>
            </a:pPr>
            <a:r>
              <a:rPr lang="ru-RU" altLang="ru-RU" sz="1800" i="0" dirty="0" smtClean="0">
                <a:solidFill>
                  <a:srgbClr val="FF3300"/>
                </a:solidFill>
                <a:latin typeface="Arial" panose="020B0604020202020204" pitchFamily="34" charset="0"/>
              </a:rPr>
              <a:t>Гимнастика корригирующая </a:t>
            </a:r>
            <a:r>
              <a:rPr lang="ru-RU" altLang="ru-RU" sz="1800" b="1" i="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В различных формах физкультурно-оздоровительной работы Форма проведения зависит от поставленной задачи и контингента детей.</a:t>
            </a:r>
          </a:p>
          <a:p>
            <a:pPr>
              <a:spcBef>
                <a:spcPct val="0"/>
              </a:spcBef>
              <a:buNone/>
            </a:pPr>
            <a:r>
              <a:rPr lang="ru-RU" altLang="ru-RU" sz="1800" i="0" dirty="0" smtClean="0">
                <a:solidFill>
                  <a:srgbClr val="FF3300"/>
                </a:solidFill>
                <a:latin typeface="Arial" panose="020B0604020202020204" pitchFamily="34" charset="0"/>
              </a:rPr>
              <a:t>Гимнастика ортопедическая    </a:t>
            </a:r>
            <a:r>
              <a:rPr lang="ru-RU" altLang="ru-RU" sz="1800" b="1" i="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используется в различных формах физкультурно-оздоровительной работы. Рекомендуется детям с плоскостопием и в качестве профилактики болезней опорного свода стопы.</a:t>
            </a: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 i="0" dirty="0" smtClean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04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sz="2400" b="1" i="0" dirty="0" smtClean="0">
                <a:solidFill>
                  <a:srgbClr val="CC0099"/>
                </a:solidFill>
                <a:latin typeface="Comic Sans MS" panose="030F0702030302020204" pitchFamily="66" charset="0"/>
              </a:rPr>
              <a:t>Технологии обучения здоровому образу жизни</a:t>
            </a:r>
            <a:r>
              <a:rPr lang="ru-RU" altLang="ru-RU" sz="2400" i="0" dirty="0" smtClean="0">
                <a:solidFill>
                  <a:srgbClr val="CC0099"/>
                </a:solidFill>
                <a:latin typeface="Comic Sans MS" panose="030F0702030302020204" pitchFamily="66" charset="0"/>
              </a:rPr>
              <a:t/>
            </a:r>
            <a:br>
              <a:rPr lang="ru-RU" altLang="ru-RU" sz="2400" i="0" dirty="0" smtClean="0">
                <a:solidFill>
                  <a:srgbClr val="CC0099"/>
                </a:solidFill>
                <a:latin typeface="Comic Sans MS" panose="030F0702030302020204" pitchFamily="66" charset="0"/>
              </a:rPr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altLang="ru-RU" sz="1400" i="0" dirty="0" smtClean="0">
                <a:solidFill>
                  <a:srgbClr val="FF0000"/>
                </a:solidFill>
                <a:latin typeface="Arial" panose="020B0604020202020204" pitchFamily="34" charset="0"/>
              </a:rPr>
              <a:t>Физкультурное занятие</a:t>
            </a:r>
            <a:r>
              <a:rPr lang="ru-RU" altLang="ru-RU" sz="1400" i="0" dirty="0" smtClean="0">
                <a:latin typeface="Arial" panose="020B0604020202020204" pitchFamily="34" charset="0"/>
              </a:rPr>
              <a:t> Занятия проводятся в соответствии программой, по которой работает ДОУ. Перед занятием необходимо хорошо проветрить помещение.</a:t>
            </a:r>
          </a:p>
          <a:p>
            <a:pPr marL="0" indent="0" algn="just">
              <a:buNone/>
            </a:pPr>
            <a:r>
              <a:rPr lang="ru-RU" altLang="ru-RU" sz="1400" i="0" dirty="0" smtClean="0">
                <a:solidFill>
                  <a:srgbClr val="FF0000"/>
                </a:solidFill>
                <a:latin typeface="Arial" panose="020B0604020202020204" pitchFamily="34" charset="0"/>
              </a:rPr>
              <a:t>Проблемно-игровые (</a:t>
            </a:r>
            <a:r>
              <a:rPr lang="ru-RU" altLang="ru-RU" sz="1400" i="0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игротреннинги</a:t>
            </a:r>
            <a:r>
              <a:rPr lang="ru-RU" altLang="ru-RU" sz="1400" i="0" dirty="0" smtClean="0">
                <a:solidFill>
                  <a:srgbClr val="FF0000"/>
                </a:solidFill>
                <a:latin typeface="Arial" panose="020B0604020202020204" pitchFamily="34" charset="0"/>
              </a:rPr>
              <a:t> и </a:t>
            </a:r>
            <a:r>
              <a:rPr lang="ru-RU" altLang="ru-RU" sz="1400" i="0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игротерапия</a:t>
            </a:r>
            <a:r>
              <a:rPr lang="ru-RU" altLang="ru-RU" sz="1400" i="0" dirty="0" smtClean="0">
                <a:solidFill>
                  <a:srgbClr val="FF0000"/>
                </a:solidFill>
                <a:latin typeface="Arial" panose="020B0604020202020204" pitchFamily="34" charset="0"/>
              </a:rPr>
              <a:t>)    </a:t>
            </a:r>
            <a:r>
              <a:rPr lang="ru-RU" altLang="ru-RU" sz="1400" i="0" dirty="0" smtClean="0">
                <a:latin typeface="Arial" panose="020B0604020202020204" pitchFamily="34" charset="0"/>
              </a:rPr>
              <a:t>В свободное время, можно во  второй половине дня. Время строго не фиксировано, в зависимости от задач, педагогом . Занятие может быть организовано не заметно для ребенка, посредством включения педагога в процесс игровой деятельности.</a:t>
            </a:r>
          </a:p>
          <a:p>
            <a:pPr marL="0" indent="0">
              <a:buNone/>
            </a:pPr>
            <a:r>
              <a:rPr lang="ru-RU" altLang="ru-RU" sz="1400" i="0" dirty="0" smtClean="0">
                <a:solidFill>
                  <a:srgbClr val="FF0000"/>
                </a:solidFill>
                <a:latin typeface="Arial" panose="020B0604020202020204" pitchFamily="34" charset="0"/>
              </a:rPr>
              <a:t>Коммуникативные игры    </a:t>
            </a:r>
            <a:r>
              <a:rPr lang="ru-RU" altLang="ru-RU" sz="1400" i="0" dirty="0" smtClean="0">
                <a:latin typeface="Arial" panose="020B0604020202020204" pitchFamily="34" charset="0"/>
              </a:rPr>
              <a:t>1-2 раза в неделю по 30 мин. со старшего возраста.</a:t>
            </a:r>
          </a:p>
          <a:p>
            <a:pPr marL="0" indent="0">
              <a:buNone/>
            </a:pPr>
            <a:r>
              <a:rPr lang="ru-RU" altLang="ru-RU" sz="1400" i="0" dirty="0" smtClean="0">
                <a:solidFill>
                  <a:srgbClr val="FF0000"/>
                </a:solidFill>
                <a:latin typeface="Arial" panose="020B0604020202020204" pitchFamily="34" charset="0"/>
              </a:rPr>
              <a:t>Занятия из серии «Здоровье» </a:t>
            </a:r>
            <a:r>
              <a:rPr lang="ru-RU" altLang="ru-RU" sz="1400" i="0" dirty="0" smtClean="0">
                <a:latin typeface="Arial" panose="020B0604020202020204" pitchFamily="34" charset="0"/>
              </a:rPr>
              <a:t>1 раз в неделю по 30 мин. со ст. возраста. Могут быть включены в сетку занятий в качестве познавательного развития.</a:t>
            </a:r>
          </a:p>
          <a:p>
            <a:pPr marL="0" indent="0">
              <a:buNone/>
            </a:pPr>
            <a:r>
              <a:rPr lang="ru-RU" altLang="ru-RU" sz="1400" i="0" dirty="0" smtClean="0">
                <a:solidFill>
                  <a:srgbClr val="FF0000"/>
                </a:solidFill>
                <a:latin typeface="Arial" panose="020B0604020202020204" pitchFamily="34" charset="0"/>
              </a:rPr>
              <a:t>Самомассаж</a:t>
            </a:r>
            <a:r>
              <a:rPr lang="ru-RU" altLang="ru-RU" sz="1400" i="0" dirty="0" smtClean="0">
                <a:latin typeface="Arial" panose="020B0604020202020204" pitchFamily="34" charset="0"/>
              </a:rPr>
              <a:t> В зависимости от поставленных педагогом целей, сеансами либо в различных формах физкультурно-оздоровительной работы. Необходимо объяснить ребенку серьезность процедуры и дать детям элементарные знания о том, как не нанести вред своему организму.</a:t>
            </a:r>
          </a:p>
          <a:p>
            <a:pPr marL="0" indent="0">
              <a:buNone/>
            </a:pPr>
            <a:r>
              <a:rPr lang="ru-RU" altLang="ru-RU" sz="1400" i="0" dirty="0" smtClean="0">
                <a:solidFill>
                  <a:srgbClr val="FF0000"/>
                </a:solidFill>
                <a:latin typeface="Arial" panose="020B0604020202020204" pitchFamily="34" charset="0"/>
              </a:rPr>
              <a:t>Точечный самомассаж  </a:t>
            </a:r>
            <a:r>
              <a:rPr lang="ru-RU" altLang="ru-RU" sz="1400" i="0" dirty="0" smtClean="0">
                <a:latin typeface="Arial" panose="020B0604020202020204" pitchFamily="34" charset="0"/>
              </a:rPr>
              <a:t>Проводится в преддверии эпидемий, в осенний и весенний периоды в любое удобное для педагога время со старшего возраста. Проводится строго по специальной методике. Показана детям с частыми простудными заболеваниями и болезнями ЛОР-органов. Используется наглядный материал.</a:t>
            </a:r>
          </a:p>
          <a:p>
            <a:pPr marL="0" indent="0">
              <a:buNone/>
            </a:pPr>
            <a:endParaRPr lang="ru-RU" altLang="ru-RU" sz="1400" i="0" dirty="0" smtClean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ru-RU" altLang="ru-RU" sz="1400" i="0" dirty="0" smtClean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ru-RU" altLang="ru-RU" sz="1400" i="0" dirty="0" smtClean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ru-RU" altLang="ru-RU" sz="1400" i="0" dirty="0" smtClean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ru-RU" altLang="ru-RU" sz="1400" i="0" dirty="0" smtClean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ru-RU" sz="1400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 descr="E:\ДОРОЖНАЯ АЗБУКА октябрь 2015-подг.гр\DSCN369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700808"/>
            <a:ext cx="4128458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68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altLang="ru-RU" b="1" i="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/>
            </a:r>
            <a:br>
              <a:rPr lang="ru-RU" altLang="ru-RU" b="1" i="0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ru-RU" altLang="ru-RU" b="1" i="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Коррекционные технологии</a:t>
            </a:r>
            <a:r>
              <a:rPr lang="ru-RU" altLang="ru-RU" i="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/>
            </a:r>
            <a:br>
              <a:rPr lang="ru-RU" altLang="ru-RU" i="0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endParaRPr lang="ru-RU" dirty="0"/>
          </a:p>
        </p:txBody>
      </p:sp>
      <p:sp>
        <p:nvSpPr>
          <p:cNvPr id="5" name="Объект 4"/>
          <p:cNvSpPr>
            <a:spLocks noGrp="1" noChangeArrowheads="1"/>
          </p:cNvSpPr>
          <p:nvPr>
            <p:ph sz="quarter" idx="13"/>
          </p:nvPr>
        </p:nvSpPr>
        <p:spPr bwMode="auto">
          <a:xfrm>
            <a:off x="457200" y="1600200"/>
            <a:ext cx="4038600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Times New Roman" panose="02020603050405020304" pitchFamily="18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Times New Roman" panose="02020603050405020304" pitchFamily="18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Times New Roman" panose="02020603050405020304" pitchFamily="18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Times New Roman" panose="02020603050405020304" pitchFamily="18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Times New Roman" panose="02020603050405020304" pitchFamily="18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Times New Roman" panose="02020603050405020304" pitchFamily="18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Times New Roman" panose="02020603050405020304" pitchFamily="18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Times New Roman" panose="02020603050405020304" pitchFamily="18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200" i="0" dirty="0" err="1">
                <a:solidFill>
                  <a:srgbClr val="FF0000"/>
                </a:solidFill>
                <a:latin typeface="Arial" panose="020B0604020202020204" pitchFamily="34" charset="0"/>
              </a:rPr>
              <a:t>Арттерапия</a:t>
            </a:r>
            <a:r>
              <a:rPr lang="ru-RU" altLang="ru-RU" sz="1200" i="0" dirty="0">
                <a:solidFill>
                  <a:srgbClr val="FF0000"/>
                </a:solidFill>
                <a:latin typeface="Arial" panose="020B0604020202020204" pitchFamily="34" charset="0"/>
              </a:rPr>
              <a:t>  </a:t>
            </a:r>
            <a:r>
              <a:rPr lang="ru-RU" altLang="ru-RU" sz="1200" i="0" dirty="0">
                <a:latin typeface="Arial" panose="020B0604020202020204" pitchFamily="34" charset="0"/>
              </a:rPr>
              <a:t>Сеансами по 10-12 занятий по 30-35 мин. со средней </a:t>
            </a:r>
            <a:r>
              <a:rPr lang="ru-RU" altLang="ru-RU" sz="1200" i="0" dirty="0" smtClean="0">
                <a:latin typeface="Arial" panose="020B0604020202020204" pitchFamily="34" charset="0"/>
              </a:rPr>
              <a:t>группы.</a:t>
            </a:r>
          </a:p>
          <a:p>
            <a:pPr>
              <a:buNone/>
            </a:pPr>
            <a:r>
              <a:rPr lang="ru-RU" altLang="ru-RU" sz="1200" dirty="0">
                <a:solidFill>
                  <a:srgbClr val="FF0000"/>
                </a:solidFill>
              </a:rPr>
              <a:t>Технологии музыкального воздействия  </a:t>
            </a:r>
            <a:r>
              <a:rPr lang="ru-RU" altLang="ru-RU" sz="1200" dirty="0"/>
              <a:t>используются   в различных формах физкультурно-оздоровительной работы; либо отдельные занятия 2-4 раза в месяц в зависимости от поставленных целей .Используются в качестве вспомогательного средства как часть других технологий; для снятия напряжения, повышения эмоционального настроя и пр</a:t>
            </a:r>
            <a:r>
              <a:rPr lang="ru-RU" altLang="ru-RU" sz="1200" dirty="0" smtClean="0"/>
              <a:t>.</a:t>
            </a:r>
          </a:p>
          <a:p>
            <a:pPr>
              <a:buNone/>
            </a:pPr>
            <a:endParaRPr lang="ru-RU" altLang="ru-RU" sz="1200" dirty="0"/>
          </a:p>
          <a:p>
            <a:pPr>
              <a:spcBef>
                <a:spcPct val="0"/>
              </a:spcBef>
              <a:buFontTx/>
              <a:buNone/>
            </a:pPr>
            <a:endParaRPr lang="ru-RU" altLang="ru-RU" sz="1200" i="0" dirty="0" smtClean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200" i="0" dirty="0" smtClean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200" dirty="0" err="1" smtClean="0">
                <a:solidFill>
                  <a:srgbClr val="FF0000"/>
                </a:solidFill>
              </a:rPr>
              <a:t>Психогимнастика</a:t>
            </a:r>
            <a:r>
              <a:rPr lang="ru-RU" altLang="ru-RU" sz="1200" dirty="0" smtClean="0"/>
              <a:t> – 1-2 раза в неделю со старшего возраста по 20-30 минут.</a:t>
            </a:r>
          </a:p>
          <a:p>
            <a:pPr>
              <a:spcBef>
                <a:spcPct val="0"/>
              </a:spcBef>
              <a:buFontTx/>
              <a:buNone/>
            </a:pPr>
            <a:endParaRPr lang="ru-RU" altLang="ru-RU" sz="1200" dirty="0" smtClean="0"/>
          </a:p>
          <a:p>
            <a:pPr>
              <a:buNone/>
            </a:pPr>
            <a:r>
              <a:rPr lang="ru-RU" altLang="ru-RU" sz="1200" dirty="0">
                <a:solidFill>
                  <a:srgbClr val="FF0000"/>
                </a:solidFill>
              </a:rPr>
              <a:t>Фонетическая ритмика </a:t>
            </a:r>
            <a:r>
              <a:rPr lang="ru-RU" altLang="ru-RU" sz="1100" dirty="0"/>
              <a:t>2 раза в неделю с младшего возраста не раньше чем через 30 мин. после приема пищи. В физкультурном или музыкальном залах. Мл. возраст-15 мин., старший возраст-30 мин. Занятия рекомендованы детям с проблемами слуха либо в профилактических целях. </a:t>
            </a:r>
            <a:endParaRPr lang="ru-RU" altLang="ru-RU" sz="1100" dirty="0" smtClean="0"/>
          </a:p>
          <a:p>
            <a:pPr>
              <a:buNone/>
            </a:pPr>
            <a:endParaRPr lang="ru-RU" altLang="ru-RU" sz="1100" dirty="0"/>
          </a:p>
          <a:p>
            <a:pPr>
              <a:buNone/>
            </a:pPr>
            <a:r>
              <a:rPr lang="ru-RU" altLang="ru-RU" sz="1200" dirty="0">
                <a:solidFill>
                  <a:srgbClr val="FF0000"/>
                </a:solidFill>
              </a:rPr>
              <a:t>Технологии воздействия цветом </a:t>
            </a:r>
            <a:r>
              <a:rPr lang="ru-RU" altLang="ru-RU" sz="1200" dirty="0" smtClean="0">
                <a:solidFill>
                  <a:srgbClr val="FF0000"/>
                </a:solidFill>
              </a:rPr>
              <a:t>: </a:t>
            </a:r>
            <a:r>
              <a:rPr lang="ru-RU" altLang="ru-RU" sz="1100" dirty="0" smtClean="0"/>
              <a:t>Необходимо </a:t>
            </a:r>
            <a:r>
              <a:rPr lang="ru-RU" altLang="ru-RU" sz="1100" dirty="0"/>
              <a:t>уделять особое внимание цветовой гамме интерьеров ДОУ. Правильно подобранные цвета снимают напряжение и повышают эмоциональный настрой ребенка</a:t>
            </a:r>
          </a:p>
          <a:p>
            <a:pPr>
              <a:spcBef>
                <a:spcPct val="0"/>
              </a:spcBef>
              <a:buFontTx/>
              <a:buNone/>
            </a:pPr>
            <a:endParaRPr lang="ru-RU" altLang="ru-RU" sz="1100" i="0" dirty="0" smtClean="0"/>
          </a:p>
          <a:p>
            <a:pPr>
              <a:spcBef>
                <a:spcPct val="0"/>
              </a:spcBef>
              <a:buFontTx/>
              <a:buNone/>
            </a:pPr>
            <a:endParaRPr lang="ru-RU" altLang="ru-RU" sz="1200" i="0" dirty="0">
              <a:latin typeface="Arial" panose="020B060402020202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323850" y="3244056"/>
            <a:ext cx="84963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Times New Roman" panose="02020603050405020304" pitchFamily="18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Times New Roman" panose="02020603050405020304" pitchFamily="18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Times New Roman" panose="02020603050405020304" pitchFamily="18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Times New Roman" panose="02020603050405020304" pitchFamily="18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Times New Roman" panose="02020603050405020304" pitchFamily="18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Times New Roman" panose="02020603050405020304" pitchFamily="18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Times New Roman" panose="02020603050405020304" pitchFamily="18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Times New Roman" panose="02020603050405020304" pitchFamily="18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 i="0" dirty="0" smtClean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200" i="0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Сказкотерапия</a:t>
            </a:r>
            <a:r>
              <a:rPr lang="ru-RU" altLang="ru-RU" sz="1200" i="0" dirty="0" smtClean="0">
                <a:solidFill>
                  <a:srgbClr val="FF0000"/>
                </a:solidFill>
                <a:latin typeface="Arial" panose="020B0604020202020204" pitchFamily="34" charset="0"/>
              </a:rPr>
              <a:t>  </a:t>
            </a:r>
            <a:r>
              <a:rPr lang="ru-RU" altLang="ru-RU" sz="1200" i="0" dirty="0">
                <a:latin typeface="Arial" panose="020B0604020202020204" pitchFamily="34" charset="0"/>
              </a:rPr>
              <a:t>2-4 занятия в </a:t>
            </a:r>
            <a:endParaRPr lang="ru-RU" altLang="ru-RU" sz="1200" i="0" dirty="0" smtClean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200" i="0" dirty="0" smtClean="0">
                <a:latin typeface="Arial" panose="020B0604020202020204" pitchFamily="34" charset="0"/>
              </a:rPr>
              <a:t>месяц </a:t>
            </a:r>
            <a:r>
              <a:rPr lang="ru-RU" altLang="ru-RU" sz="1200" i="0" dirty="0">
                <a:latin typeface="Arial" panose="020B0604020202020204" pitchFamily="34" charset="0"/>
              </a:rPr>
              <a:t>по 30 мин. со старшего возраста</a:t>
            </a:r>
          </a:p>
        </p:txBody>
      </p:sp>
      <p:pic>
        <p:nvPicPr>
          <p:cNvPr id="3074" name="Picture 2" descr="E:\ДОРОЖНАЯ АЗБУКА октябрь 2015-подг.гр\DSCN37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013" y="1628800"/>
            <a:ext cx="4166136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008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altLang="ru-RU" b="1" i="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Применение в работе ДОУ </a:t>
            </a:r>
            <a:r>
              <a:rPr lang="ru-RU" altLang="ru-RU" b="1" i="0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здоровьесберегающих</a:t>
            </a:r>
            <a:r>
              <a:rPr lang="ru-RU" altLang="ru-RU" b="1" i="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 педагогических технологий повысит результативность </a:t>
            </a:r>
            <a:r>
              <a:rPr lang="ru-RU" altLang="ru-RU" b="1" i="0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воспитательно</a:t>
            </a:r>
            <a:r>
              <a:rPr lang="ru-RU" altLang="ru-RU" b="1" i="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-образовательного процесса, сформирует у педагогов и родителей ценностные ориентации, направленные на сохранение и укрепление здоровья воспитанников.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Вывод</a:t>
            </a:r>
            <a:endParaRPr lang="ru-RU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15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sz="7200" b="1" dirty="0" smtClean="0">
                <a:solidFill>
                  <a:srgbClr val="C00000"/>
                </a:solidFill>
              </a:rPr>
              <a:t>Спасибо за внимание</a:t>
            </a:r>
            <a:endParaRPr lang="ru-RU" sz="7200" b="1" dirty="0">
              <a:solidFill>
                <a:srgbClr val="C0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masterclasy.ru/uploads/fotos/54af82335385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996952"/>
            <a:ext cx="1883618" cy="2640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ms.znate.ru/tw_files2/urls_14/12/d-11409/11409_html_4b14017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88640"/>
            <a:ext cx="4057650" cy="3448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661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1" algn="ctr">
              <a:buNone/>
              <a:defRPr/>
            </a:pPr>
            <a:r>
              <a:rPr lang="ru-RU" sz="3600" b="1" dirty="0">
                <a:solidFill>
                  <a:srgbClr val="0070C0"/>
                </a:solidFill>
              </a:rPr>
              <a:t>« Забота о здоровье </a:t>
            </a:r>
            <a:r>
              <a:rPr lang="ru-RU" sz="3600" b="1" dirty="0">
                <a:solidFill>
                  <a:schemeClr val="accent5">
                    <a:lumMod val="75000"/>
                  </a:schemeClr>
                </a:solidFill>
              </a:rPr>
              <a:t>— это важнейший труд воспитателя. От жизнерадостности, бодрости детей зависит их духовная жизнь, мировоззрение, умственное развитие, прочность знаний, вера в свои силы» </a:t>
            </a:r>
          </a:p>
          <a:p>
            <a:pPr lvl="1" algn="ctr">
              <a:buNone/>
              <a:defRPr/>
            </a:pPr>
            <a:r>
              <a:rPr lang="ru-RU" sz="3600" b="1" dirty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В. А. Сухомлинский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522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Здоровье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  <a:defRPr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- это состояние полного физического, психического </a:t>
            </a:r>
          </a:p>
          <a:p>
            <a:pPr algn="ctr">
              <a:buNone/>
              <a:defRPr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и социального благополучия, а не просто отсутствие болезней или</a:t>
            </a:r>
          </a:p>
          <a:p>
            <a:pPr algn="ctr">
              <a:buNone/>
              <a:defRPr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 физических дефектов </a:t>
            </a:r>
          </a:p>
          <a:p>
            <a:pPr algn="ctr">
              <a:buNone/>
              <a:defRPr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                            (ВОЗ).</a:t>
            </a:r>
          </a:p>
          <a:p>
            <a:endParaRPr lang="ru-RU" dirty="0"/>
          </a:p>
        </p:txBody>
      </p:sp>
      <p:pic>
        <p:nvPicPr>
          <p:cNvPr id="6" name="Picture 5" descr="Ребенка, Младенец, Ребенок, Мало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484784"/>
            <a:ext cx="3384376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1047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err="1" smtClean="0">
                <a:solidFill>
                  <a:srgbClr val="FF0000"/>
                </a:solidFill>
              </a:rPr>
              <a:t>Здоровьесберегающая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b="1" i="1" dirty="0" smtClean="0">
                <a:solidFill>
                  <a:srgbClr val="FF0000"/>
                </a:solidFill>
              </a:rPr>
              <a:t>технология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- это система мер, включающая взаимосвязь и взаимодействие всех факторов образовательной среды, направленных на сохранение здоровья ребенка на всех этапах его обучения и развития. В концепции дошкольного образования предусмотрено не только сохранение, но и активное формирование здорового образа жизни и здоровья воспитанников</a:t>
            </a:r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  <a:p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" name="Picture 5" descr="http://maslozero.edusite.ru/images/school2312.gif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556792"/>
            <a:ext cx="4038600" cy="257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://4.kropds.ru/wp-content/uploads/2013/02/d0b1d0b5d0b7-d0bdd0b0d0b7d0b2d0b0d0bdd0b8d18f-1-300x2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683" y="4077072"/>
            <a:ext cx="2857500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1912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images.myshared.ru/324409/slide_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64704"/>
            <a:ext cx="8352928" cy="5362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671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Arial" charset="0"/>
              </a:rPr>
              <a:t>технологии обеспечения гигиенически оптимальных условий проведения </a:t>
            </a:r>
            <a:r>
              <a:rPr lang="ru-RU" b="1" dirty="0" err="1">
                <a:solidFill>
                  <a:schemeClr val="accent5">
                    <a:lumMod val="75000"/>
                  </a:schemeClr>
                </a:solidFill>
                <a:latin typeface="Arial" charset="0"/>
              </a:rPr>
              <a:t>воспитательно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Arial" charset="0"/>
              </a:rPr>
              <a:t>-образовательного процесса</a:t>
            </a:r>
          </a:p>
          <a:p>
            <a:pPr>
              <a:defRPr/>
            </a:pP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Arial" charset="0"/>
              </a:rPr>
              <a:t>технологии правильной организации </a:t>
            </a:r>
            <a:r>
              <a:rPr lang="ru-RU" b="1" dirty="0" err="1">
                <a:solidFill>
                  <a:schemeClr val="accent5">
                    <a:lumMod val="75000"/>
                  </a:schemeClr>
                </a:solidFill>
                <a:latin typeface="Arial" charset="0"/>
              </a:rPr>
              <a:t>воспитательно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Arial" charset="0"/>
              </a:rPr>
              <a:t>-образовательного процесса</a:t>
            </a:r>
          </a:p>
          <a:p>
            <a:pPr>
              <a:defRPr/>
            </a:pP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Arial" charset="0"/>
              </a:rPr>
              <a:t>психолого-педагогические технологии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altLang="ru-RU" sz="32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Здоровье сберегающие образовательные </a:t>
            </a:r>
            <a:br>
              <a:rPr lang="ru-RU" altLang="ru-RU" sz="3200" b="1" dirty="0" smtClean="0">
                <a:solidFill>
                  <a:srgbClr val="FF0000"/>
                </a:solidFill>
                <a:latin typeface="Arial" panose="020B0604020202020204" pitchFamily="34" charset="0"/>
              </a:rPr>
            </a:br>
            <a:r>
              <a:rPr lang="ru-RU" altLang="ru-RU" sz="32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технологии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62728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Задачи </a:t>
            </a:r>
            <a:r>
              <a:rPr lang="ru-RU" altLang="ru-RU" b="1" i="1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здоровьесбережения</a:t>
            </a:r>
            <a:r>
              <a:rPr lang="ru-RU" altLang="ru-RU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endParaRPr lang="ru-RU" i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90000"/>
              </a:lnSpc>
              <a:defRPr/>
            </a:pPr>
            <a:r>
              <a:rPr lang="ru-RU" sz="2600" b="1" dirty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создание адекватных условий для развития</a:t>
            </a:r>
            <a:r>
              <a:rPr lang="ru-RU" sz="2600" b="1" dirty="0">
                <a:solidFill>
                  <a:schemeClr val="accent5">
                    <a:lumMod val="75000"/>
                  </a:schemeClr>
                </a:solidFill>
              </a:rPr>
              <a:t>,</a:t>
            </a:r>
            <a:r>
              <a:rPr lang="ru-RU" sz="2600" b="1" dirty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 обучения</a:t>
            </a:r>
            <a:r>
              <a:rPr lang="ru-RU" sz="2600" b="1" dirty="0">
                <a:solidFill>
                  <a:schemeClr val="accent5">
                    <a:lumMod val="75000"/>
                  </a:schemeClr>
                </a:solidFill>
              </a:rPr>
              <a:t>,</a:t>
            </a:r>
            <a:r>
              <a:rPr lang="ru-RU" sz="2600" b="1" dirty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 оздоровления детей</a:t>
            </a:r>
          </a:p>
          <a:p>
            <a:pPr>
              <a:lnSpc>
                <a:spcPct val="90000"/>
              </a:lnSpc>
              <a:defRPr/>
            </a:pPr>
            <a:r>
              <a:rPr lang="ru-RU" sz="2600" b="1" dirty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сохранение здоровья детей и повышение двигательной активности и умственной работоспособности </a:t>
            </a:r>
          </a:p>
          <a:p>
            <a:pPr>
              <a:lnSpc>
                <a:spcPct val="90000"/>
              </a:lnSpc>
              <a:defRPr/>
            </a:pPr>
            <a:r>
              <a:rPr lang="ru-RU" sz="2600" b="1" dirty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создание положительного эмоционального настроя и снятие психоэмоционального напряжения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Объект 4" descr="http://planetadetstva.net/wp-content/uploads/2014/11/znachenie-zdorovesberegayushhix-texnologij-v-doshkolnom-obrazovatelnom-uchrezhdenii.jpg"/>
          <p:cNvPicPr>
            <a:picLocks noGrp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628800"/>
            <a:ext cx="3391284" cy="34612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211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just">
              <a:spcBef>
                <a:spcPct val="0"/>
              </a:spcBef>
              <a:buNone/>
            </a:pPr>
            <a:r>
              <a:rPr lang="ru-RU" altLang="ru-RU" i="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ru-RU" altLang="ru-RU" i="0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Здоровьесберегающие</a:t>
            </a:r>
            <a:r>
              <a:rPr lang="ru-RU" altLang="ru-RU" i="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ru-RU" altLang="ru-RU" i="0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образовательные технологии наиболее значимы среди всех известных технологий по степени влияния на здоровье детей. Главный их признак – использование психолого-педагогических приемов, методов, подходов к решению возникающих проблем. Их можно выделить в три подгруппы: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i="0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● </a:t>
            </a:r>
            <a:r>
              <a:rPr lang="ru-RU" altLang="ru-RU" i="0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организационно- педагогические технологии, определяющие структуру </a:t>
            </a:r>
            <a:r>
              <a:rPr lang="ru-RU" altLang="ru-RU" i="0" dirty="0" err="1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воспитательно</a:t>
            </a:r>
            <a:r>
              <a:rPr lang="ru-RU" altLang="ru-RU" i="0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-образовательного процесса, способствующую предотвращению состояний переутомления, гиподинамии и других </a:t>
            </a:r>
            <a:r>
              <a:rPr lang="ru-RU" altLang="ru-RU" i="0" dirty="0" err="1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дезадаптационных</a:t>
            </a:r>
            <a:r>
              <a:rPr lang="ru-RU" altLang="ru-RU" i="0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 состояний;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i="0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●  психолого-педагогические технологии, связанные с непосредственной работой педагога с детьми (сюда же относится и психолого-педагогическое сопровождение всех элементов образовательного процесса);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i="0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● учебно-воспитательные технологии, которые включают программы по обучению заботе о своем здоровье и формированию культуры здоровья учащихся.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945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ctr">
              <a:buAutoNum type="arabicPeriod"/>
            </a:pP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Технологии сохранения и стимулирования здоровья.</a:t>
            </a:r>
          </a:p>
          <a:p>
            <a:pPr marL="514350" indent="-514350" algn="ctr">
              <a:buAutoNum type="arabicPeriod"/>
            </a:pP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Технологии обучения здоровому образу жизни.</a:t>
            </a:r>
          </a:p>
          <a:p>
            <a:pPr marL="514350" indent="-514350" algn="ctr">
              <a:buAutoNum type="arabicPeriod"/>
            </a:pP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Коррекционные технологии.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b="1" i="1" dirty="0" smtClean="0">
                <a:solidFill>
                  <a:srgbClr val="FF0000"/>
                </a:solidFill>
              </a:rPr>
              <a:t>Виды </a:t>
            </a:r>
            <a:r>
              <a:rPr lang="ru-RU" altLang="ru-RU" b="1" i="1" dirty="0" err="1" smtClean="0">
                <a:solidFill>
                  <a:srgbClr val="FF0000"/>
                </a:solidFill>
              </a:rPr>
              <a:t>здоровьесберегающих</a:t>
            </a:r>
            <a:r>
              <a:rPr lang="ru-RU" altLang="ru-RU" b="1" i="1" dirty="0" smtClean="0">
                <a:solidFill>
                  <a:srgbClr val="FF0000"/>
                </a:solidFill>
              </a:rPr>
              <a:t> педагогических технологий</a:t>
            </a:r>
            <a:endParaRPr lang="ru-RU" i="1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http://www.edu.tomsk.ru/tonews/doc/2012/04/13/img/1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365104"/>
            <a:ext cx="1944216" cy="23042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2370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114</TotalTime>
  <Words>835</Words>
  <Application>Microsoft Office PowerPoint</Application>
  <PresentationFormat>Экран (4:3)</PresentationFormat>
  <Paragraphs>75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Arial Black</vt:lpstr>
      <vt:lpstr>Candara</vt:lpstr>
      <vt:lpstr>Comic Sans MS</vt:lpstr>
      <vt:lpstr>Symbol</vt:lpstr>
      <vt:lpstr>Times New Roman</vt:lpstr>
      <vt:lpstr>Волна</vt:lpstr>
      <vt:lpstr>МУНИЦИПАЛЬНОЕ БЮДЖЕТНОЕ ДОШКОЛЬНОЕ ОБРАЗОВАТЕЛЬНОЕ УЧРЕЖДЕНИЕ  детский сад № 35 г. Иркутск</vt:lpstr>
      <vt:lpstr>Презентация PowerPoint</vt:lpstr>
      <vt:lpstr>Здоровье</vt:lpstr>
      <vt:lpstr>Здоровьесберегающая технология</vt:lpstr>
      <vt:lpstr>Презентация PowerPoint</vt:lpstr>
      <vt:lpstr>Здоровье сберегающие образовательные  технологии</vt:lpstr>
      <vt:lpstr>Задачи здоровьесбережения </vt:lpstr>
      <vt:lpstr>Презентация PowerPoint</vt:lpstr>
      <vt:lpstr>Виды здоровьесберегающих педагогических технологий</vt:lpstr>
      <vt:lpstr> Технологии сохранения и стимулирования      здоровья </vt:lpstr>
      <vt:lpstr>Презентация PowerPoint</vt:lpstr>
      <vt:lpstr>Презентация PowerPoint</vt:lpstr>
      <vt:lpstr>Технологии обучения здоровому образу жизни </vt:lpstr>
      <vt:lpstr> Коррекционные технологии </vt:lpstr>
      <vt:lpstr>Вывод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 детский сад № 35 г. Иркутск</dc:title>
  <dc:creator>User</dc:creator>
  <cp:lastModifiedBy>User</cp:lastModifiedBy>
  <cp:revision>10</cp:revision>
  <dcterms:created xsi:type="dcterms:W3CDTF">2015-11-21T04:00:32Z</dcterms:created>
  <dcterms:modified xsi:type="dcterms:W3CDTF">2015-11-21T09:54:22Z</dcterms:modified>
</cp:coreProperties>
</file>