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3"/>
  </p:notesMasterIdLst>
  <p:sldIdLst>
    <p:sldId id="258" r:id="rId2"/>
    <p:sldId id="256" r:id="rId3"/>
    <p:sldId id="259" r:id="rId4"/>
    <p:sldId id="278" r:id="rId5"/>
    <p:sldId id="279" r:id="rId6"/>
    <p:sldId id="280" r:id="rId7"/>
    <p:sldId id="281" r:id="rId8"/>
    <p:sldId id="334" r:id="rId9"/>
    <p:sldId id="290" r:id="rId10"/>
    <p:sldId id="302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294" r:id="rId19"/>
    <p:sldId id="310" r:id="rId20"/>
    <p:sldId id="308" r:id="rId21"/>
    <p:sldId id="313" r:id="rId22"/>
    <p:sldId id="314" r:id="rId23"/>
    <p:sldId id="316" r:id="rId24"/>
    <p:sldId id="318" r:id="rId25"/>
    <p:sldId id="319" r:id="rId26"/>
    <p:sldId id="342" r:id="rId27"/>
    <p:sldId id="261" r:id="rId28"/>
    <p:sldId id="343" r:id="rId29"/>
    <p:sldId id="344" r:id="rId30"/>
    <p:sldId id="274" r:id="rId31"/>
    <p:sldId id="332" r:id="rId32"/>
    <p:sldId id="333" r:id="rId33"/>
    <p:sldId id="275" r:id="rId34"/>
    <p:sldId id="276" r:id="rId35"/>
    <p:sldId id="277" r:id="rId36"/>
    <p:sldId id="282" r:id="rId37"/>
    <p:sldId id="283" r:id="rId38"/>
    <p:sldId id="284" r:id="rId39"/>
    <p:sldId id="289" r:id="rId40"/>
    <p:sldId id="285" r:id="rId41"/>
    <p:sldId id="286" r:id="rId42"/>
    <p:sldId id="287" r:id="rId43"/>
    <p:sldId id="288" r:id="rId44"/>
    <p:sldId id="291" r:id="rId45"/>
    <p:sldId id="292" r:id="rId46"/>
    <p:sldId id="293" r:id="rId47"/>
    <p:sldId id="303" r:id="rId48"/>
    <p:sldId id="304" r:id="rId49"/>
    <p:sldId id="307" r:id="rId50"/>
    <p:sldId id="312" r:id="rId51"/>
    <p:sldId id="311" r:id="rId52"/>
    <p:sldId id="295" r:id="rId53"/>
    <p:sldId id="305" r:id="rId54"/>
    <p:sldId id="296" r:id="rId55"/>
    <p:sldId id="306" r:id="rId56"/>
    <p:sldId id="297" r:id="rId57"/>
    <p:sldId id="298" r:id="rId58"/>
    <p:sldId id="299" r:id="rId59"/>
    <p:sldId id="331" r:id="rId60"/>
    <p:sldId id="309" r:id="rId61"/>
    <p:sldId id="315" r:id="rId62"/>
    <p:sldId id="317" r:id="rId63"/>
    <p:sldId id="327" r:id="rId64"/>
    <p:sldId id="328" r:id="rId65"/>
    <p:sldId id="320" r:id="rId66"/>
    <p:sldId id="321" r:id="rId67"/>
    <p:sldId id="323" r:id="rId68"/>
    <p:sldId id="324" r:id="rId69"/>
    <p:sldId id="325" r:id="rId70"/>
    <p:sldId id="326" r:id="rId71"/>
    <p:sldId id="330" r:id="rId72"/>
  </p:sldIdLst>
  <p:sldSz cx="9144000" cy="6858000" type="screen4x3"/>
  <p:notesSz cx="6877050" cy="91900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</c:v>
                </c:pt>
                <c:pt idx="1">
                  <c:v>Качество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 г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Успеваемость</c:v>
                </c:pt>
                <c:pt idx="1">
                  <c:v>Качество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</c:v>
                </c:pt>
                <c:pt idx="1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37184"/>
        <c:axId val="90141760"/>
        <c:axId val="127653760"/>
      </c:bar3DChart>
      <c:catAx>
        <c:axId val="135837184"/>
        <c:scaling>
          <c:orientation val="minMax"/>
        </c:scaling>
        <c:delete val="0"/>
        <c:axPos val="b"/>
        <c:majorTickMark val="out"/>
        <c:minorTickMark val="none"/>
        <c:tickLblPos val="nextTo"/>
        <c:crossAx val="90141760"/>
        <c:crosses val="autoZero"/>
        <c:auto val="1"/>
        <c:lblAlgn val="ctr"/>
        <c:lblOffset val="100"/>
        <c:noMultiLvlLbl val="0"/>
      </c:catAx>
      <c:valAx>
        <c:axId val="9014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837184"/>
        <c:crosses val="autoZero"/>
        <c:crossBetween val="between"/>
      </c:valAx>
      <c:serAx>
        <c:axId val="127653760"/>
        <c:scaling>
          <c:orientation val="minMax"/>
        </c:scaling>
        <c:delete val="0"/>
        <c:axPos val="b"/>
        <c:majorTickMark val="out"/>
        <c:minorTickMark val="none"/>
        <c:tickLblPos val="nextTo"/>
        <c:crossAx val="9014176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462926154796984E-2"/>
          <c:y val="0"/>
          <c:w val="0.76428494406317127"/>
          <c:h val="0.526710930532885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Лист1!$A$2:$A$11</c:f>
              <c:strCache>
                <c:ptCount val="10"/>
                <c:pt idx="0">
                  <c:v>Здоровье</c:v>
                </c:pt>
                <c:pt idx="1">
                  <c:v>Физическая культура</c:v>
                </c:pt>
                <c:pt idx="2">
                  <c:v>Социализация</c:v>
                </c:pt>
                <c:pt idx="3">
                  <c:v>Труд</c:v>
                </c:pt>
                <c:pt idx="4">
                  <c:v>Безопасность</c:v>
                </c:pt>
                <c:pt idx="5">
                  <c:v>Познание</c:v>
                </c:pt>
                <c:pt idx="6">
                  <c:v>Коммуникация</c:v>
                </c:pt>
                <c:pt idx="7">
                  <c:v>ЧХЛ</c:v>
                </c:pt>
                <c:pt idx="8">
                  <c:v>Художественное творчество</c:v>
                </c:pt>
                <c:pt idx="9">
                  <c:v>Музыка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8</c:v>
                </c:pt>
                <c:pt idx="7">
                  <c:v>9</c:v>
                </c:pt>
                <c:pt idx="8">
                  <c:v>1</c:v>
                </c:pt>
                <c:pt idx="9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Здоровье</c:v>
                </c:pt>
                <c:pt idx="1">
                  <c:v>Физическая культура</c:v>
                </c:pt>
                <c:pt idx="2">
                  <c:v>Социализация</c:v>
                </c:pt>
                <c:pt idx="3">
                  <c:v>Труд</c:v>
                </c:pt>
                <c:pt idx="4">
                  <c:v>Безопасность</c:v>
                </c:pt>
                <c:pt idx="5">
                  <c:v>Познание</c:v>
                </c:pt>
                <c:pt idx="6">
                  <c:v>Коммуникация</c:v>
                </c:pt>
                <c:pt idx="7">
                  <c:v>ЧХЛ</c:v>
                </c:pt>
                <c:pt idx="8">
                  <c:v>Художественное творчество</c:v>
                </c:pt>
                <c:pt idx="9">
                  <c:v>Музыка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9</c:v>
                </c:pt>
                <c:pt idx="1">
                  <c:v>3</c:v>
                </c:pt>
                <c:pt idx="2">
                  <c:v>9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Лист1!$A$2:$A$11</c:f>
              <c:strCache>
                <c:ptCount val="10"/>
                <c:pt idx="0">
                  <c:v>Здоровье</c:v>
                </c:pt>
                <c:pt idx="1">
                  <c:v>Физическая культура</c:v>
                </c:pt>
                <c:pt idx="2">
                  <c:v>Социализация</c:v>
                </c:pt>
                <c:pt idx="3">
                  <c:v>Труд</c:v>
                </c:pt>
                <c:pt idx="4">
                  <c:v>Безопасность</c:v>
                </c:pt>
                <c:pt idx="5">
                  <c:v>Познание</c:v>
                </c:pt>
                <c:pt idx="6">
                  <c:v>Коммуникация</c:v>
                </c:pt>
                <c:pt idx="7">
                  <c:v>ЧХЛ</c:v>
                </c:pt>
                <c:pt idx="8">
                  <c:v>Художественное творчество</c:v>
                </c:pt>
                <c:pt idx="9">
                  <c:v>Музыка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1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35648"/>
        <c:axId val="90144064"/>
        <c:axId val="90795136"/>
      </c:bar3DChart>
      <c:catAx>
        <c:axId val="135835648"/>
        <c:scaling>
          <c:orientation val="minMax"/>
        </c:scaling>
        <c:delete val="0"/>
        <c:axPos val="b"/>
        <c:majorTickMark val="out"/>
        <c:minorTickMark val="none"/>
        <c:tickLblPos val="nextTo"/>
        <c:crossAx val="90144064"/>
        <c:crosses val="autoZero"/>
        <c:auto val="1"/>
        <c:lblAlgn val="ctr"/>
        <c:lblOffset val="100"/>
        <c:noMultiLvlLbl val="0"/>
      </c:catAx>
      <c:valAx>
        <c:axId val="901440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5835648"/>
        <c:crosses val="autoZero"/>
        <c:crossBetween val="between"/>
      </c:valAx>
      <c:serAx>
        <c:axId val="90795136"/>
        <c:scaling>
          <c:orientation val="minMax"/>
        </c:scaling>
        <c:delete val="1"/>
        <c:axPos val="b"/>
        <c:majorTickMark val="out"/>
        <c:minorTickMark val="none"/>
        <c:tickLblPos val="nextTo"/>
        <c:crossAx val="9014406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Не более 15 дней</c:v>
                </c:pt>
                <c:pt idx="1">
                  <c:v>Не более 20 дней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Не более 15 дней</c:v>
                </c:pt>
                <c:pt idx="1">
                  <c:v>Не более 20 дней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96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694144"/>
        <c:axId val="86918848"/>
        <c:axId val="34720256"/>
      </c:bar3DChart>
      <c:catAx>
        <c:axId val="34694144"/>
        <c:scaling>
          <c:orientation val="minMax"/>
        </c:scaling>
        <c:delete val="0"/>
        <c:axPos val="b"/>
        <c:majorTickMark val="out"/>
        <c:minorTickMark val="none"/>
        <c:tickLblPos val="nextTo"/>
        <c:crossAx val="86918848"/>
        <c:crosses val="autoZero"/>
        <c:auto val="1"/>
        <c:lblAlgn val="ctr"/>
        <c:lblOffset val="100"/>
        <c:noMultiLvlLbl val="0"/>
      </c:catAx>
      <c:valAx>
        <c:axId val="86918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694144"/>
        <c:crosses val="autoZero"/>
        <c:crossBetween val="between"/>
      </c:valAx>
      <c:serAx>
        <c:axId val="34720256"/>
        <c:scaling>
          <c:orientation val="minMax"/>
        </c:scaling>
        <c:delete val="0"/>
        <c:axPos val="b"/>
        <c:majorTickMark val="out"/>
        <c:minorTickMark val="none"/>
        <c:tickLblPos val="nextTo"/>
        <c:crossAx val="86918848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Не менее 80%</c:v>
                </c:pt>
                <c:pt idx="1">
                  <c:v>Не менее 75 %</c:v>
                </c:pt>
                <c:pt idx="2">
                  <c:v>Не менее 70%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 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Не менее 80%</c:v>
                </c:pt>
                <c:pt idx="1">
                  <c:v>Не менее 75 %</c:v>
                </c:pt>
                <c:pt idx="2">
                  <c:v>Не менее 70%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648640"/>
        <c:axId val="86924032"/>
        <c:axId val="127655040"/>
      </c:bar3DChart>
      <c:catAx>
        <c:axId val="33648640"/>
        <c:scaling>
          <c:orientation val="minMax"/>
        </c:scaling>
        <c:delete val="0"/>
        <c:axPos val="b"/>
        <c:majorTickMark val="out"/>
        <c:minorTickMark val="none"/>
        <c:tickLblPos val="nextTo"/>
        <c:crossAx val="86924032"/>
        <c:crosses val="autoZero"/>
        <c:auto val="1"/>
        <c:lblAlgn val="ctr"/>
        <c:lblOffset val="100"/>
        <c:noMultiLvlLbl val="0"/>
      </c:catAx>
      <c:valAx>
        <c:axId val="86924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48640"/>
        <c:crosses val="autoZero"/>
        <c:crossBetween val="between"/>
      </c:valAx>
      <c:serAx>
        <c:axId val="127655040"/>
        <c:scaling>
          <c:orientation val="minMax"/>
        </c:scaling>
        <c:delete val="0"/>
        <c:axPos val="b"/>
        <c:majorTickMark val="out"/>
        <c:minorTickMark val="none"/>
        <c:tickLblPos val="nextTo"/>
        <c:crossAx val="8692403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0055" cy="459502"/>
          </a:xfrm>
          <a:prstGeom prst="rect">
            <a:avLst/>
          </a:prstGeom>
        </p:spPr>
        <p:txBody>
          <a:bodyPr vert="horz" lIns="91806" tIns="45903" rIns="91806" bIns="4590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6" y="0"/>
            <a:ext cx="2980055" cy="459502"/>
          </a:xfrm>
          <a:prstGeom prst="rect">
            <a:avLst/>
          </a:prstGeom>
        </p:spPr>
        <p:txBody>
          <a:bodyPr vert="horz" lIns="91806" tIns="45903" rIns="91806" bIns="45903" rtlCol="0"/>
          <a:lstStyle>
            <a:lvl1pPr algn="r">
              <a:defRPr sz="1200"/>
            </a:lvl1pPr>
          </a:lstStyle>
          <a:p>
            <a:fld id="{E347E528-22B8-4133-AB7F-CA6FF90E7E05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8975"/>
            <a:ext cx="4594225" cy="3446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06" tIns="45903" rIns="91806" bIns="459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365268"/>
            <a:ext cx="5501640" cy="4135517"/>
          </a:xfrm>
          <a:prstGeom prst="rect">
            <a:avLst/>
          </a:prstGeom>
        </p:spPr>
        <p:txBody>
          <a:bodyPr vert="horz" lIns="91806" tIns="45903" rIns="91806" bIns="459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8728941"/>
            <a:ext cx="2980055" cy="459502"/>
          </a:xfrm>
          <a:prstGeom prst="rect">
            <a:avLst/>
          </a:prstGeom>
        </p:spPr>
        <p:txBody>
          <a:bodyPr vert="horz" lIns="91806" tIns="45903" rIns="91806" bIns="4590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6" y="8728941"/>
            <a:ext cx="2980055" cy="459502"/>
          </a:xfrm>
          <a:prstGeom prst="rect">
            <a:avLst/>
          </a:prstGeom>
        </p:spPr>
        <p:txBody>
          <a:bodyPr vert="horz" lIns="91806" tIns="45903" rIns="91806" bIns="45903" rtlCol="0" anchor="b"/>
          <a:lstStyle>
            <a:lvl1pPr algn="r">
              <a:defRPr sz="1200"/>
            </a:lvl1pPr>
          </a:lstStyle>
          <a:p>
            <a:fld id="{A81FD7F8-2F1C-4721-942E-14CD4021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8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D7F8-2F1C-4721-942E-14CD402143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3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9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7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0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7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6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9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9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2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F498BCE0-A2C3-4AEC-97DE-1E7F4C36DBA9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B7CDB447-DE98-45C4-8BF5-FBE6E83818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1410498"/>
            <a:ext cx="4896543" cy="44371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 </a:t>
            </a:r>
            <a:r>
              <a:rPr lang="ru-RU" sz="3600" b="1" dirty="0" smtClean="0">
                <a:latin typeface="Bookman Old Style" panose="02050604050505020204" pitchFamily="18" charset="0"/>
              </a:rPr>
              <a:t>Портфолио                                воспитателя </a:t>
            </a: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179512" y="260648"/>
            <a:ext cx="878497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000" i="1" dirty="0" smtClean="0">
                <a:latin typeface="Bookman Old Style" panose="02050604050505020204" pitchFamily="18" charset="0"/>
              </a:rPr>
              <a:t>Муниципальное бюджетное дошкольное образовательное учреждение детский сад комбинированного вида «</a:t>
            </a:r>
            <a:r>
              <a:rPr lang="ru-RU" sz="2000" i="1" dirty="0" err="1" smtClean="0">
                <a:latin typeface="Bookman Old Style" panose="02050604050505020204" pitchFamily="18" charset="0"/>
              </a:rPr>
              <a:t>Ивушка</a:t>
            </a:r>
            <a:r>
              <a:rPr lang="ru-RU" sz="2000" i="1" dirty="0" smtClean="0">
                <a:latin typeface="Bookman Old Style" panose="02050604050505020204" pitchFamily="18" charset="0"/>
              </a:rPr>
              <a:t>»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marL="0" indent="0">
              <a:buFont typeface="Georgia" pitchFamily="18" charset="0"/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9490" y="2633863"/>
            <a:ext cx="5450531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Арабиева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Зарина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нваровна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848872" cy="504056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Взаимодействие с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социумом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328521"/>
              </p:ext>
            </p:extLst>
          </p:nvPr>
        </p:nvGraphicFramePr>
        <p:xfrm>
          <a:off x="539552" y="548680"/>
          <a:ext cx="8280920" cy="496156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368465"/>
                <a:gridCol w="4912455"/>
              </a:tblGrid>
              <a:tr h="31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Организация 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Результаты взаимодействия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за </a:t>
                      </a:r>
                      <a:r>
                        <a:rPr lang="ru-RU" sz="1400" dirty="0" smtClean="0">
                          <a:effectLst/>
                        </a:rPr>
                        <a:t>2013-2015 </a:t>
                      </a:r>
                      <a:r>
                        <a:rPr lang="ru-RU" sz="1400" dirty="0">
                          <a:effectLst/>
                        </a:rPr>
                        <a:t>годы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</a:tr>
              <a:tr h="1036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Муниципальным бюджетным общеобразовательным учреждением  кадетской средней общеобразовательной школой №13 (МОУ КСОШ №13)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 Выступление кадетов на мероприятие</a:t>
                      </a:r>
                      <a:r>
                        <a:rPr lang="ru-RU" sz="1400" baseline="0" dirty="0" smtClean="0">
                          <a:effectLst/>
                        </a:rPr>
                        <a:t>, посвященному дню защитника отечества;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</a:tr>
              <a:tr h="4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Детской экологической станцией (ДЭС)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Посещение выставки </a:t>
                      </a:r>
                      <a:r>
                        <a:rPr lang="ru-RU" sz="1400" dirty="0" smtClean="0">
                          <a:effectLst/>
                        </a:rPr>
                        <a:t>тропических бабочек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Экскурсии в ДЭС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Участие в конкурсах ДЭС </a:t>
                      </a:r>
                      <a:r>
                        <a:rPr lang="ru-RU" sz="1400" dirty="0" smtClean="0">
                          <a:effectLst/>
                        </a:rPr>
                        <a:t>«Вода</a:t>
                      </a:r>
                      <a:r>
                        <a:rPr lang="ru-RU" sz="1400" baseline="0" dirty="0" smtClean="0">
                          <a:effectLst/>
                        </a:rPr>
                        <a:t> источник жизни</a:t>
                      </a:r>
                      <a:r>
                        <a:rPr lang="ru-RU" sz="1400" dirty="0" smtClean="0">
                          <a:effectLst/>
                        </a:rPr>
                        <a:t>» </a:t>
                      </a:r>
                      <a:r>
                        <a:rPr lang="ru-RU" sz="1400" dirty="0">
                          <a:effectLst/>
                        </a:rPr>
                        <a:t>и т.д.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</a:tr>
              <a:tr h="635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Отделом государственной инспекции безопасности дорожного движения по городу Новый Уренгой (ОГИБДД  по городу Новый Уренгой)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Беседы </a:t>
                      </a:r>
                      <a:r>
                        <a:rPr lang="ru-RU" sz="1400" dirty="0">
                          <a:effectLst/>
                        </a:rPr>
                        <a:t>с полицейским о правилах дорожного движения.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Просмотр фильмов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Экскурсия</a:t>
                      </a:r>
                      <a:r>
                        <a:rPr lang="ru-RU" sz="1400" baseline="0" dirty="0" smtClean="0">
                          <a:effectLst/>
                        </a:rPr>
                        <a:t> с инспектором .</a:t>
                      </a:r>
                      <a:endParaRPr lang="ru-RU" sz="1400" b="1" dirty="0">
                        <a:effectLst/>
                        <a:latin typeface="Calibri"/>
                      </a:endParaRPr>
                    </a:p>
                  </a:txBody>
                  <a:tcPr marL="36896" marR="36896" marT="0" marB="0"/>
                </a:tc>
              </a:tr>
              <a:tr h="31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ГОУ СПО ЯНАО «</a:t>
                      </a:r>
                      <a:r>
                        <a:rPr lang="ru-RU" sz="1400" dirty="0" err="1">
                          <a:effectLst/>
                        </a:rPr>
                        <a:t>Новоуренгойский</a:t>
                      </a:r>
                      <a:r>
                        <a:rPr lang="ru-RU" sz="1400" dirty="0">
                          <a:effectLst/>
                        </a:rPr>
                        <a:t> многопрофильный колледж» </a:t>
                      </a:r>
                      <a:endParaRPr lang="ru-RU" sz="1400" b="1" dirty="0">
                        <a:effectLst/>
                        <a:latin typeface="+mn-lt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r>
                        <a:rPr lang="ru-RU" sz="1400" baseline="0" dirty="0" smtClean="0">
                          <a:effectLst/>
                        </a:rPr>
                        <a:t> у</a:t>
                      </a:r>
                      <a:r>
                        <a:rPr lang="ru-RU" sz="1400" dirty="0" smtClean="0">
                          <a:effectLst/>
                        </a:rPr>
                        <a:t>частник</a:t>
                      </a:r>
                      <a:r>
                        <a:rPr lang="ru-RU" sz="1400" baseline="0" dirty="0" smtClean="0">
                          <a:effectLst/>
                        </a:rPr>
                        <a:t> городского практико-ориентировочного семинар.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- Показ открытых занятий для студентов.</a:t>
                      </a:r>
                      <a:endParaRPr lang="ru-RU" sz="1400" b="1" dirty="0">
                        <a:effectLst/>
                        <a:latin typeface="+mn-lt"/>
                      </a:endParaRPr>
                    </a:p>
                  </a:txBody>
                  <a:tcPr marL="36896" marR="36896" marT="0" marB="0"/>
                </a:tc>
              </a:tr>
              <a:tr h="31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Новоуренгойский</a:t>
                      </a:r>
                      <a:r>
                        <a:rPr lang="ru-RU" sz="1400" dirty="0" smtClean="0">
                          <a:effectLst/>
                        </a:rPr>
                        <a:t> городской музей</a:t>
                      </a:r>
                      <a:endParaRPr lang="ru-RU" sz="1400" b="1" dirty="0">
                        <a:effectLst/>
                        <a:latin typeface="+mj-lt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-Тематические экскурсии 2 раза в год.</a:t>
                      </a:r>
                      <a:endParaRPr lang="ru-RU" sz="1400" b="1" dirty="0">
                        <a:effectLst/>
                        <a:latin typeface="+mj-lt"/>
                      </a:endParaRPr>
                    </a:p>
                  </a:txBody>
                  <a:tcPr marL="36896" marR="36896" marT="0" marB="0"/>
                </a:tc>
              </a:tr>
              <a:tr h="754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Пожарная часть </a:t>
                      </a:r>
                      <a:r>
                        <a:rPr lang="ru-RU" sz="1400" dirty="0" err="1" smtClean="0">
                          <a:effectLst/>
                        </a:rPr>
                        <a:t>г.Новый</a:t>
                      </a:r>
                      <a:r>
                        <a:rPr lang="ru-RU" sz="1400" dirty="0" smtClean="0">
                          <a:effectLst/>
                        </a:rPr>
                        <a:t> Уренгой</a:t>
                      </a:r>
                      <a:endParaRPr lang="ru-RU" sz="1400" b="1" dirty="0">
                        <a:effectLst/>
                        <a:latin typeface="+mj-lt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-экскурсия</a:t>
                      </a:r>
                      <a:r>
                        <a:rPr lang="ru-RU" sz="1400" baseline="0" dirty="0" smtClean="0">
                          <a:effectLst/>
                        </a:rPr>
                        <a:t> 1 раз в год.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-беседы с инспектором.</a:t>
                      </a:r>
                      <a:endParaRPr lang="ru-RU" sz="1400" b="1" dirty="0">
                        <a:effectLst/>
                        <a:latin typeface="+mj-lt"/>
                      </a:endParaRPr>
                    </a:p>
                  </a:txBody>
                  <a:tcPr marL="36896" marR="368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2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741819"/>
              </p:ext>
            </p:extLst>
          </p:nvPr>
        </p:nvGraphicFramePr>
        <p:xfrm>
          <a:off x="107504" y="116633"/>
          <a:ext cx="8928992" cy="65913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79039"/>
                <a:gridCol w="3324453"/>
                <a:gridCol w="3725500"/>
              </a:tblGrid>
              <a:tr h="217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Социальные институты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Calibri"/>
                          <a:cs typeface="Calibri"/>
                        </a:rPr>
                        <a:t>Цель взаимодействия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Calibri"/>
                          <a:cs typeface="Calibri"/>
                        </a:rPr>
                        <a:t>Результативность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Муниципальное бюджетное общеобразовательное учреждение  кадетская средняя общеобразовательная школа №13 (МОУ КСОШ №13)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Взаимодействие  в обеспечении преемственности в развитии познавательной активности и компетентности детей в разных областях, организации </a:t>
                      </a:r>
                      <a:r>
                        <a:rPr lang="ru-RU" sz="1200" dirty="0" err="1">
                          <a:effectLst/>
                          <a:latin typeface="+mn-lt"/>
                          <a:ea typeface="Calibri"/>
                          <a:cs typeface="Calibri"/>
                        </a:rPr>
                        <a:t>воспитательно</a:t>
                      </a: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-образовательного процесса с детьми дошкольного возраста. 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Взаимодействие с кадетами.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Детская экологическая станция (ДЭС)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Calibri"/>
                          <a:cs typeface="Calibri"/>
                        </a:rPr>
                        <a:t>Развитие сотрудничества в сфере экологического образования, воспитания и просвещения детей муниципального образования город Новый Уренгой.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Посещение экскурсий в ДЭС;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Участие в конкурсах ДЭС.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Отдел государственной инспекции безопасности дорожного движения по городу Новый Уренгой (ОГИБДД  по городу Новый Уренгой)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Развития сотрудничества в сфере безопасности дошкольников. 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Экскурсия с инспектором.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Беседа с инспектором.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ГОУ СПО ЯНАО «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Новоуренгойский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многопрофильный колледж»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Новоуренгойский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городской музей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Пожарная часть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г.Новый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Уренгой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2435" marR="22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3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Стиль общения 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детьми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90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детей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 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обучению в школе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9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8229600" cy="1143000"/>
          </a:xfrm>
        </p:spPr>
        <p:txBody>
          <a:bodyPr/>
          <a:lstStyle/>
          <a:p>
            <a: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РАЗДЕЛ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2</a:t>
            </a:r>
            <a: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Инновационная, исследовательская деятельность</a:t>
            </a:r>
            <a:endParaRPr lang="ru-RU" dirty="0"/>
          </a:p>
        </p:txBody>
      </p:sp>
      <p:pic>
        <p:nvPicPr>
          <p:cNvPr id="4" name="Picture 3" descr="C:\Users\ORANGE\Desktop\Новая папка (2)\Kompju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развивающей предметной среды в группе образовательного учреждения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9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Дидактические 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методические материалы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8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3861048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lvl="0" indent="0" algn="ctr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alt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Методы, средства и формы</a:t>
            </a:r>
            <a:br>
              <a:rPr lang="ru-RU" alt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alt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 воспитания и обучения дошкольников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http://urokfp.pos1449.ru/0_70870_e67cab54_X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2686050" cy="2581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7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Использование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ИКТ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в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воспитательно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-образовательном процессе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852936"/>
            <a:ext cx="6512511" cy="114300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>
                <a:solidFill>
                  <a:schemeClr val="bg2">
                    <a:lumMod val="50000"/>
                  </a:schemeClr>
                </a:solidFill>
                <a:effectLst/>
                <a:latin typeface="Arial Narrow" pitchFamily="34" charset="0"/>
              </a:rPr>
              <a:t/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effectLst/>
                <a:latin typeface="Arial Narrow" pitchFamily="34" charset="0"/>
              </a:rPr>
            </a:br>
            <a:endParaRPr lang="ru-RU" sz="4800" dirty="0">
              <a:solidFill>
                <a:schemeClr val="bg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736812"/>
            <a:ext cx="739862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Общие сведения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о воспитателе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4" descr="http://wiki.vspu.ru/_media/workroom/ikto/m5/kristina141190/3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85537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Интеграция разнообразных видов деткой деятельности в ходе занятий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РАЗДЕЛ 3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Создание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здоровьесберегающей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среды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Среднее количество дней, пропущенных по болезни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83955989"/>
              </p:ext>
            </p:extLst>
          </p:nvPr>
        </p:nvGraphicFramePr>
        <p:xfrm>
          <a:off x="1547664" y="1484784"/>
          <a:ext cx="6360368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57751"/>
              </p:ext>
            </p:extLst>
          </p:nvPr>
        </p:nvGraphicFramePr>
        <p:xfrm>
          <a:off x="323528" y="4653136"/>
          <a:ext cx="6096000" cy="13817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728192"/>
                <a:gridCol w="1319808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более 15 дней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более 20</a:t>
                      </a:r>
                      <a:r>
                        <a:rPr lang="ru-RU" baseline="0" dirty="0" smtClean="0"/>
                        <a:t> дней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более 25 дней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1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Посещаемость детей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8734450"/>
              </p:ext>
            </p:extLst>
          </p:nvPr>
        </p:nvGraphicFramePr>
        <p:xfrm>
          <a:off x="827584" y="1052736"/>
          <a:ext cx="715245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47650"/>
              </p:ext>
            </p:extLst>
          </p:nvPr>
        </p:nvGraphicFramePr>
        <p:xfrm>
          <a:off x="467544" y="4509120"/>
          <a:ext cx="6096000" cy="13817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800200"/>
                <a:gridCol w="1512168"/>
                <a:gridCol w="1440160"/>
                <a:gridCol w="134347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менее 80%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менее 75%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менее 70%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5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79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Наличие травматизма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43175"/>
              </p:ext>
            </p:extLst>
          </p:nvPr>
        </p:nvGraphicFramePr>
        <p:xfrm>
          <a:off x="1475656" y="1124744"/>
          <a:ext cx="6096000" cy="11125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отсутствует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Имеются случаи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ORANGE\Desktop\Фоточки!\Дети\J028363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41" y="2590835"/>
            <a:ext cx="1584176" cy="22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RANGE\Desktop\Фоточки!\Дети\J02836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6302"/>
            <a:ext cx="1654671" cy="17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RANGE\Desktop\Фоточки!\Дети\J02836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31126"/>
            <a:ext cx="1401133" cy="14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РАЗДЕЛ 4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Диссеминация педагогического опыта в аттестационный период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конкурсах профессионального мастерства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82249"/>
              </p:ext>
            </p:extLst>
          </p:nvPr>
        </p:nvGraphicFramePr>
        <p:xfrm>
          <a:off x="683568" y="1628798"/>
          <a:ext cx="7848872" cy="36212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0360"/>
                <a:gridCol w="2160240"/>
                <a:gridCol w="2448272"/>
              </a:tblGrid>
              <a:tr h="92158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Уровень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2013-2014 уч. год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2014-2015 уч. год.</a:t>
                      </a:r>
                      <a:endParaRPr lang="ru-RU" sz="2400" dirty="0"/>
                    </a:p>
                  </a:txBody>
                  <a:tcPr/>
                </a:tc>
              </a:tr>
              <a:tr h="61148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Международный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</a:tr>
              <a:tr h="51198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Федеральный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</a:tr>
              <a:tr h="51198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Региональный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</a:tr>
              <a:tr h="48819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Муниципальный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Институциональный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3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39353" y="1700808"/>
            <a:ext cx="7137301" cy="7200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ГАОУ ДПО ЯНАО «Региональный институт развития образования»  Тема: «Комплексное развитие детей в условиях вариативности дошкольного образования. Обновление содержания дошкольного образования в контексте ФГОС ДО» (72ч.) 2015 год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260648"/>
            <a:ext cx="871296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Прохождение курсов повышения квалификации</a:t>
            </a: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Диссеминация педагогического опыта в рамках семинаров, конференций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644166"/>
              </p:ext>
            </p:extLst>
          </p:nvPr>
        </p:nvGraphicFramePr>
        <p:xfrm>
          <a:off x="1475656" y="1916832"/>
          <a:ext cx="6096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 уч. 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Региональный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69268"/>
            <a:ext cx="4896544" cy="612068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Арабиева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Зарина Анваровна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22.09.1992</a:t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Образование: </a:t>
            </a: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 2013 году окончила </a:t>
            </a:r>
            <a:r>
              <a:rPr lang="ru-RU" sz="1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Новоуренгойский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Многопрофильный колледж  по специальности «Дошкольное образование» . Присвоена квалификация «Воспитатель детей дошкольного возраста и руководитель изобразительной деятельности»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Обучаюсь на заочной форме обучения на 5 курсе в Тюменском государственном университете филиал в г. Тобольск. По специальности Социальная педагогика и прикладная психология. Дополнительная специализация-Методист.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Место работы: МБДОУ ДС КВ «ИВУШКА»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Должность: Воспитатель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Педагогический стаж:  2 года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C:\Users\ORANGE\Desktop\Фоточки!\гуляем 28.02.13\DSC_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6303"/>
            <a:ext cx="2880320" cy="5298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21004" y="116632"/>
            <a:ext cx="6768752" cy="179316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Награды и поощрения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482" name="Picture 2" descr="http://litsait.ru/images/photos/medium/a60490d82151fb06a455d8fe2b035b4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2" y="260648"/>
            <a:ext cx="1661944" cy="166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благодарность ивушк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  <a14:imgEffect>
                      <a14:saturation sat="141000"/>
                    </a14:imgEffect>
                    <a14:imgEffect>
                      <a14:brightnessContrast bright="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6081"/>
            <a:ext cx="2299569" cy="3252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78904" y="5229200"/>
            <a:ext cx="4014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Bookman Old Style" pitchFamily="18" charset="0"/>
              </a:rPr>
              <a:t>Благодарность за участие в акции «Дети – Уренгоя </a:t>
            </a:r>
            <a:r>
              <a:rPr lang="ru-RU" altLang="ru-RU" dirty="0" err="1">
                <a:latin typeface="Bookman Old Style" pitchFamily="18" charset="0"/>
              </a:rPr>
              <a:t>тундровикам</a:t>
            </a:r>
            <a:r>
              <a:rPr lang="ru-RU" altLang="ru-RU" dirty="0">
                <a:latin typeface="Bookman Old Style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5229200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Bookman Old Style" pitchFamily="18" charset="0"/>
              </a:rPr>
              <a:t>Благодарность </a:t>
            </a:r>
            <a:r>
              <a:rPr lang="ru-RU" altLang="ru-RU" dirty="0">
                <a:latin typeface="Bookman Old Style" pitchFamily="18" charset="0"/>
              </a:rPr>
              <a:t>за участие в акции </a:t>
            </a:r>
            <a:r>
              <a:rPr lang="ru-RU" altLang="ru-RU" dirty="0" smtClean="0">
                <a:latin typeface="Bookman Old Style" pitchFamily="18" charset="0"/>
              </a:rPr>
              <a:t>«Посылка солдату»</a:t>
            </a:r>
            <a:endParaRPr lang="ru-RU" altLang="ru-RU" dirty="0">
              <a:latin typeface="Bookman Old Style" pitchFamily="18" charset="0"/>
            </a:endParaRPr>
          </a:p>
        </p:txBody>
      </p:sp>
      <p:pic>
        <p:nvPicPr>
          <p:cNvPr id="1027" name="Picture 3" descr="G:\зарина мадина посылка солдат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73" y="1986081"/>
            <a:ext cx="2356112" cy="3243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74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RANGE\Desktop\Новая папка (2)\Scanблотл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0280" cy="3625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C:\Users\ORANGE\Desktop\Новая папка (2)\б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3" y="2924944"/>
            <a:ext cx="2454972" cy="3532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63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ORANGE\Desktop\Новая папка (2)\рдлтрдщ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6" y="620688"/>
            <a:ext cx="2511121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525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663" y="3140968"/>
            <a:ext cx="8893337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Тема самообразования «Использование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нформационно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К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оммуникативных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ехнологий в работе с родителями»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8" descr="E:\Дети\ki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1630"/>
            <a:ext cx="1905000" cy="1485900"/>
          </a:xfrm>
          <a:prstGeom prst="rect">
            <a:avLst/>
          </a:prstGeom>
          <a:noFill/>
        </p:spPr>
      </p:pic>
      <p:pic>
        <p:nvPicPr>
          <p:cNvPr id="5" name="Picture 9" descr="E:\Дети\kind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32656"/>
            <a:ext cx="1600200" cy="148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8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0128" y="-171400"/>
            <a:ext cx="8399487" cy="54867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Актуальность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9034" y="260648"/>
            <a:ext cx="8481438" cy="6048672"/>
          </a:xfrm>
        </p:spPr>
        <p:txBody>
          <a:bodyPr>
            <a:noAutofit/>
          </a:bodyPr>
          <a:lstStyle/>
          <a:p>
            <a:pPr algn="r"/>
            <a:r>
              <a:rPr lang="ru-RU" sz="900" b="1" dirty="0">
                <a:solidFill>
                  <a:srgbClr val="231F2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900" b="1" dirty="0" smtClean="0">
                <a:solidFill>
                  <a:srgbClr val="231F20"/>
                </a:solidFill>
                <a:latin typeface="Bookman Old Style" panose="02050604050505020204" pitchFamily="18" charset="0"/>
                <a:ea typeface="+mj-ea"/>
                <a:cs typeface="+mj-cs"/>
              </a:rPr>
              <a:t>           «</a:t>
            </a:r>
            <a:r>
              <a:rPr lang="ru-RU" sz="1400" b="1" dirty="0">
                <a:solidFill>
                  <a:srgbClr val="231F20"/>
                </a:solidFill>
                <a:latin typeface="Bookman Old Style" panose="02050604050505020204" pitchFamily="18" charset="0"/>
                <a:ea typeface="+mj-ea"/>
                <a:cs typeface="+mj-cs"/>
              </a:rPr>
              <a:t>Каждый участник образовательного процесса сам решает, идти в ногу</a:t>
            </a:r>
            <a:br>
              <a:rPr lang="ru-RU" sz="1400" b="1" dirty="0">
                <a:solidFill>
                  <a:srgbClr val="231F20"/>
                </a:solidFill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ru-RU" sz="1400" b="1" dirty="0">
                <a:solidFill>
                  <a:srgbClr val="231F20"/>
                </a:solidFill>
                <a:latin typeface="Bookman Old Style" panose="02050604050505020204" pitchFamily="18" charset="0"/>
                <a:ea typeface="+mj-ea"/>
                <a:cs typeface="+mj-cs"/>
              </a:rPr>
              <a:t>с будущим или вышагивать пятками назад»!</a:t>
            </a:r>
            <a:r>
              <a:rPr lang="ru-RU" sz="4400" dirty="0">
                <a:solidFill>
                  <a:srgbClr val="231F20"/>
                </a:solidFill>
                <a:latin typeface="Verdana"/>
                <a:ea typeface="+mj-ea"/>
                <a:cs typeface="+mj-cs"/>
              </a:rPr>
              <a:t/>
            </a:r>
            <a:br>
              <a:rPr lang="ru-RU" sz="4400" dirty="0">
                <a:solidFill>
                  <a:srgbClr val="231F20"/>
                </a:solidFill>
                <a:latin typeface="Verdana"/>
                <a:ea typeface="+mj-ea"/>
                <a:cs typeface="+mj-cs"/>
              </a:rPr>
            </a:br>
            <a:endParaRPr lang="ru-RU" sz="900" b="1" dirty="0" smtClean="0">
              <a:solidFill>
                <a:srgbClr val="313413"/>
              </a:solidFill>
              <a:latin typeface="Bookman Old Style" panose="02050604050505020204" pitchFamily="18" charset="0"/>
            </a:endParaRPr>
          </a:p>
          <a:p>
            <a:pPr indent="457200" algn="l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b="1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Процесс информатизации в дошкольных учреждениях обусловлен требованиями современного развивающегося общества, где педагог должен идти в ногу со временем, использовать новые технологии в воспитании и образовании. Сегодня, в век информатизации и компьютеризации информация является таким же ресурсом, как трудовые, материальные и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энергетические.</a:t>
            </a:r>
            <a:r>
              <a:rPr lang="ru-RU" sz="14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Беда </a:t>
            </a:r>
            <a:r>
              <a:rPr lang="ru-RU" sz="1400" b="1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многих современных семей – отстранённость от педагогического процесса ДОУ, причины которой, прежде всего, в недостаточности элементарных психолого-педагогических знаний и нежелании родителей разобраться в сложном мире ребёнка. Значимость использования разнообразных форм работы с родителями трудно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переоценить</a:t>
            </a:r>
            <a:r>
              <a:rPr lang="ru-RU" sz="14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                                                                         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Новые </a:t>
            </a:r>
            <a:r>
              <a:rPr lang="ru-RU" sz="1400" b="1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современные возможности помогают в работе не только с детьми, но и с их родителями. Ведь одним из важнейших социальных институтов воспитания является семья. Работа с родителями направлена на сотрудничество с семьей в интересах ребёнка, формирование общих подходов к воспитанию, совместное изучение личности ребенка, его психофизиологических особенностей, выработку близких по сути требований, организацию помощи в обучении, физическом и духовном развитии воспитанника. Привлечение родителей к участию в воспитательном процессе в дошкольном учреждении способствует созданию благоприятного климата в семье, психологического и эмоционального комфорта ребенка в садике и за его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пределами.</a:t>
            </a:r>
            <a:r>
              <a:rPr lang="ru-RU" sz="14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                                                                                </a:t>
            </a:r>
            <a:r>
              <a:rPr lang="ru-RU" sz="1400" b="1" dirty="0" smtClean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Взаимодействие </a:t>
            </a:r>
            <a:r>
              <a:rPr lang="ru-RU" sz="1400" b="1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детского сада и семьи - необходимое условие полноценного развития дошкольников, так как наилучшие результаты отмечаются там, где педагоги и родители действуют согласованно</a:t>
            </a:r>
            <a:r>
              <a:rPr lang="ru-RU" sz="1200" b="1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.</a:t>
            </a:r>
            <a:endParaRPr lang="ru-RU" sz="1200" b="1" dirty="0"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8568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9457" y="260648"/>
            <a:ext cx="3346704" cy="6397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Цель:</a:t>
            </a:r>
            <a:endParaRPr lang="ru-RU" sz="1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44285" y="908720"/>
            <a:ext cx="3346704" cy="27432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dirty="0" smtClean="0">
                <a:solidFill>
                  <a:srgbClr val="333333"/>
                </a:solidFill>
                <a:latin typeface="Arial"/>
                <a:ea typeface="Times New Roman"/>
              </a:rPr>
              <a:t>Создание </a:t>
            </a:r>
            <a:r>
              <a:rPr lang="ru-RU" sz="2000" dirty="0">
                <a:solidFill>
                  <a:srgbClr val="333333"/>
                </a:solidFill>
                <a:latin typeface="Arial"/>
                <a:ea typeface="Times New Roman"/>
              </a:rPr>
              <a:t>единой системы использования информационных компьютерных технологий во взаимодействии ДОУ с </a:t>
            </a:r>
            <a:r>
              <a:rPr lang="ru-RU" sz="2000" dirty="0" smtClean="0">
                <a:solidFill>
                  <a:srgbClr val="333333"/>
                </a:solidFill>
                <a:latin typeface="Arial"/>
                <a:ea typeface="Times New Roman"/>
              </a:rPr>
              <a:t>семьей.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436096" y="188640"/>
            <a:ext cx="3346704" cy="6397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Задачи:</a:t>
            </a:r>
            <a:endParaRPr lang="ru-RU" sz="1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579558" y="732856"/>
            <a:ext cx="3346704" cy="39604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Bookman Old Style" panose="02050604050505020204" pitchFamily="18" charset="0"/>
                <a:ea typeface="Times New Roman"/>
                <a:cs typeface="Times New Roman"/>
              </a:rPr>
              <a:t>Внедрение методов активизации родителей.</a:t>
            </a:r>
            <a:endParaRPr lang="ru-RU" sz="1600" dirty="0">
              <a:latin typeface="Bookman Old Style" panose="02050604050505020204" pitchFamily="18" charset="0"/>
              <a:ea typeface="Times New Roman"/>
              <a:cs typeface="Times New Roman"/>
            </a:endParaRPr>
          </a:p>
          <a:p>
            <a:r>
              <a:rPr lang="ru-RU" dirty="0">
                <a:latin typeface="Bookman Old Style" panose="02050604050505020204" pitchFamily="18" charset="0"/>
                <a:ea typeface="Times New Roman"/>
              </a:rPr>
              <a:t>Добиться активного использования ИКТ педагогами учреждения в работе с родителями</a:t>
            </a:r>
            <a:r>
              <a:rPr lang="ru-RU" dirty="0" smtClean="0">
                <a:latin typeface="Bookman Old Style" panose="02050604050505020204" pitchFamily="18" charset="0"/>
                <a:ea typeface="Times New Roman"/>
              </a:rPr>
              <a:t>.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  <a:ea typeface="Times New Roman"/>
              </a:rPr>
              <a:t>создание </a:t>
            </a:r>
            <a:r>
              <a:rPr lang="ru-RU" dirty="0" smtClean="0">
                <a:solidFill>
                  <a:srgbClr val="333333"/>
                </a:solidFill>
                <a:latin typeface="Arial"/>
                <a:ea typeface="Times New Roman"/>
              </a:rPr>
              <a:t>картотеки с презентациями</a:t>
            </a:r>
            <a:r>
              <a:rPr lang="ru-RU" dirty="0">
                <a:solidFill>
                  <a:srgbClr val="333333"/>
                </a:solidFill>
                <a:latin typeface="Arial"/>
                <a:ea typeface="Times New Roman"/>
              </a:rPr>
              <a:t>, дидактических и методических материалов по использованию ИКТ в работе с родителями</a:t>
            </a:r>
            <a:r>
              <a:rPr lang="ru-RU" dirty="0" smtClean="0">
                <a:solidFill>
                  <a:srgbClr val="333333"/>
                </a:solidFill>
                <a:latin typeface="Arial"/>
                <a:ea typeface="Times New Roman"/>
              </a:rPr>
              <a:t>;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  <a:ea typeface="Times New Roman"/>
              </a:rPr>
              <a:t>повышение заинтересованности родителей во взаимодействии их с ДОУ</a:t>
            </a:r>
            <a:endParaRPr lang="ru-RU" dirty="0" smtClean="0">
              <a:solidFill>
                <a:srgbClr val="333333"/>
              </a:solidFill>
              <a:latin typeface="Arial"/>
              <a:ea typeface="Times New Roman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477848" y="4221088"/>
            <a:ext cx="8424936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Продукт деятельности:</a:t>
            </a:r>
            <a:endParaRPr lang="ru-RU" sz="1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539552" y="3996754"/>
            <a:ext cx="7992888" cy="274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182452" y="4860850"/>
            <a:ext cx="9036496" cy="2091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Создание </a:t>
            </a:r>
            <a:r>
              <a:rPr lang="ru-RU" b="1" i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сайта группы, электронного портфолио воспитателей.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Создание </a:t>
            </a:r>
            <a:r>
              <a:rPr lang="ru-RU" b="1" i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тематических мультимедийных презентаций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Создание </a:t>
            </a:r>
            <a:r>
              <a:rPr lang="ru-RU" b="1" i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«семейной </a:t>
            </a:r>
            <a:r>
              <a:rPr lang="ru-RU" b="1" i="1" dirty="0" err="1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медиатеки</a:t>
            </a:r>
            <a:r>
              <a:rPr lang="ru-RU" b="1" i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»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Создание </a:t>
            </a:r>
            <a:r>
              <a:rPr lang="ru-RU" b="1" i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видеофильмов о жизни детей в детском саду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ru-RU" sz="2000" dirty="0" smtClean="0">
                <a:latin typeface="Bookman Old Style" panose="02050604050505020204" pitchFamily="18" charset="0"/>
                <a:ea typeface="Times New Roman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11" name="Picture 2" descr="http://iktyrokru.s28.yourdomain.com.ua/wp-content/uploads/2013/02/4193148-computer-teacher-with-table-vector-illustration1-300x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77" y="1776776"/>
            <a:ext cx="2376264" cy="15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512511" cy="1143000"/>
          </a:xfrm>
        </p:spPr>
        <p:txBody>
          <a:bodyPr/>
          <a:lstStyle/>
          <a:p>
            <a:pPr marL="0" indent="0" algn="ctr">
              <a:buNone/>
              <a:tabLst>
                <a:tab pos="3406775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2014-2015 год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26365"/>
              </p:ext>
            </p:extLst>
          </p:nvPr>
        </p:nvGraphicFramePr>
        <p:xfrm>
          <a:off x="0" y="-1"/>
          <a:ext cx="9143999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676"/>
                <a:gridCol w="2440837"/>
                <a:gridCol w="982413"/>
                <a:gridCol w="906843"/>
                <a:gridCol w="823772"/>
                <a:gridCol w="698015"/>
                <a:gridCol w="698015"/>
                <a:gridCol w="1256428"/>
              </a:tblGrid>
              <a:tr h="341195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Фамилия Имя ребенка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Название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конкурса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Уровень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Результат</a:t>
                      </a:r>
                      <a:endParaRPr lang="ru-RU" sz="1400" dirty="0"/>
                    </a:p>
                  </a:txBody>
                  <a:tcPr/>
                </a:tc>
              </a:tr>
              <a:tr h="477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Институцион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Муниципальный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Региональный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Федерльный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Международн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0657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Каденкова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 Елизавета</a:t>
                      </a:r>
                    </a:p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Скородинская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 Яна</a:t>
                      </a: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Хохрякова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Анна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Конкурс чтецов «Любимой мама посвящается!»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место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2</a:t>
                      </a:r>
                      <a:r>
                        <a:rPr lang="ru-RU" sz="1200" baseline="0" dirty="0" smtClean="0"/>
                        <a:t> место</a:t>
                      </a:r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2 место</a:t>
                      </a:r>
                      <a:endParaRPr lang="ru-RU" sz="1200" dirty="0"/>
                    </a:p>
                  </a:txBody>
                  <a:tcPr/>
                </a:tc>
              </a:tr>
              <a:tr h="21495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Афанасьева Анна</a:t>
                      </a:r>
                    </a:p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Файзуллин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Динар</a:t>
                      </a:r>
                    </a:p>
                    <a:p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Савченко Денис</a:t>
                      </a:r>
                    </a:p>
                    <a:p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Худолей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Сесен</a:t>
                      </a:r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Рязанова Алиса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Творческий конкурс «вектор добра»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место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место</a:t>
                      </a:r>
                    </a:p>
                    <a:p>
                      <a:r>
                        <a:rPr lang="ru-RU" sz="1200" baseline="0" dirty="0" smtClean="0"/>
                        <a:t>1 место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1 место</a:t>
                      </a:r>
                    </a:p>
                    <a:p>
                      <a:r>
                        <a:rPr lang="ru-RU" sz="1200" baseline="0" dirty="0" smtClean="0"/>
                        <a:t>1 место</a:t>
                      </a:r>
                      <a:endParaRPr lang="ru-RU" sz="1200" dirty="0"/>
                    </a:p>
                  </a:txBody>
                  <a:tcPr/>
                </a:tc>
              </a:tr>
              <a:tr h="92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Хохрякова Анна</a:t>
                      </a: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Савченко Денис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Конкурс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детского творчества «Мы за безопасность на дорогах!»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Участник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1 место</a:t>
                      </a:r>
                    </a:p>
                  </a:txBody>
                  <a:tcPr/>
                </a:tc>
              </a:tr>
              <a:tr h="92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Стрельцов </a:t>
                      </a:r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Вечаслав</a:t>
                      </a:r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Афанасьева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Анна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Товарищеская встреча по плаванию среди команд МАДОУ ДС «Калинка» и МБДОУ ДС КВ «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Ивушка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».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 место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3 место</a:t>
                      </a:r>
                      <a:endParaRPr lang="ru-RU" sz="1200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Рязанова Алиса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Конкурс творческих работ «Хитрые блестят глаза и зовут её –коза!»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место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3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11918"/>
              </p:ext>
            </p:extLst>
          </p:nvPr>
        </p:nvGraphicFramePr>
        <p:xfrm>
          <a:off x="1" y="0"/>
          <a:ext cx="9143998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214"/>
                <a:gridCol w="1873770"/>
                <a:gridCol w="1124262"/>
                <a:gridCol w="974360"/>
                <a:gridCol w="974360"/>
                <a:gridCol w="974360"/>
                <a:gridCol w="899410"/>
                <a:gridCol w="1124262"/>
              </a:tblGrid>
              <a:tr h="46145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Фамилия Имя ребенка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Название конкурса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Уровень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Результат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88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Институцион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Муницмпальн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Региональн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Федеральн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Международн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89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Опарин Илья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Bookman Old Style" panose="02050604050505020204" pitchFamily="18" charset="0"/>
                          <a:ea typeface="Times New Roman"/>
                        </a:rPr>
                        <a:t>Дистанционный конкурс творческих работ «Новогоднее Чудо!»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Лауреат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32112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Гавено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Вераника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Познавательная викторина по ОБЖ «Тонкий лед!»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2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8363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Стрельцов Вячеслав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Конкурс творческих работ «Великой победе посвящается!»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Участие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61352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Юсупов </a:t>
                      </a:r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Хушовар</a:t>
                      </a:r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Афанасьева Анна</a:t>
                      </a:r>
                    </a:p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Рязанова Алиса</a:t>
                      </a:r>
                    </a:p>
                    <a:p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Файзуллин</a:t>
                      </a:r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 Динар</a:t>
                      </a:r>
                    </a:p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Савченко Денис</a:t>
                      </a:r>
                    </a:p>
                    <a:p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Каденкова</a:t>
                      </a:r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 Елизаве</a:t>
                      </a:r>
                      <a:r>
                        <a:rPr lang="ru-RU" sz="1200" b="0" baseline="0" dirty="0" smtClean="0">
                          <a:latin typeface="Bookman Old Style" panose="02050604050505020204" pitchFamily="18" charset="0"/>
                        </a:rPr>
                        <a:t>та</a:t>
                      </a:r>
                    </a:p>
                    <a:p>
                      <a:r>
                        <a:rPr lang="ru-RU" sz="1200" b="0" baseline="0" dirty="0" err="1" smtClean="0">
                          <a:latin typeface="Bookman Old Style" panose="02050604050505020204" pitchFamily="18" charset="0"/>
                        </a:rPr>
                        <a:t>Бекболатова</a:t>
                      </a:r>
                      <a:r>
                        <a:rPr lang="ru-RU" sz="1200" b="0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b="0" baseline="0" dirty="0" err="1" smtClean="0">
                          <a:latin typeface="Bookman Old Style" panose="02050604050505020204" pitchFamily="18" charset="0"/>
                        </a:rPr>
                        <a:t>Арапат</a:t>
                      </a:r>
                      <a:endParaRPr lang="ru-RU" sz="1200" b="0" baseline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="0" baseline="0" dirty="0" smtClean="0">
                          <a:latin typeface="Bookman Old Style" panose="02050604050505020204" pitchFamily="18" charset="0"/>
                        </a:rPr>
                        <a:t>Сомов Кирилл</a:t>
                      </a:r>
                    </a:p>
                    <a:p>
                      <a:r>
                        <a:rPr lang="ru-RU" sz="1200" b="0" baseline="0" dirty="0" err="1" smtClean="0">
                          <a:latin typeface="Bookman Old Style" panose="02050604050505020204" pitchFamily="18" charset="0"/>
                        </a:rPr>
                        <a:t>Куреленок</a:t>
                      </a:r>
                      <a:r>
                        <a:rPr lang="ru-RU" sz="1200" b="0" baseline="0" dirty="0" smtClean="0">
                          <a:latin typeface="Bookman Old Style" panose="02050604050505020204" pitchFamily="18" charset="0"/>
                        </a:rPr>
                        <a:t> Владислав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Конкурс-игра по физической культуре «Орленок!»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pPr algn="ctr"/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17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7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19482"/>
              </p:ext>
            </p:extLst>
          </p:nvPr>
        </p:nvGraphicFramePr>
        <p:xfrm>
          <a:off x="179512" y="116630"/>
          <a:ext cx="8784976" cy="6404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800200"/>
                <a:gridCol w="1080120"/>
                <a:gridCol w="936104"/>
                <a:gridCol w="936104"/>
                <a:gridCol w="936104"/>
                <a:gridCol w="864096"/>
                <a:gridCol w="1080120"/>
              </a:tblGrid>
              <a:tr h="43205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Фамилия Имя ребенка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Название конкурса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Уровень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Результат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04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Институцион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Муницмпальн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Региональн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Федеральн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Международн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6936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Гавенко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Вераника</a:t>
                      </a:r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Афанасьева Анна</a:t>
                      </a: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Назарова Вера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Творческий конкурс «Семейное творчество!»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3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854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Рязанова Алиса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Конкурс семейной фотографии «Семейное творчество!»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3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66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Афанасьева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Анна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Творческий конкурс «Святая сказка Рождество!»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3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5408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Назарова </a:t>
                      </a:r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Вепа</a:t>
                      </a:r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Худолей</a:t>
                      </a:r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 Семен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effectLst/>
                          <a:latin typeface="Times New Roman"/>
                          <a:ea typeface="Times New Roman"/>
                        </a:rPr>
                        <a:t>Конкурс семейной фотографии «Семейный альбом!»</a:t>
                      </a:r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Участник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54088"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Скородинская</a:t>
                      </a:r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 Яна</a:t>
                      </a:r>
                    </a:p>
                    <a:p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Конкурс детских талантов «Мисс </a:t>
                      </a:r>
                      <a:r>
                        <a:rPr lang="ru-RU" sz="1200" b="1" dirty="0" err="1" smtClean="0">
                          <a:effectLst/>
                          <a:latin typeface="Times New Roman"/>
                          <a:ea typeface="Times New Roman"/>
                        </a:rPr>
                        <a:t>дюймовочка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2015!»</a:t>
                      </a:r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54088"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latin typeface="Bookman Old Style" panose="02050604050505020204" pitchFamily="18" charset="0"/>
                        </a:rPr>
                        <a:t>Скородинская</a:t>
                      </a:r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 Яна</a:t>
                      </a:r>
                    </a:p>
                    <a:p>
                      <a:r>
                        <a:rPr lang="ru-RU" sz="1200" b="0" dirty="0" smtClean="0">
                          <a:latin typeface="Bookman Old Style" panose="02050604050505020204" pitchFamily="18" charset="0"/>
                        </a:rPr>
                        <a:t>Хохрякова Анна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latin typeface="Bookman Old Style" panose="02050604050505020204" pitchFamily="18" charset="0"/>
                        </a:rPr>
                        <a:t>Фестиваль детского</a:t>
                      </a:r>
                      <a:r>
                        <a:rPr lang="ru-RU" sz="1200" b="0" i="0" baseline="0" dirty="0" smtClean="0">
                          <a:latin typeface="Bookman Old Style" panose="02050604050505020204" pitchFamily="18" charset="0"/>
                        </a:rPr>
                        <a:t> дошкольного творчества</a:t>
                      </a:r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54088">
                <a:tc>
                  <a:txBody>
                    <a:bodyPr/>
                    <a:lstStyle/>
                    <a:p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3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943105"/>
              </p:ext>
            </p:extLst>
          </p:nvPr>
        </p:nvGraphicFramePr>
        <p:xfrm>
          <a:off x="1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214"/>
                <a:gridCol w="1873770"/>
                <a:gridCol w="1124262"/>
                <a:gridCol w="974360"/>
                <a:gridCol w="974360"/>
                <a:gridCol w="974360"/>
                <a:gridCol w="899410"/>
                <a:gridCol w="1124262"/>
              </a:tblGrid>
              <a:tr h="48330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Фамилия Имя ребенка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Название конкурса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Уровень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Результат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63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Институцион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Муницмпальн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Региональн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Федеральн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Международн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8029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Bookman Old Style" panose="02050604050505020204" pitchFamily="18" charset="0"/>
                        </a:rPr>
                        <a:t>Каденкова</a:t>
                      </a:r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 Елизавета</a:t>
                      </a: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Сомов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Кирилл</a:t>
                      </a:r>
                    </a:p>
                    <a:p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Туленков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Роман</a:t>
                      </a:r>
                    </a:p>
                    <a:p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Юсупов </a:t>
                      </a:r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Хушовар</a:t>
                      </a:r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Гавенко</a:t>
                      </a:r>
                      <a:r>
                        <a:rPr lang="ru-RU" sz="1200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Bookman Old Style" panose="02050604050505020204" pitchFamily="18" charset="0"/>
                        </a:rPr>
                        <a:t>Вераника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Выставка творческих работ «Согреем памятью сердца»</a:t>
                      </a:r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+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1200" dirty="0" smtClean="0">
                          <a:latin typeface="Bookman Old Style" panose="02050604050505020204" pitchFamily="18" charset="0"/>
                        </a:rPr>
                        <a:t>1 место</a:t>
                      </a:r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66777"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01003"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31679">
                <a:tc>
                  <a:txBody>
                    <a:bodyPr/>
                    <a:lstStyle/>
                    <a:p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31679">
                <a:tc>
                  <a:txBody>
                    <a:bodyPr/>
                    <a:lstStyle/>
                    <a:p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731679">
                <a:tc>
                  <a:txBody>
                    <a:bodyPr/>
                    <a:lstStyle/>
                    <a:p>
                      <a:endParaRPr lang="ru-RU" sz="1200" b="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  <a:p>
                      <a:endParaRPr lang="ru-RU" sz="1200" baseline="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1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26288" cy="48224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РАЗДЕЛ 1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Результативность педагогической деятельности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363" name="Picture 3" descr="C:\Users\ORANGE\Desktop\Новая папка (2)\Kompju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G:\грамоты\Дети\снейл\chapter_member_Afanaseva_An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8819"/>
            <a:ext cx="1848732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8" name="Picture 12" descr="G:\грамоты\Дети\снейл\chapter_member_Bekbolatova_Arap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8819"/>
            <a:ext cx="1848732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9" name="Picture 13" descr="G:\грамоты\Дети\снейл\chapter_member_Fayzullin_Din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37" y="488819"/>
            <a:ext cx="1848731" cy="2592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10" name="Picture 14" descr="G:\грамоты\Дети\снейл\chapter_member_Kadenkova_Elizave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58446"/>
            <a:ext cx="1848732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11" name="Picture 15" descr="G:\грамоты\Дети\снейл\chapter_member_Kurelyonok_Vladisla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25" y="3450522"/>
            <a:ext cx="1884738" cy="2642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12" name="Picture 16" descr="G:\грамоты\Дети\снейл\chapter_member_Ryazanova_Alis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38" y="3415883"/>
            <a:ext cx="1909441" cy="2677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896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грамоты\Дети\снейл\chapter_member_Savchenko_Den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247"/>
            <a:ext cx="1963106" cy="2752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3" name="Picture 3" descr="G:\грамоты\Дети\снейл\chapter_member_Somov_Kiri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5247"/>
            <a:ext cx="1963106" cy="2752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4" name="Picture 4" descr="G:\грамоты\Дети\снейл\chapter_member_Yusupov_Hushov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465247"/>
            <a:ext cx="1963107" cy="2752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6" name="Picture 6" descr="G:\IMG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82" y="3396494"/>
            <a:ext cx="1978562" cy="2735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7" name="Picture 7" descr="G:\IMG_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1953939" cy="2735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16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IMG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802"/>
            <a:ext cx="2088232" cy="2924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G:\IMG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3802"/>
            <a:ext cx="2093261" cy="2933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G:\IMG_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" y="3501008"/>
            <a:ext cx="2026568" cy="2852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9" name="Picture 5" descr="G:\ил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85" y="3501008"/>
            <a:ext cx="2030234" cy="2852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50" name="Picture 6" descr="G:\хохрякова 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8209"/>
            <a:ext cx="1947550" cy="28672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89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диплом Я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856" y="-97640"/>
            <a:ext cx="2667802" cy="3672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 descr="G:\Новая папка 1\IMG_0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74" y="404664"/>
            <a:ext cx="3783197" cy="2667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91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0"/>
            <a:ext cx="7175351" cy="179316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Цели и задачи работы с родителями: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75351" cy="179316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Принципы взаимодействия с родителями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175351" cy="179316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Формы работы с родителями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892479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Социально значимые акции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G:\благ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0104"/>
            <a:ext cx="2554254" cy="3659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 descr="G:\благодарность ивушк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30104"/>
            <a:ext cx="2587482" cy="3659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G:\зарина мадина посылка солдат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2520279" cy="3469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24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5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Стиль общения с детьми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Подготовка детей к обучению в школе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175351" cy="179316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Доля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воспитанников, усваивающих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образовательную программу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2013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–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2014,2014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–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2015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уч.г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)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47573361"/>
              </p:ext>
            </p:extLst>
          </p:nvPr>
        </p:nvGraphicFramePr>
        <p:xfrm>
          <a:off x="1763688" y="1916832"/>
          <a:ext cx="60003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577751"/>
              </p:ext>
            </p:extLst>
          </p:nvPr>
        </p:nvGraphicFramePr>
        <p:xfrm>
          <a:off x="539552" y="5229200"/>
          <a:ext cx="5400600" cy="11872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0200"/>
                <a:gridCol w="1800200"/>
                <a:gridCol w="1800200"/>
              </a:tblGrid>
              <a:tr h="45569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Уровень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 уч.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 уч. г.</a:t>
                      </a:r>
                      <a:endParaRPr lang="ru-RU" dirty="0"/>
                    </a:p>
                  </a:txBody>
                  <a:tcPr/>
                </a:tc>
              </a:tr>
              <a:tr h="3309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Успеваемость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</a:tr>
              <a:tr h="3309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Качество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3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Предметно-развивающая среда в нашей группе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Разработка учебных, дидактических и методических материалов, демонстрационных пособий, развивающих игр.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Методы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55576" y="1052736"/>
            <a:ext cx="7635868" cy="168397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Наглядные</a:t>
            </a:r>
            <a:endParaRPr lang="ru-RU" sz="4000" b="1" cap="all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254526" y="3055368"/>
            <a:ext cx="694071" cy="1234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74251" y="3069815"/>
            <a:ext cx="681925" cy="123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81222" y="4351834"/>
            <a:ext cx="2592288" cy="108012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Наблюдение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4351834"/>
            <a:ext cx="2592288" cy="108012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Демонстрация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G:\Новая папка 1\IMG_0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3" y="692696"/>
            <a:ext cx="4011910" cy="534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171400" y="404664"/>
            <a:ext cx="6793529" cy="168397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Словесные</a:t>
            </a:r>
            <a:endParaRPr lang="ru-RU" sz="4000" b="1" cap="all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298100">
            <a:off x="1443704" y="1826166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3059832" y="3086247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004048" y="3086247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005516">
            <a:off x="6700476" y="1840013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372573"/>
            <a:ext cx="2592288" cy="108012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Рассказ детей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6734" y="3417956"/>
            <a:ext cx="2592288" cy="108012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Рассказ педагога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63688" y="4856777"/>
            <a:ext cx="2592288" cy="108012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Беседа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0011" y="4856777"/>
            <a:ext cx="2592288" cy="108012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ЧХЛ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Новая папка 1\IMG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312368" cy="44164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268722" y="332656"/>
            <a:ext cx="6822579" cy="168397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практические</a:t>
            </a:r>
            <a:endParaRPr lang="ru-RU" sz="4000" b="1" cap="all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1666" y="3376243"/>
            <a:ext cx="2949738" cy="108012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Моделирование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144" y="3325000"/>
            <a:ext cx="2880320" cy="108012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Упражнение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30376" y="4458555"/>
            <a:ext cx="4128682" cy="108012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Экспериментировани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anose="02050604050505020204" pitchFamily="18" charset="0"/>
              </a:rPr>
              <a:t>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anose="020506040505050202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298100">
            <a:off x="1448483" y="1744772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211960" y="2330163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352831">
            <a:off x="6466040" y="1825613"/>
            <a:ext cx="936104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67544" y="2546249"/>
            <a:ext cx="7862684" cy="168397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Игровые</a:t>
            </a:r>
            <a:endParaRPr lang="ru-RU" sz="4000" b="1" cap="all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Picture 13" descr="G:\Новая папка 1\IMG_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381840" cy="4509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7408912" cy="5832648"/>
          </a:xfrm>
        </p:spPr>
        <p:txBody>
          <a:bodyPr/>
          <a:lstStyle/>
          <a:p>
            <a:pPr algn="l"/>
            <a:r>
              <a:rPr lang="ru-RU" sz="2000" dirty="0">
                <a:latin typeface="Bookman Old Style" panose="02050604050505020204" pitchFamily="18" charset="0"/>
              </a:rPr>
              <a:t>Применение ИКТ в воспитательном процессе не замыкается лишь на использовании компьютера как печатной машинки для подготовки каких-либо иллюстративных материалов. И не ограничивается только демонстрацией презентаций. Это использование всего потенциала цифровых образовательных ресурсов для достижения поставленных образовательным учреждением целей. Опыт показывает, что создание единого информационного пространства </a:t>
            </a:r>
            <a:r>
              <a:rPr lang="ru-RU" sz="2000" dirty="0" smtClean="0">
                <a:latin typeface="Bookman Old Style" panose="02050604050505020204" pitchFamily="18" charset="0"/>
              </a:rPr>
              <a:t>дошкольного учреждения </a:t>
            </a:r>
            <a:r>
              <a:rPr lang="ru-RU" sz="2000" dirty="0">
                <a:latin typeface="Bookman Old Style" panose="02050604050505020204" pitchFamily="18" charset="0"/>
              </a:rPr>
              <a:t>путём применения ИКТ в учебной и воспитательной работе способствует повышению интереса </a:t>
            </a:r>
            <a:r>
              <a:rPr lang="ru-RU" sz="2000" dirty="0" smtClean="0">
                <a:latin typeface="Bookman Old Style" panose="02050604050505020204" pitchFamily="18" charset="0"/>
              </a:rPr>
              <a:t>детей </a:t>
            </a:r>
            <a:r>
              <a:rPr lang="ru-RU" sz="2000" dirty="0">
                <a:latin typeface="Bookman Old Style" panose="02050604050505020204" pitchFamily="18" charset="0"/>
              </a:rPr>
              <a:t>ко всему происходящему в </a:t>
            </a:r>
            <a:r>
              <a:rPr lang="ru-RU" sz="2000" dirty="0" smtClean="0">
                <a:latin typeface="Bookman Old Style" panose="02050604050505020204" pitchFamily="18" charset="0"/>
              </a:rPr>
              <a:t>детском саду, </a:t>
            </a:r>
            <a:r>
              <a:rPr lang="ru-RU" sz="2000" dirty="0">
                <a:latin typeface="Bookman Old Style" panose="02050604050505020204" pitchFamily="18" charset="0"/>
              </a:rPr>
              <a:t>стимулирует познавательную и творческую активность детей. Всё сказанное выше подтверждает рост качества воспитательной работы в </a:t>
            </a:r>
            <a:r>
              <a:rPr lang="ru-RU" sz="2000" dirty="0" smtClean="0">
                <a:latin typeface="Bookman Old Style" panose="02050604050505020204" pitchFamily="18" charset="0"/>
              </a:rPr>
              <a:t>учреждении, </a:t>
            </a:r>
            <a:r>
              <a:rPr lang="ru-RU" sz="2000" dirty="0">
                <a:latin typeface="Bookman Old Style" panose="02050604050505020204" pitchFamily="18" charset="0"/>
              </a:rPr>
              <a:t>повышение уровня её организации на качественно новый уровень, делает воспитательный процесс современным с точки зрения формы и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27710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712967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lvl="0" indent="0" algn="ctr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Диагностика уровня овладения необходимыми навыками и умениями по образовательным областям</a:t>
            </a:r>
            <a:b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</a:b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38539572"/>
              </p:ext>
            </p:extLst>
          </p:nvPr>
        </p:nvGraphicFramePr>
        <p:xfrm>
          <a:off x="395536" y="1916832"/>
          <a:ext cx="8568952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12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RANGE\Desktop\Фоточки!\практика\1302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240360" cy="3870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конкурсах профессионального мастерства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G:\грамоты\Сертификат мааам.ру 13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2304255" cy="3255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788024" y="1700808"/>
            <a:ext cx="305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Конкурс </a:t>
            </a:r>
            <a:r>
              <a:rPr lang="ru-RU" dirty="0">
                <a:latin typeface="Bookman Old Style" panose="02050604050505020204" pitchFamily="18" charset="0"/>
              </a:rPr>
              <a:t>«</a:t>
            </a:r>
            <a:r>
              <a:rPr lang="ru-RU" dirty="0" err="1">
                <a:latin typeface="Bookman Old Style" panose="02050604050505020204" pitchFamily="18" charset="0"/>
              </a:rPr>
              <a:t>Рассударики</a:t>
            </a:r>
            <a:r>
              <a:rPr lang="ru-RU" dirty="0">
                <a:latin typeface="Bookman Old Style" panose="02050604050505020204" pitchFamily="18" charset="0"/>
              </a:rPr>
              <a:t>»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Победитель 2 </a:t>
            </a:r>
            <a:r>
              <a:rPr lang="ru-RU" dirty="0" smtClean="0">
                <a:latin typeface="Bookman Old Style" panose="02050604050505020204" pitchFamily="18" charset="0"/>
              </a:rPr>
              <a:t>место.</a:t>
            </a: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2014 г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965" y="4941168"/>
            <a:ext cx="34735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Участник международного конкурса профессионального мастерства.</a:t>
            </a: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2013г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ORANGE\Desktop\Новая папка (2)\S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8" y="2716471"/>
            <a:ext cx="2521974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26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4941168"/>
            <a:ext cx="4038600" cy="125273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Победитель 1 место Всероссийского конкурса профессионального мастерства.</a:t>
            </a:r>
          </a:p>
          <a:p>
            <a:pPr marL="0" indent="0" algn="ctr"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2014г</a:t>
            </a:r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ORANGE\Desktop\Новая папка (2)\Scan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93" y="517819"/>
            <a:ext cx="2814707" cy="3861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C:\Users\ORANGE\Desktop\Новая папка (2)\Scan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914541" cy="402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4658042" y="836712"/>
            <a:ext cx="403860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Победитель 1 место в международном конкурсе.</a:t>
            </a:r>
          </a:p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2015г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102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Личный вклад в повышение качества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8785" y="4365104"/>
            <a:ext cx="4038600" cy="2592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latin typeface="Bookman Old Style" panose="02050604050505020204" pitchFamily="18" charset="0"/>
              </a:rPr>
              <a:t>У</a:t>
            </a:r>
            <a:r>
              <a:rPr lang="ru-RU" sz="1600" dirty="0" smtClean="0">
                <a:latin typeface="Bookman Old Style" panose="02050604050505020204" pitchFamily="18" charset="0"/>
              </a:rPr>
              <a:t>частник </a:t>
            </a:r>
            <a:r>
              <a:rPr lang="ru-RU" sz="1600" dirty="0">
                <a:latin typeface="Bookman Old Style" panose="02050604050505020204" pitchFamily="18" charset="0"/>
              </a:rPr>
              <a:t>городского практико-ориентированного семинара «Сетевое взаимодействие учреждений профессионального образования и дошкольной образовательной организации как ресурс раннего погружения в профессию педагога </a:t>
            </a:r>
            <a:r>
              <a:rPr lang="ru-RU" sz="1600" dirty="0" smtClean="0">
                <a:latin typeface="Bookman Old Style" panose="02050604050505020204" pitchFamily="18" charset="0"/>
              </a:rPr>
              <a:t>ДОУ» </a:t>
            </a:r>
            <a:r>
              <a:rPr lang="ru-RU" sz="1600" dirty="0">
                <a:latin typeface="Bookman Old Style" panose="02050604050505020204" pitchFamily="18" charset="0"/>
              </a:rPr>
              <a:t>2015 г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038600" cy="187220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latin typeface="Bookman Old Style" panose="02050604050505020204" pitchFamily="18" charset="0"/>
              </a:rPr>
              <a:t>У</a:t>
            </a:r>
            <a:r>
              <a:rPr lang="ru-RU" sz="1600" dirty="0" smtClean="0">
                <a:latin typeface="Bookman Old Style" panose="02050604050505020204" pitchFamily="18" charset="0"/>
              </a:rPr>
              <a:t>частник </a:t>
            </a:r>
            <a:r>
              <a:rPr lang="ru-RU" sz="1600" dirty="0">
                <a:latin typeface="Bookman Old Style" panose="02050604050505020204" pitchFamily="18" charset="0"/>
              </a:rPr>
              <a:t>творческой группы по сетевому взаимодействию между МБОУ НШ ДС «</a:t>
            </a:r>
            <a:r>
              <a:rPr lang="ru-RU" sz="1600" dirty="0" err="1">
                <a:latin typeface="Bookman Old Style" panose="02050604050505020204" pitchFamily="18" charset="0"/>
              </a:rPr>
              <a:t>Ивушка</a:t>
            </a:r>
            <a:r>
              <a:rPr lang="ru-RU" sz="1600" dirty="0">
                <a:latin typeface="Bookman Old Style" panose="02050604050505020204" pitchFamily="18" charset="0"/>
              </a:rPr>
              <a:t>» и МБОУ ДОД ДДТ по формированию толерантности у воспитанников на основе изучения культуры народов Крайнего Севера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C:\Users\ORANGE\Desktop\Новая папка (2)\л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9167"/>
            <a:ext cx="2520280" cy="316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5" name="Picture 3" descr="C:\Users\ORANGE\Desktop\Новая папка (2)\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236355" cy="316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5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404664"/>
            <a:ext cx="4038600" cy="20448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У</a:t>
            </a:r>
            <a:r>
              <a:rPr lang="ru-RU" sz="2000" dirty="0" smtClean="0">
                <a:latin typeface="Bookman Old Style" panose="02050604050505020204" pitchFamily="18" charset="0"/>
              </a:rPr>
              <a:t>частник </a:t>
            </a:r>
            <a:r>
              <a:rPr lang="ru-RU" sz="2000" dirty="0">
                <a:latin typeface="Bookman Old Style" panose="02050604050505020204" pitchFamily="18" charset="0"/>
              </a:rPr>
              <a:t>творческой группы учреждения по разработке и корректировке основной общеобразовательной программы МБДОУ ДС КВ «ИВУШКА» 2014г</a:t>
            </a:r>
          </a:p>
        </p:txBody>
      </p:sp>
    </p:spTree>
    <p:extLst>
      <p:ext uri="{BB962C8B-B14F-4D97-AF65-F5344CB8AC3E}">
        <p14:creationId xmlns:p14="http://schemas.microsoft.com/office/powerpoint/2010/main" val="26539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4653136"/>
            <a:ext cx="4038600" cy="14687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публикация электронной презентации на сайте «Учительский сайт»  на тему: </a:t>
            </a:r>
          </a:p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 «Военная техника», 2015г;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G:\грамоты\Свидетельство инфоурок 15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79"/>
            <a:ext cx="2769630" cy="3891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644008" y="548679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ookman Old Style" panose="02050604050505020204" pitchFamily="18" charset="0"/>
              </a:rPr>
              <a:t>Научно-методическая разработка «Радуга здоровья», 2015г </a:t>
            </a:r>
            <a:r>
              <a:rPr lang="en-US" sz="2000" dirty="0" err="1">
                <a:latin typeface="Bookman Old Style" panose="02050604050505020204" pitchFamily="18" charset="0"/>
              </a:rPr>
              <a:t>metod</a:t>
            </a:r>
            <a:r>
              <a:rPr lang="ru-RU" sz="2000" dirty="0">
                <a:latin typeface="Bookman Old Style" panose="02050604050505020204" pitchFamily="18" charset="0"/>
              </a:rPr>
              <a:t>-</a:t>
            </a:r>
            <a:r>
              <a:rPr lang="en-US" sz="2000" dirty="0" err="1">
                <a:latin typeface="Bookman Old Style" panose="02050604050505020204" pitchFamily="18" charset="0"/>
              </a:rPr>
              <a:t>kopilka</a:t>
            </a:r>
            <a:r>
              <a:rPr lang="ru-RU" sz="2000" dirty="0">
                <a:latin typeface="Bookman Old Style" panose="02050604050505020204" pitchFamily="18" charset="0"/>
              </a:rPr>
              <a:t>.</a:t>
            </a:r>
            <a:r>
              <a:rPr lang="en-US" sz="2000" dirty="0" err="1">
                <a:latin typeface="Bookman Old Style" panose="02050604050505020204" pitchFamily="18" charset="0"/>
              </a:rPr>
              <a:t>ru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3075" name="Picture 3" descr="G:\грамоты\Свидетельство метод.копилка 15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86" y="2060848"/>
            <a:ext cx="2668676" cy="3774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02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869160"/>
            <a:ext cx="40386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</a:t>
            </a:r>
            <a:r>
              <a:rPr lang="ru-RU" sz="2000" dirty="0" smtClean="0">
                <a:latin typeface="Bookman Old Style" panose="02050604050505020204" pitchFamily="18" charset="0"/>
              </a:rPr>
              <a:t>убликация </a:t>
            </a:r>
            <a:r>
              <a:rPr lang="ru-RU" sz="2000" dirty="0">
                <a:latin typeface="Bookman Old Style" panose="02050604050505020204" pitchFamily="18" charset="0"/>
              </a:rPr>
              <a:t>на сайте </a:t>
            </a:r>
            <a:r>
              <a:rPr lang="ru-RU" sz="2000" dirty="0" err="1">
                <a:latin typeface="Bookman Old Style" panose="02050604050505020204" pitchFamily="18" charset="0"/>
              </a:rPr>
              <a:t>Инфоурок</a:t>
            </a:r>
            <a:r>
              <a:rPr lang="ru-RU" sz="2000" dirty="0">
                <a:latin typeface="Bookman Old Style" panose="02050604050505020204" pitchFamily="18" charset="0"/>
              </a:rPr>
              <a:t>: «Вспомнив о войне, она заплакала», 2015г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425381"/>
            <a:ext cx="4038600" cy="14687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</a:t>
            </a:r>
            <a:r>
              <a:rPr lang="ru-RU" sz="2000" dirty="0" smtClean="0">
                <a:latin typeface="Bookman Old Style" panose="02050604050505020204" pitchFamily="18" charset="0"/>
              </a:rPr>
              <a:t>убликация </a:t>
            </a:r>
            <a:r>
              <a:rPr lang="ru-RU" sz="2000" dirty="0">
                <a:latin typeface="Bookman Old Style" panose="02050604050505020204" pitchFamily="18" charset="0"/>
              </a:rPr>
              <a:t>на сайте «</a:t>
            </a:r>
            <a:r>
              <a:rPr lang="ru-RU" sz="2000" dirty="0" err="1">
                <a:latin typeface="Bookman Old Style" panose="02050604050505020204" pitchFamily="18" charset="0"/>
              </a:rPr>
              <a:t>Инфоурок</a:t>
            </a:r>
            <a:r>
              <a:rPr lang="ru-RU" sz="2000" dirty="0">
                <a:latin typeface="Bookman Old Style" panose="02050604050505020204" pitchFamily="18" charset="0"/>
              </a:rPr>
              <a:t>» -  «Польза закаливания для дошкольников», 2014г</a:t>
            </a:r>
          </a:p>
        </p:txBody>
      </p:sp>
      <p:pic>
        <p:nvPicPr>
          <p:cNvPr id="4098" name="Picture 2" descr="G:\грамоты\Свидетельство инфоурок 15г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3088843" cy="433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G:\грамоты\Свидеттельство инфоурок 15 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088843" cy="433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47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51720" y="4509120"/>
            <a:ext cx="4038600" cy="17567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</a:t>
            </a:r>
            <a:r>
              <a:rPr lang="ru-RU" sz="2000" dirty="0" smtClean="0">
                <a:latin typeface="Bookman Old Style" panose="02050604050505020204" pitchFamily="18" charset="0"/>
              </a:rPr>
              <a:t>убликация </a:t>
            </a:r>
            <a:r>
              <a:rPr lang="ru-RU" sz="2000" dirty="0">
                <a:latin typeface="Bookman Old Style" panose="02050604050505020204" pitchFamily="18" charset="0"/>
              </a:rPr>
              <a:t>статьи на сайте -  «Учительский сайт»: «Необходимо ли рассказывать ребенку о войне», 2015г;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G:\грамоты\Свидетельство инфоурок 15г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2584787" cy="3631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3" name="Picture 3" descr="G:\грамоты\Свидетельство инфоурок 15г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4" y="707977"/>
            <a:ext cx="2584786" cy="3631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04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05064"/>
            <a:ext cx="7344816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lvl="0" indent="0" algn="ctr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Результаты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участия воспитанников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Times New Roman" pitchFamily="18" charset="0"/>
              </a:rPr>
              <a:t>в конкурсах, соревнованиях, выставках</a:t>
            </a:r>
          </a:p>
        </p:txBody>
      </p:sp>
      <p:pic>
        <p:nvPicPr>
          <p:cNvPr id="5" name="Picture 12" descr="Информация. 8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2" y="411592"/>
            <a:ext cx="33909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half" idx="1"/>
          </p:nvPr>
        </p:nvSpPr>
        <p:spPr>
          <a:xfrm>
            <a:off x="539552" y="4725144"/>
            <a:ext cx="4038600" cy="16127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Размещение научно-методической разработки «Радуга здоровья» в научно-издательском объединении «Параграф» 2014г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G:\грамоты\свидетельство параграф 14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2500004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Picture 2" descr="C:\Users\ORANGE\Desktop\Новая папка (2)\лоп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99" y="2170024"/>
            <a:ext cx="2570105" cy="3615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139952" y="6926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Публикация методического материала на Всероссийском образовательном ресурсе «Продленка».</a:t>
            </a: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2015г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4365104"/>
            <a:ext cx="4038600" cy="16847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Публикация на сайте МБДОУ ДС КВ «</a:t>
            </a:r>
            <a:r>
              <a:rPr lang="ru-RU" sz="2000" dirty="0" err="1">
                <a:latin typeface="Bookman Old Style" panose="02050604050505020204" pitchFamily="18" charset="0"/>
              </a:rPr>
              <a:t>Ивушка</a:t>
            </a:r>
            <a:r>
              <a:rPr lang="ru-RU" sz="2000" dirty="0" smtClean="0">
                <a:latin typeface="Bookman Old Style" panose="02050604050505020204" pitchFamily="18" charset="0"/>
              </a:rPr>
              <a:t>» консультации для родителей «Польза </a:t>
            </a:r>
            <a:r>
              <a:rPr lang="ru-RU" sz="2000" dirty="0">
                <a:latin typeface="Bookman Old Style" panose="02050604050505020204" pitchFamily="18" charset="0"/>
              </a:rPr>
              <a:t>закаливания для дошкольников</a:t>
            </a:r>
            <a:r>
              <a:rPr lang="ru-RU" sz="2000" dirty="0" smtClean="0">
                <a:latin typeface="Bookman Old Style" panose="020506040505050202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2014г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548680"/>
            <a:ext cx="4038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Выступление на МО «Я молодой </a:t>
            </a:r>
            <a:r>
              <a:rPr lang="ru-RU" sz="2000" dirty="0" smtClean="0">
                <a:latin typeface="Bookman Old Style" panose="02050604050505020204" pitchFamily="18" charset="0"/>
              </a:rPr>
              <a:t>специалист»</a:t>
            </a:r>
          </a:p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2015г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28978"/>
              </p:ext>
            </p:extLst>
          </p:nvPr>
        </p:nvGraphicFramePr>
        <p:xfrm>
          <a:off x="1619672" y="548680"/>
          <a:ext cx="5904657" cy="50988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08313"/>
                <a:gridCol w="576064"/>
                <a:gridCol w="504056"/>
                <a:gridCol w="504056"/>
                <a:gridCol w="504056"/>
                <a:gridCol w="504056"/>
                <a:gridCol w="504056"/>
              </a:tblGrid>
              <a:tr h="568072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2013-2014 уч.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2014-2015 </a:t>
                      </a:r>
                      <a:r>
                        <a:rPr lang="ru-RU" dirty="0" err="1" smtClean="0"/>
                        <a:t>уч.год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6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Победитель</a:t>
                      </a:r>
                      <a:endParaRPr lang="ru-RU" sz="16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Призёр</a:t>
                      </a:r>
                      <a:endParaRPr lang="ru-RU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Лауреат</a:t>
                      </a:r>
                      <a:endParaRPr lang="ru-RU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Победитель</a:t>
                      </a:r>
                      <a:endParaRPr lang="ru-RU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Призёр</a:t>
                      </a:r>
                      <a:endParaRPr lang="ru-RU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Лауреат</a:t>
                      </a:r>
                      <a:endParaRPr lang="ru-RU" b="1" dirty="0"/>
                    </a:p>
                  </a:txBody>
                  <a:tcPr vert="vert270"/>
                </a:tc>
              </a:tr>
              <a:tr h="79208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Олимпиады, утвержденные </a:t>
                      </a:r>
                      <a:r>
                        <a:rPr lang="ru-RU" dirty="0" err="1" smtClean="0"/>
                        <a:t>Минобрнауки</a:t>
                      </a:r>
                      <a:r>
                        <a:rPr lang="ru-RU" baseline="0" dirty="0" smtClean="0"/>
                        <a:t> России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3752"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Федеральный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Региональный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/>
                        <a:t>Институциональный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7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149080"/>
            <a:ext cx="871296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Организация и содержание работы с родителями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8" descr="http://wiki.vspu.ru/_media/workroom/ikto/m5/snejinka_poni/0023-016-zakreplenie-znani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8671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9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A50021"/>
      </a:hlink>
      <a:folHlink>
        <a:srgbClr val="808080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</Template>
  <TotalTime>860</TotalTime>
  <Words>1517</Words>
  <Application>Microsoft Office PowerPoint</Application>
  <PresentationFormat>Экран (4:3)</PresentationFormat>
  <Paragraphs>453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Fon</vt:lpstr>
      <vt:lpstr>Презентация PowerPoint</vt:lpstr>
      <vt:lpstr> </vt:lpstr>
      <vt:lpstr>Арабиева                           Зарина Анваровна 22.09.1992 Образование:  В 2013 году окончила Новоуренгойский Многопрофильный колледж  по специальности «Дошкольное образование» . Присвоена квалификация «Воспитатель детей дошкольного возраста и руководитель изобразительной деятельности» Обучаюсь на заочной форме обучения на 5 курсе в Тюменском государственном университете филиал в г. Тобольск. По специальности Социальная педагогика и прикладная психология. Дополнительная специализация-Методист. Место работы: МБДОУ ДС КВ «ИВУШКА» Должность: Воспитатель Педагогический стаж:  2 года</vt:lpstr>
      <vt:lpstr>РАЗДЕЛ 1   Результативность педагогической деятельности </vt:lpstr>
      <vt:lpstr>Доля воспитанников, усваивающих образовательную программу 2013 – 2014,2014 – 2015 уч.г)</vt:lpstr>
      <vt:lpstr>Диагностика уровня овладения необходимыми навыками и умениями по образовательным областям </vt:lpstr>
      <vt:lpstr>Результаты участия воспитанников в конкурсах, соревнованиях, выставках</vt:lpstr>
      <vt:lpstr>Презентация PowerPoint</vt:lpstr>
      <vt:lpstr>Организация и содержание работы с родителями</vt:lpstr>
      <vt:lpstr>Взаимодействие с  социумом</vt:lpstr>
      <vt:lpstr>Презентация PowerPoint</vt:lpstr>
      <vt:lpstr>Презентация PowerPoint</vt:lpstr>
      <vt:lpstr>Стиль общения  с  детьми</vt:lpstr>
      <vt:lpstr>Подготовка детей  к  обучению в школе</vt:lpstr>
      <vt:lpstr>РАЗДЕЛ 2   Инновационная, исследовательская деятельность</vt:lpstr>
      <vt:lpstr>Организация развивающей предметной среды в группе образовательного учреждения</vt:lpstr>
      <vt:lpstr>Дидактические  и методические материалы</vt:lpstr>
      <vt:lpstr>Методы, средства и формы  воспитания и обучения дошкольников </vt:lpstr>
      <vt:lpstr>Использование ИКТ в воспитательно-образовательном процессе</vt:lpstr>
      <vt:lpstr>Интеграция разнообразных видов деткой деятельности в ходе занятий</vt:lpstr>
      <vt:lpstr>РАЗДЕЛ 3  Создание здоровьесберегающей среды</vt:lpstr>
      <vt:lpstr>Среднее количество дней, пропущенных по болезни </vt:lpstr>
      <vt:lpstr>Посещаемость детей </vt:lpstr>
      <vt:lpstr>Наличие травматизма</vt:lpstr>
      <vt:lpstr>РАЗДЕЛ 4  Диссеминация педагогического опыта в аттестационный период</vt:lpstr>
      <vt:lpstr>Участие в конкурсах профессионального мастерства</vt:lpstr>
      <vt:lpstr>Презентация PowerPoint</vt:lpstr>
      <vt:lpstr>Диссеминация педагогического опыта в рамках семинаров, конференций</vt:lpstr>
      <vt:lpstr>Презентация PowerPoint</vt:lpstr>
      <vt:lpstr>Награды и поощрения</vt:lpstr>
      <vt:lpstr>Презентация PowerPoint</vt:lpstr>
      <vt:lpstr>Презентация PowerPoint</vt:lpstr>
      <vt:lpstr>Тема самообразования «Использование Информационно Коммуникативных Технологий в работе с родителями»</vt:lpstr>
      <vt:lpstr>Актуальность</vt:lpstr>
      <vt:lpstr>Презентация PowerPoint</vt:lpstr>
      <vt:lpstr>2014-2015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задачи работы с родителями:</vt:lpstr>
      <vt:lpstr>Принципы взаимодействия с родителями</vt:lpstr>
      <vt:lpstr>Формы работы с родителями</vt:lpstr>
      <vt:lpstr>Социально значимые акции</vt:lpstr>
      <vt:lpstr>Стиль общения с детьми</vt:lpstr>
      <vt:lpstr>Подготовка детей к обучению в школе</vt:lpstr>
      <vt:lpstr>Предметно-развивающая среда в нашей группе</vt:lpstr>
      <vt:lpstr>Разработка учебных, дидактических и методических материалов, демонстрационных пособий, развивающих игр.</vt:lpstr>
      <vt:lpstr>Методы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конкурсах профессионального мастерства</vt:lpstr>
      <vt:lpstr>Презентация PowerPoint</vt:lpstr>
      <vt:lpstr>Личный вклад в повышение качества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майя</dc:creator>
  <cp:lastModifiedBy>Яблоко...</cp:lastModifiedBy>
  <cp:revision>78</cp:revision>
  <cp:lastPrinted>2015-07-17T15:27:26Z</cp:lastPrinted>
  <dcterms:created xsi:type="dcterms:W3CDTF">2011-12-02T13:50:54Z</dcterms:created>
  <dcterms:modified xsi:type="dcterms:W3CDTF">2015-09-12T17:13:04Z</dcterms:modified>
</cp:coreProperties>
</file>