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8" r:id="rId3"/>
    <p:sldId id="260" r:id="rId4"/>
    <p:sldId id="262" r:id="rId5"/>
    <p:sldId id="264" r:id="rId6"/>
    <p:sldId id="261" r:id="rId7"/>
    <p:sldId id="267" r:id="rId8"/>
    <p:sldId id="265" r:id="rId9"/>
    <p:sldId id="266" r:id="rId10"/>
    <p:sldId id="257" r:id="rId11"/>
    <p:sldId id="263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-3804" y="-12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CAC4196-3B1C-4618-B7F7-5B165F2D477B}" type="datetimeFigureOut">
              <a:rPr lang="ru-RU"/>
              <a:pPr>
                <a:defRPr/>
              </a:pPr>
              <a:t>24.03.2017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D10D383-B6F6-466A-A459-6529AEEF6E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4523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3DA67-4869-41E9-B7B1-3276D8CDC18B}" type="datetimeFigureOut">
              <a:rPr lang="ru-RU"/>
              <a:pPr>
                <a:defRPr/>
              </a:pPr>
              <a:t>24.03.2017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B2D19-A4A6-4266-92BB-A2D982F594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FC993-1DE3-45AE-86D2-88B5C83A9709}" type="datetimeFigureOut">
              <a:rPr lang="ru-RU"/>
              <a:pPr>
                <a:defRPr/>
              </a:pPr>
              <a:t>24.03.2017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679A9-01B6-4566-84FC-6EBFD1E087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23D39-F846-444C-9098-D4A75BEB8751}" type="datetimeFigureOut">
              <a:rPr lang="ru-RU"/>
              <a:pPr>
                <a:defRPr/>
              </a:pPr>
              <a:t>24.03.2017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17279-1FAB-486D-AA9A-5B39EAA173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48371-056D-4269-8515-5C330CD2079A}" type="datetimeFigureOut">
              <a:rPr lang="ru-RU"/>
              <a:pPr>
                <a:defRPr/>
              </a:pPr>
              <a:t>24.03.2017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60926-2DD8-4C7A-A200-D8B3CD4AE9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EF8E2-B238-4E79-9A25-81A778602BC0}" type="datetimeFigureOut">
              <a:rPr lang="ru-RU"/>
              <a:pPr>
                <a:defRPr/>
              </a:pPr>
              <a:t>24.03.2017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2C26A-69F1-46A8-95B5-38366808C6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0D45D-F3A7-4F1F-9BDF-2D95C9E62FED}" type="datetimeFigureOut">
              <a:rPr lang="ru-RU"/>
              <a:pPr>
                <a:defRPr/>
              </a:pPr>
              <a:t>24.03.2017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4D377-0EF8-4849-B38B-C27B3EF102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10576-8D93-4DAA-9E39-D10840AD554E}" type="datetimeFigureOut">
              <a:rPr lang="ru-RU"/>
              <a:pPr>
                <a:defRPr/>
              </a:pPr>
              <a:t>24.03.2017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36199-A949-4571-A29B-448C410F82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D1F91-FC7F-494C-87B4-87693E0E7BF3}" type="datetimeFigureOut">
              <a:rPr lang="ru-RU"/>
              <a:pPr>
                <a:defRPr/>
              </a:pPr>
              <a:t>24.03.2017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57EEC-CA84-4898-8CC9-6433715A20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E053E-2FA2-44CF-9902-BF102DC648DB}" type="datetimeFigureOut">
              <a:rPr lang="ru-RU"/>
              <a:pPr>
                <a:defRPr/>
              </a:pPr>
              <a:t>24.03.2017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2E094-ED07-4610-BBA3-5E8201993E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670C4-8AA4-4B38-8B4B-A8FBA0775D1F}" type="datetimeFigureOut">
              <a:rPr lang="ru-RU"/>
              <a:pPr>
                <a:defRPr/>
              </a:pPr>
              <a:t>24.03.2017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E88ED-E774-4144-AFD7-1DF76349C6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78D37-EF79-4030-B80D-D0DBE8DD7B37}" type="datetimeFigureOut">
              <a:rPr lang="ru-RU"/>
              <a:pPr>
                <a:defRPr/>
              </a:pPr>
              <a:t>24.03.2017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5B462-B30E-46CB-93C5-ACEB4073FB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5B67D4-DE9F-435D-BABA-58A4438A175F}" type="datetimeFigureOut">
              <a:rPr lang="ru-RU"/>
              <a:pPr>
                <a:defRPr/>
              </a:pPr>
              <a:t>24.03.2017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C3C3F0-464D-401A-963A-15B277D712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74" r:id="rId7"/>
    <p:sldLayoutId id="2147483675" r:id="rId8"/>
    <p:sldLayoutId id="2147483676" r:id="rId9"/>
    <p:sldLayoutId id="2147483667" r:id="rId10"/>
    <p:sldLayoutId id="214748367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214446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ЭКОЛОГИЧЕСКИЙ</a:t>
            </a:r>
            <a:r>
              <a:rPr lang="ru-RU" sz="5400" dirty="0" smtClean="0"/>
              <a:t> </a:t>
            </a: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</a:t>
            </a: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4509120"/>
            <a:ext cx="6400800" cy="10287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МАДОУ города НИЖНЕВАРТОВСКА ДС №15 «СОЛНЫШКО»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2016-2017 учебный год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21309080">
            <a:off x="412032" y="813757"/>
            <a:ext cx="4593128" cy="58477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>
                  <a:solidFill>
                    <a:schemeClr val="accent1"/>
                  </a:solidFill>
                </a:ln>
              </a:rPr>
              <a:t>Экологический вестник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print"/>
          <a:srcRect t="20512" b="24277"/>
          <a:stretch>
            <a:fillRect/>
          </a:stretch>
        </p:blipFill>
        <p:spPr bwMode="auto">
          <a:xfrm>
            <a:off x="6372200" y="2348880"/>
            <a:ext cx="16573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2"/>
          <p:cNvSpPr>
            <a:spLocks noGrp="1"/>
          </p:cNvSpPr>
          <p:nvPr>
            <p:ph type="title"/>
          </p:nvPr>
        </p:nvSpPr>
        <p:spPr>
          <a:xfrm>
            <a:off x="0" y="333375"/>
            <a:ext cx="8892480" cy="1252538"/>
          </a:xfrm>
        </p:spPr>
        <p:txBody>
          <a:bodyPr/>
          <a:lstStyle/>
          <a:p>
            <a:r>
              <a:rPr lang="ru-RU" sz="2800" dirty="0" smtClean="0"/>
              <a:t>Конкурс </a:t>
            </a:r>
            <a:r>
              <a:rPr lang="en-US" sz="2800" dirty="0" smtClean="0"/>
              <a:t> </a:t>
            </a:r>
            <a:r>
              <a:rPr lang="ru-RU" sz="2800" dirty="0" smtClean="0"/>
              <a:t>театральных </a:t>
            </a:r>
            <a:r>
              <a:rPr lang="en-US" sz="2800" dirty="0" smtClean="0"/>
              <a:t> </a:t>
            </a:r>
            <a:r>
              <a:rPr lang="ru-RU" sz="2800" dirty="0" smtClean="0"/>
              <a:t>минипостановок «Экосказка»</a:t>
            </a:r>
            <a:br>
              <a:rPr lang="ru-RU" sz="2800" dirty="0" smtClean="0"/>
            </a:br>
            <a:r>
              <a:rPr lang="ru-RU" sz="2800" b="1" dirty="0" smtClean="0"/>
              <a:t>Экологический спектакль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ru-RU" sz="2800" b="1" dirty="0" smtClean="0"/>
              <a:t> «Весеннее пробуждение</a:t>
            </a:r>
            <a:r>
              <a:rPr lang="en-US" sz="2800" b="1" dirty="0" smtClean="0"/>
              <a:t> </a:t>
            </a:r>
            <a:r>
              <a:rPr lang="ru-RU" sz="2800" b="1" dirty="0" smtClean="0"/>
              <a:t>леса»</a:t>
            </a:r>
          </a:p>
        </p:txBody>
      </p:sp>
      <p:sp>
        <p:nvSpPr>
          <p:cNvPr id="22530" name="TextBox 8"/>
          <p:cNvSpPr txBox="1">
            <a:spLocks noChangeArrowheads="1"/>
          </p:cNvSpPr>
          <p:nvPr/>
        </p:nvSpPr>
        <p:spPr bwMode="auto">
          <a:xfrm>
            <a:off x="5508625" y="3068638"/>
            <a:ext cx="3167063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u="sng">
                <a:latin typeface="Candara" pitchFamily="34" charset="0"/>
              </a:rPr>
              <a:t>Лесовичок</a:t>
            </a:r>
            <a:r>
              <a:rPr lang="ru-RU" sz="1400">
                <a:latin typeface="Candara" pitchFamily="34" charset="0"/>
              </a:rPr>
              <a:t>: Мы спектакль вам показали.</a:t>
            </a:r>
          </a:p>
          <a:p>
            <a:r>
              <a:rPr lang="ru-RU" sz="1400">
                <a:latin typeface="Candara" pitchFamily="34" charset="0"/>
              </a:rPr>
              <a:t>Много интересного рассказали.</a:t>
            </a:r>
          </a:p>
          <a:p>
            <a:r>
              <a:rPr lang="ru-RU" sz="1400">
                <a:latin typeface="Candara" pitchFamily="34" charset="0"/>
              </a:rPr>
              <a:t>Теперь вы знаете, как звери живут.</a:t>
            </a:r>
          </a:p>
          <a:p>
            <a:r>
              <a:rPr lang="ru-RU" sz="1400">
                <a:latin typeface="Candara" pitchFamily="34" charset="0"/>
              </a:rPr>
              <a:t>Но просьба, </a:t>
            </a:r>
            <a:r>
              <a:rPr lang="ru-RU" sz="1400" b="1">
                <a:latin typeface="Candara" pitchFamily="34" charset="0"/>
              </a:rPr>
              <a:t>сохраняйте лесной уют!</a:t>
            </a:r>
          </a:p>
          <a:p>
            <a:endParaRPr lang="ru-RU" sz="1400">
              <a:latin typeface="Candara" pitchFamily="34" charset="0"/>
            </a:endParaRPr>
          </a:p>
          <a:p>
            <a:r>
              <a:rPr lang="ru-RU" sz="1400" u="sng">
                <a:latin typeface="Candara" pitchFamily="34" charset="0"/>
              </a:rPr>
              <a:t>Фея Леса</a:t>
            </a:r>
            <a:r>
              <a:rPr lang="ru-RU" sz="1400">
                <a:latin typeface="Candara" pitchFamily="34" charset="0"/>
              </a:rPr>
              <a:t>: Да, ребята, прислушайтесь к словам лесовика. </a:t>
            </a:r>
            <a:r>
              <a:rPr lang="ru-RU" sz="1400" b="1">
                <a:latin typeface="Candara" pitchFamily="34" charset="0"/>
              </a:rPr>
              <a:t>Берегите природу!</a:t>
            </a:r>
          </a:p>
        </p:txBody>
      </p:sp>
      <p:pic>
        <p:nvPicPr>
          <p:cNvPr id="12" name="Рисунок 11" descr="C:\Users\Администратор\YandexDisk\Скриншоты\2017-02-27_20-53-27.png"/>
          <p:cNvPicPr/>
          <p:nvPr/>
        </p:nvPicPr>
        <p:blipFill rotWithShape="1">
          <a:blip r:embed="rId2" cstate="print">
            <a:extLst/>
          </a:blip>
          <a:srcRect l="30609" t="24216" r="32372" b="36183"/>
          <a:stretch/>
        </p:blipFill>
        <p:spPr bwMode="auto">
          <a:xfrm>
            <a:off x="2951372" y="4610620"/>
            <a:ext cx="2200275" cy="1323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" name="Рисунок 12"/>
          <p:cNvPicPr/>
          <p:nvPr/>
        </p:nvPicPr>
        <p:blipFill rotWithShape="1">
          <a:blip r:embed="rId3" cstate="print"/>
          <a:srcRect l="34936" t="24787" r="30128" b="35612"/>
          <a:stretch/>
        </p:blipFill>
        <p:spPr bwMode="auto">
          <a:xfrm>
            <a:off x="675636" y="2708920"/>
            <a:ext cx="1892238" cy="12223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/>
          </a:blip>
          <a:srcRect l="31448" t="24572" r="32842" b="36466"/>
          <a:stretch/>
        </p:blipFill>
        <p:spPr bwMode="auto">
          <a:xfrm>
            <a:off x="472288" y="4457232"/>
            <a:ext cx="2095586" cy="12861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6" name="Рисунок 15"/>
          <p:cNvPicPr/>
          <p:nvPr/>
        </p:nvPicPr>
        <p:blipFill rotWithShape="1">
          <a:blip r:embed="rId5" cstate="print"/>
          <a:srcRect l="33333" t="25356" r="31571" b="36182"/>
          <a:stretch/>
        </p:blipFill>
        <p:spPr bwMode="auto">
          <a:xfrm>
            <a:off x="5796136" y="5272607"/>
            <a:ext cx="2085975" cy="1285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7" name="Рисунок 16"/>
          <p:cNvPicPr/>
          <p:nvPr/>
        </p:nvPicPr>
        <p:blipFill rotWithShape="1">
          <a:blip r:embed="rId6" cstate="print"/>
          <a:srcRect l="33334" t="24217" r="29808" b="35897"/>
          <a:stretch/>
        </p:blipFill>
        <p:spPr bwMode="auto">
          <a:xfrm>
            <a:off x="3059832" y="2708920"/>
            <a:ext cx="2016224" cy="13226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4925" y="1844824"/>
            <a:ext cx="7408863" cy="2952329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dirty="0" smtClean="0"/>
              <a:t>Любите природу – за все её дары и чудеса!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dirty="0" smtClean="0"/>
              <a:t>Нам лишь любить и восхищаться ею,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dirty="0" smtClean="0"/>
              <a:t>В ответе мы за реки и леса!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dirty="0" smtClean="0"/>
              <a:t>                                                       </a:t>
            </a:r>
            <a:endParaRPr lang="ru-RU" dirty="0"/>
          </a:p>
        </p:txBody>
      </p:sp>
      <p:pic>
        <p:nvPicPr>
          <p:cNvPr id="23554" name="Picture 2" descr="C:\Users\Администратор\Downloads\hello_html_m3aa30fd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3550" y="260648"/>
            <a:ext cx="3600450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МАДОУ\Desktop\IMG_1382.JPG"/>
          <p:cNvPicPr>
            <a:picLocks noChangeAspect="1" noChangeArrowheads="1"/>
          </p:cNvPicPr>
          <p:nvPr/>
        </p:nvPicPr>
        <p:blipFill>
          <a:blip r:embed="rId3" cstate="print"/>
          <a:srcRect t="24121"/>
          <a:stretch>
            <a:fillRect/>
          </a:stretch>
        </p:blipFill>
        <p:spPr bwMode="auto">
          <a:xfrm>
            <a:off x="1691680" y="3429000"/>
            <a:ext cx="4776531" cy="27183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>Природоохранные мероприятия</a:t>
            </a:r>
            <a:br>
              <a:rPr lang="ru-RU" sz="2800" dirty="0" smtClean="0"/>
            </a:br>
            <a:r>
              <a:rPr lang="ru-RU" sz="2800" b="1" dirty="0" smtClean="0"/>
              <a:t> «В защиту хвойных деревьев-2016»</a:t>
            </a:r>
            <a:br>
              <a:rPr lang="ru-RU" sz="2800" b="1" dirty="0" smtClean="0"/>
            </a:br>
            <a:r>
              <a:rPr lang="ru-RU" sz="2800" dirty="0" smtClean="0"/>
              <a:t>Конкурс рисунков </a:t>
            </a:r>
            <a:r>
              <a:rPr lang="ru-RU" sz="2800" b="1" dirty="0" smtClean="0"/>
              <a:t>«С кем дружит ель»</a:t>
            </a:r>
            <a:endParaRPr lang="ru-RU" sz="2800" b="1" dirty="0"/>
          </a:p>
        </p:txBody>
      </p:sp>
      <p:pic>
        <p:nvPicPr>
          <p:cNvPr id="15362" name="Picture 3" descr="E:\В защиту хвойных деревьев\IMG_12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636912"/>
            <a:ext cx="3932910" cy="29492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3" name="Picture 4" descr="E:\В защиту хвойных деревьев\IMG_1278.JPG"/>
          <p:cNvPicPr>
            <a:picLocks noChangeAspect="1" noChangeArrowheads="1"/>
          </p:cNvPicPr>
          <p:nvPr/>
        </p:nvPicPr>
        <p:blipFill>
          <a:blip r:embed="rId3" cstate="print"/>
          <a:srcRect t="2496" b="3587"/>
          <a:stretch>
            <a:fillRect/>
          </a:stretch>
        </p:blipFill>
        <p:spPr bwMode="auto">
          <a:xfrm>
            <a:off x="526463" y="2640012"/>
            <a:ext cx="3973530" cy="29492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Конкурс  поделок </a:t>
            </a:r>
            <a:r>
              <a:rPr lang="ru-RU" sz="2800" b="1" dirty="0" smtClean="0"/>
              <a:t>«Шишка»</a:t>
            </a:r>
          </a:p>
        </p:txBody>
      </p:sp>
      <p:pic>
        <p:nvPicPr>
          <p:cNvPr id="17410" name="Picture 2" descr="E:\В защиту хвойных деревьев\IMG_12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6514" r="3300" b="6879"/>
          <a:stretch>
            <a:fillRect/>
          </a:stretch>
        </p:blipFill>
        <p:spPr>
          <a:xfrm>
            <a:off x="5292080" y="4797152"/>
            <a:ext cx="2278062" cy="15319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1" name="Picture 5" descr="E:\В защиту хвойных деревьев\IMG_1297.JPG"/>
          <p:cNvPicPr>
            <a:picLocks noChangeAspect="1" noChangeArrowheads="1"/>
          </p:cNvPicPr>
          <p:nvPr/>
        </p:nvPicPr>
        <p:blipFill>
          <a:blip r:embed="rId3" cstate="print"/>
          <a:srcRect l="7417" t="4993" r="7999" b="5733"/>
          <a:stretch>
            <a:fillRect/>
          </a:stretch>
        </p:blipFill>
        <p:spPr bwMode="auto">
          <a:xfrm rot="1957153">
            <a:off x="6148019" y="2276239"/>
            <a:ext cx="2082800" cy="1647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2" name="Picture 7" descr="E:\В защиту хвойных деревьев\IMG_1299.JPG"/>
          <p:cNvPicPr>
            <a:picLocks noChangeAspect="1" noChangeArrowheads="1"/>
          </p:cNvPicPr>
          <p:nvPr/>
        </p:nvPicPr>
        <p:blipFill>
          <a:blip r:embed="rId4" cstate="print"/>
          <a:srcRect l="3946" t="7243" r="6683" b="4700"/>
          <a:stretch>
            <a:fillRect/>
          </a:stretch>
        </p:blipFill>
        <p:spPr bwMode="auto">
          <a:xfrm rot="2199386">
            <a:off x="3468987" y="2695851"/>
            <a:ext cx="2178050" cy="1609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3" name="Picture 6" descr="H:\В защиту хвойных деревьев\IMG_1287.JPG"/>
          <p:cNvPicPr>
            <a:picLocks noChangeAspect="1" noChangeArrowheads="1"/>
          </p:cNvPicPr>
          <p:nvPr/>
        </p:nvPicPr>
        <p:blipFill>
          <a:blip r:embed="rId5" cstate="print"/>
          <a:srcRect l="3391" t="11781" r="5412" b="7610"/>
          <a:stretch>
            <a:fillRect/>
          </a:stretch>
        </p:blipFill>
        <p:spPr bwMode="auto">
          <a:xfrm rot="2099695">
            <a:off x="2044700" y="4459288"/>
            <a:ext cx="2003425" cy="13287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C:\Users\Nt\Downloads\99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8950" y="2060575"/>
            <a:ext cx="2489200" cy="1836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Дипломы воспитанников за участие в конкурсе </a:t>
            </a:r>
            <a:br>
              <a:rPr lang="ru-RU" sz="2800" dirty="0" smtClean="0"/>
            </a:br>
            <a:r>
              <a:rPr lang="ru-RU" sz="2800" b="1" dirty="0" smtClean="0"/>
              <a:t>«В защиту хвойных деревьев -2016»</a:t>
            </a:r>
          </a:p>
        </p:txBody>
      </p:sp>
      <p:pic>
        <p:nvPicPr>
          <p:cNvPr id="18434" name="Рисунок 3" descr="C:\Users\Администратор\AppData\Local\Temp\Rar$DI00.072\CCI16022017_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0013" y="4202113"/>
            <a:ext cx="1604962" cy="223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Рисунок 4" descr="C:\Users\Администратор\AppData\Local\Temp\Rar$DI06.936\CCI16022017_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3263" y="4202113"/>
            <a:ext cx="1533525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5" descr="C:\Users\Администратор\AppData\Local\Temp\Rar$DI00.468\CCI190220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1587500"/>
            <a:ext cx="1511300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6" descr="C:\Users\Администратор\AppData\Local\Temp\Rar$DI04.580\CCI19022017_0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9925" y="1576388"/>
            <a:ext cx="16002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Администратор\Downloads\4f8f38dd77ba9.jpg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611560" y="2636912"/>
            <a:ext cx="4197100" cy="30112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Содержимое 1"/>
          <p:cNvSpPr>
            <a:spLocks noGrp="1"/>
          </p:cNvSpPr>
          <p:nvPr>
            <p:ph idx="1"/>
          </p:nvPr>
        </p:nvSpPr>
        <p:spPr>
          <a:xfrm>
            <a:off x="250825" y="1628800"/>
            <a:ext cx="8642350" cy="4530700"/>
          </a:xfrm>
        </p:spPr>
        <p:txBody>
          <a:bodyPr/>
          <a:lstStyle/>
          <a:p>
            <a:endParaRPr lang="ru-RU" sz="2000" b="1" dirty="0" smtClean="0"/>
          </a:p>
          <a:p>
            <a:endParaRPr lang="ru-RU" sz="2000" b="1" dirty="0" smtClean="0"/>
          </a:p>
          <a:p>
            <a:pPr>
              <a:buNone/>
            </a:pPr>
            <a:r>
              <a:rPr lang="ru-RU" sz="1800" b="1" dirty="0" smtClean="0"/>
              <a:t>     Лес- главное богатство планеты Земля</a:t>
            </a:r>
            <a:r>
              <a:rPr lang="ru-RU" sz="1800" dirty="0" smtClean="0"/>
              <a:t>. Растения главные обитатели леса. Лес –родной дом для многих животных, птиц, насекомых. Он даёт им кров и пищу. Жизнь в лесу не замирает ни на минуту. </a:t>
            </a:r>
          </a:p>
          <a:p>
            <a:pPr>
              <a:buNone/>
            </a:pPr>
            <a:r>
              <a:rPr lang="ru-RU" sz="1800" b="1" i="1" dirty="0" smtClean="0"/>
              <a:t>                     Дерево, цветок, трава и птица,</a:t>
            </a:r>
          </a:p>
          <a:p>
            <a:pPr>
              <a:buNone/>
            </a:pPr>
            <a:r>
              <a:rPr lang="ru-RU" sz="1800" b="1" i="1" dirty="0" smtClean="0"/>
              <a:t>                     Не всегда умеют защититься.</a:t>
            </a:r>
          </a:p>
          <a:p>
            <a:pPr>
              <a:buNone/>
            </a:pPr>
            <a:r>
              <a:rPr lang="ru-RU" sz="1800" b="1" i="1" dirty="0" smtClean="0"/>
              <a:t>                     Если будут уничтожены они,</a:t>
            </a:r>
          </a:p>
          <a:p>
            <a:pPr>
              <a:buNone/>
            </a:pPr>
            <a:r>
              <a:rPr lang="ru-RU" sz="1800" b="1" i="1" dirty="0" smtClean="0"/>
              <a:t>                     На планете мы останемся одни.</a:t>
            </a:r>
          </a:p>
          <a:p>
            <a:pPr>
              <a:buNone/>
            </a:pPr>
            <a:r>
              <a:rPr lang="ru-RU" sz="1800" dirty="0" smtClean="0"/>
              <a:t>      Лес - наше</a:t>
            </a:r>
            <a:r>
              <a:rPr lang="ru-RU" sz="1800" b="1" dirty="0" smtClean="0"/>
              <a:t> </a:t>
            </a:r>
            <a:r>
              <a:rPr lang="ru-RU" sz="1800" dirty="0" smtClean="0"/>
              <a:t>богатство, его надо беречь, и, конечно же, соблюдать правила поведения в лесу. </a:t>
            </a:r>
          </a:p>
          <a:p>
            <a:pPr>
              <a:buNone/>
            </a:pPr>
            <a:r>
              <a:rPr lang="ru-RU" sz="1800" smtClean="0"/>
              <a:t>      Пословица</a:t>
            </a:r>
            <a:r>
              <a:rPr lang="ru-RU" sz="1800" dirty="0" smtClean="0"/>
              <a:t>: «Много леса - береги, мало леса - не губи, нет леса - посади?» </a:t>
            </a:r>
          </a:p>
        </p:txBody>
      </p:sp>
      <p:sp>
        <p:nvSpPr>
          <p:cNvPr id="19458" name="Заголовок 2"/>
          <p:cNvSpPr>
            <a:spLocks noGrp="1"/>
          </p:cNvSpPr>
          <p:nvPr>
            <p:ph type="title"/>
          </p:nvPr>
        </p:nvSpPr>
        <p:spPr>
          <a:xfrm>
            <a:off x="468313" y="620687"/>
            <a:ext cx="7056015" cy="1224137"/>
          </a:xfrm>
        </p:spPr>
        <p:txBody>
          <a:bodyPr/>
          <a:lstStyle/>
          <a:p>
            <a:r>
              <a:rPr lang="ru-RU" sz="3200" b="1" dirty="0" smtClean="0"/>
              <a:t>«Лес -наше богатство»</a:t>
            </a:r>
          </a:p>
        </p:txBody>
      </p:sp>
      <p:pic>
        <p:nvPicPr>
          <p:cNvPr id="1026" name="Picture 2" descr="C:\Users\Администратор\YandexDisk\Мои Яндекс.Картинки\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796" y="404664"/>
            <a:ext cx="1872258" cy="187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0825" y="1988840"/>
            <a:ext cx="8642350" cy="4032448"/>
          </a:xfrm>
        </p:spPr>
        <p:txBody>
          <a:bodyPr rtlCol="0">
            <a:noAutofit/>
          </a:bodyPr>
          <a:lstStyle/>
          <a:p>
            <a:pPr marL="274320" indent="-274320" fontAlgn="auto">
              <a:spcAft>
                <a:spcPts val="0"/>
              </a:spcAft>
              <a:buNone/>
              <a:defRPr/>
            </a:pPr>
            <a:r>
              <a:rPr lang="ru-RU" sz="1800" dirty="0" smtClean="0"/>
              <a:t>     -</a:t>
            </a:r>
            <a:r>
              <a:rPr lang="ru-RU" sz="1800" dirty="0"/>
              <a:t> </a:t>
            </a:r>
            <a:r>
              <a:rPr lang="ru-RU" sz="1800" b="1" dirty="0"/>
              <a:t>Кто такие “Братья наши меньшие” и как мы можем им помочь зимой?</a:t>
            </a:r>
            <a:endParaRPr lang="ru-RU" sz="1800" dirty="0"/>
          </a:p>
          <a:p>
            <a:pPr marL="274320" indent="-274320" fontAlgn="auto">
              <a:spcAft>
                <a:spcPts val="0"/>
              </a:spcAft>
              <a:buNone/>
              <a:defRPr/>
            </a:pPr>
            <a:r>
              <a:rPr lang="ru-RU" sz="1800" dirty="0" smtClean="0"/>
              <a:t>     - </a:t>
            </a:r>
            <a:r>
              <a:rPr lang="ru-RU" sz="1800" dirty="0"/>
              <a:t>Это птицы и другие животные. По мнению орнитологов наибольшую опасность для зимующих птиц представляет не холод, а недостаток пищи. Поэтому особое значение имеют такие меры, как развешивание кормушек, подкормка птиц.</a:t>
            </a:r>
          </a:p>
          <a:p>
            <a:pPr marL="274320" indent="-274320" fontAlgn="auto">
              <a:spcAft>
                <a:spcPts val="0"/>
              </a:spcAft>
              <a:buNone/>
              <a:defRPr/>
            </a:pPr>
            <a:r>
              <a:rPr lang="ru-RU" sz="1800" dirty="0" smtClean="0"/>
              <a:t>      Так </a:t>
            </a:r>
            <a:r>
              <a:rPr lang="ru-RU" sz="1800" dirty="0"/>
              <a:t>кто же, как не мы, позаботимся о братьях наших меньших – о зимующих птицах.</a:t>
            </a:r>
          </a:p>
          <a:p>
            <a:pPr marL="274320" indent="-274320" fontAlgn="auto">
              <a:spcAft>
                <a:spcPts val="0"/>
              </a:spcAft>
              <a:buNone/>
              <a:defRPr/>
            </a:pPr>
            <a:r>
              <a:rPr lang="ru-RU" sz="1800" b="1" dirty="0" smtClean="0"/>
              <a:t>     Покормите </a:t>
            </a:r>
            <a:r>
              <a:rPr lang="ru-RU" sz="1800" b="1" dirty="0"/>
              <a:t>птиц зимой!</a:t>
            </a:r>
            <a:br>
              <a:rPr lang="ru-RU" sz="1800" b="1" dirty="0"/>
            </a:br>
            <a:r>
              <a:rPr lang="ru-RU" sz="1800" b="1" dirty="0"/>
              <a:t>Пусть со всех концов</a:t>
            </a:r>
            <a:br>
              <a:rPr lang="ru-RU" sz="1800" b="1" dirty="0"/>
            </a:br>
            <a:r>
              <a:rPr lang="ru-RU" sz="1800" b="1" dirty="0"/>
              <a:t>К вам слетятся, как домой,</a:t>
            </a:r>
            <a:br>
              <a:rPr lang="ru-RU" sz="1800" b="1" dirty="0"/>
            </a:br>
            <a:r>
              <a:rPr lang="ru-RU" sz="1800" b="1" dirty="0"/>
              <a:t>Стайки на крыльцо!</a:t>
            </a:r>
          </a:p>
          <a:p>
            <a:pPr marL="274320" indent="-274320" fontAlgn="auto">
              <a:spcAft>
                <a:spcPts val="0"/>
              </a:spcAft>
              <a:buNone/>
              <a:defRPr/>
            </a:pPr>
            <a:r>
              <a:rPr lang="ru-RU" sz="1800" dirty="0" smtClean="0"/>
              <a:t>       Зима </a:t>
            </a:r>
            <a:r>
              <a:rPr lang="ru-RU" sz="1800" dirty="0"/>
              <a:t>- особенно трудный период в жизни птиц, которые остаются зимовать в наших </a:t>
            </a:r>
            <a:r>
              <a:rPr lang="ru-RU" sz="1800" dirty="0" smtClean="0"/>
              <a:t>краях. В </a:t>
            </a:r>
            <a:r>
              <a:rPr lang="ru-RU" sz="1800" dirty="0"/>
              <a:t>это время они особенно нуждаются в нашей заботе – подкормке. И помочь им должен каждый, ведь из 10 синиц до весны доживает только 1-2, а остальные гибнут от голода.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1800" dirty="0" smtClean="0"/>
              <a:t>                                                                </a:t>
            </a:r>
            <a:endParaRPr lang="ru-RU" sz="1800" dirty="0"/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1800" dirty="0" smtClean="0"/>
              <a:t> 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20482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Природоохранные мероприятия  </a:t>
            </a:r>
            <a:r>
              <a:rPr lang="ru-RU" sz="2800" b="1" dirty="0" smtClean="0"/>
              <a:t>«Кормушка»</a:t>
            </a:r>
          </a:p>
        </p:txBody>
      </p:sp>
      <p:sp>
        <p:nvSpPr>
          <p:cNvPr id="20483" name="AutoShape 2" descr="https://3.downloader.disk.yandex.ru/preview/aa62b876df3ff411dc0bbd2f5093ecf24aca60ef98434683c104c6e9caf00a5a/inf/D6MKfGfTEJR0X6-zeLfHVDRI3dCJEdFafXy2j0iPd3bgowqZQf5F6OxRiqllTAqdwmrrnmYg7fbLlSpWvl6DGw%3D%3D?uid=253911048&amp;filename=i%20%285%29&amp;disposition=inline&amp;hash=&amp;limit=0&amp;content_type=image%2Fjpeg&amp;tknv=v2&amp;size=1280x81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ndara" pitchFamily="34" charset="0"/>
            </a:endParaRPr>
          </a:p>
        </p:txBody>
      </p:sp>
      <p:sp>
        <p:nvSpPr>
          <p:cNvPr id="20484" name="AutoShape 4" descr="https://3.downloader.disk.yandex.ru/preview/aa62b876df3ff411dc0bbd2f5093ecf24aca60ef98434683c104c6e9caf00a5a/inf/D6MKfGfTEJR0X6-zeLfHVDRI3dCJEdFafXy2j0iPd3bgowqZQf5F6OxRiqllTAqdwmrrnmYg7fbLlSpWvl6DGw%3D%3D?uid=253911048&amp;filename=i%20%285%29&amp;disposition=inline&amp;hash=&amp;limit=0&amp;content_type=image%2Fjpeg&amp;tknv=v2&amp;size=1280x812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53963"/>
          </a:xfrm>
        </p:spPr>
        <p:txBody>
          <a:bodyPr/>
          <a:lstStyle/>
          <a:p>
            <a:r>
              <a:rPr lang="ru-RU" sz="2800" dirty="0" smtClean="0"/>
              <a:t>Грамоты   воспитанников  за  участие  в  природоохранной акции </a:t>
            </a:r>
            <a:r>
              <a:rPr lang="ru-RU" sz="2800" b="1" dirty="0" smtClean="0"/>
              <a:t>«Кормушка»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717150"/>
            <a:ext cx="1728192" cy="19200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725144"/>
            <a:ext cx="1795138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0" name="Picture 2" descr="C:\Users\МАДОУ\Desktop\IMG_13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988840"/>
            <a:ext cx="1813044" cy="2417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МАДОУ\Desktop\IMG_13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5928151" y="2360880"/>
            <a:ext cx="2400267" cy="18002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Users\Администратор\Downloads\i (7) (1)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337722"/>
            <a:ext cx="2769777" cy="184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/>
              <a:t>Изготовление и распространение листовок, буклетов, плакатов. Сбор корма для птиц, изготовление кормушек из подручного материала, подкормка птиц.</a:t>
            </a:r>
          </a:p>
        </p:txBody>
      </p:sp>
      <p:pic>
        <p:nvPicPr>
          <p:cNvPr id="21516" name="Picture 12" descr="Картинки по запросу эколистовки  рисунки детей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544" y="4941168"/>
            <a:ext cx="2268538" cy="1550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17" name="Picture 13" descr="Картинки по запросу эколистовки  рисунки дете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5013176"/>
            <a:ext cx="2324100" cy="15478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18" name="Picture 14" descr="IMAG04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4077072"/>
            <a:ext cx="2009775" cy="2533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Users\МАДОУ\Desktop\IMG_13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7531" y="2402886"/>
            <a:ext cx="2712301" cy="20342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МАДОУ\Desktop\IMG_137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1988840"/>
            <a:ext cx="2520280" cy="18902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МАДОУ\Desktop\IMG_137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2348880"/>
            <a:ext cx="2880320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 «Говорящие знаки» </a:t>
            </a:r>
            <a:br>
              <a:rPr lang="ru-RU" sz="2800" dirty="0" smtClean="0"/>
            </a:br>
            <a:endParaRPr lang="ru-RU" sz="2800" dirty="0" smtClean="0">
              <a:latin typeface="Arial" charset="0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899592" y="1268761"/>
            <a:ext cx="54726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</p:txBody>
      </p:sp>
      <p:pic>
        <p:nvPicPr>
          <p:cNvPr id="30726" name="Picture 6" descr="IMAG04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59686">
            <a:off x="384913" y="2992731"/>
            <a:ext cx="1871663" cy="1798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27" name="Picture 7" descr="IMAG04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4797152"/>
            <a:ext cx="1800225" cy="1793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28" name="Picture 8" descr="IMAG04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340768"/>
            <a:ext cx="1871662" cy="18081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29" name="Picture 9" descr="IMAG04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91155">
            <a:off x="6714429" y="3557965"/>
            <a:ext cx="1800225" cy="1781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30" name="Picture 10" descr="IMAG04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96811" y="4769341"/>
            <a:ext cx="1943100" cy="18018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C:\Users\МАДОУ\Desktop\IMG_1362.JPG"/>
          <p:cNvPicPr>
            <a:picLocks noChangeAspect="1" noChangeArrowheads="1"/>
          </p:cNvPicPr>
          <p:nvPr/>
        </p:nvPicPr>
        <p:blipFill>
          <a:blip r:embed="rId7" cstate="print"/>
          <a:srcRect l="8571" t="3810"/>
          <a:stretch>
            <a:fillRect/>
          </a:stretch>
        </p:blipFill>
        <p:spPr bwMode="auto">
          <a:xfrm>
            <a:off x="3131840" y="2780928"/>
            <a:ext cx="2304256" cy="18182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323528" y="1196752"/>
            <a:ext cx="6534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Руками человека многое можно создать,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Красота, дружок, в твоих руках,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Давай природу вместе охранять!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«Говорящие знаки» нам в этом будут помогать!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549</TotalTime>
  <Words>189</Words>
  <Application>Microsoft Office PowerPoint</Application>
  <PresentationFormat>Экран (4:3)</PresentationFormat>
  <Paragraphs>45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ЭКОЛОГИЧЕСКИЙ                !</vt:lpstr>
      <vt:lpstr>Природоохранные мероприятия  «В защиту хвойных деревьев-2016» Конкурс рисунков «С кем дружит ель»</vt:lpstr>
      <vt:lpstr>Конкурс  поделок «Шишка»</vt:lpstr>
      <vt:lpstr>Дипломы воспитанников за участие в конкурсе  «В защиту хвойных деревьев -2016»</vt:lpstr>
      <vt:lpstr>«Лес -наше богатство»</vt:lpstr>
      <vt:lpstr>Природоохранные мероприятия  «Кормушка»</vt:lpstr>
      <vt:lpstr>Грамоты   воспитанников  за  участие  в  природоохранной акции «Кормушка»   </vt:lpstr>
      <vt:lpstr>Изготовление и распространение листовок, буклетов, плакатов. Сбор корма для птиц, изготовление кормушек из подручного материала, подкормка птиц.</vt:lpstr>
      <vt:lpstr> «Говорящие знаки»  </vt:lpstr>
      <vt:lpstr>Конкурс  театральных  минипостановок «Экосказка» Экологический спектакль  «Весеннее пробуждение леса»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ЭКОЛОГИЧЕСКИЙ SOS</dc:title>
  <dc:creator>Администратор</dc:creator>
  <cp:lastModifiedBy>1</cp:lastModifiedBy>
  <cp:revision>106</cp:revision>
  <dcterms:created xsi:type="dcterms:W3CDTF">2017-03-20T14:06:24Z</dcterms:created>
  <dcterms:modified xsi:type="dcterms:W3CDTF">2017-03-24T17:08:16Z</dcterms:modified>
</cp:coreProperties>
</file>