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17EF3A2-BB76-4678-8D82-9B6331743B52}" type="datetimeFigureOut">
              <a:rPr lang="ru-RU" smtClean="0"/>
              <a:t>24.01.2019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17EF3A2-BB76-4678-8D82-9B6331743B52}" type="datetimeFigureOut">
              <a:rPr lang="ru-RU" smtClean="0"/>
              <a:t>24.01.2019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7EF3A2-BB76-4678-8D82-9B6331743B52}" type="datetimeFigureOut">
              <a:rPr lang="ru-RU" smtClean="0"/>
              <a:t>24.01.2019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A30250-6508-4865-838D-3776F603EC57}"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17EF3A2-BB76-4678-8D82-9B6331743B52}" type="datetimeFigureOut">
              <a:rPr lang="ru-RU" smtClean="0"/>
              <a:t>24.01.2019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A30250-6508-4865-838D-3776F603EC57}"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17EF3A2-BB76-4678-8D82-9B6331743B52}" type="datetimeFigureOut">
              <a:rPr lang="ru-RU" smtClean="0"/>
              <a:t>24.01.2019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17EF3A2-BB76-4678-8D82-9B6331743B52}" type="datetimeFigureOut">
              <a:rPr lang="ru-RU" smtClean="0"/>
              <a:t>24.01.2019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A30250-6508-4865-838D-3776F603EC57}"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17EF3A2-BB76-4678-8D82-9B6331743B52}" type="datetimeFigureOut">
              <a:rPr lang="ru-RU" smtClean="0"/>
              <a:t>24.01.2019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17EF3A2-BB76-4678-8D82-9B6331743B52}" type="datetimeFigureOut">
              <a:rPr lang="ru-RU" smtClean="0"/>
              <a:t>24.01.2019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17EF3A2-BB76-4678-8D82-9B6331743B52}" type="datetimeFigureOut">
              <a:rPr lang="ru-RU" smtClean="0"/>
              <a:t>24.01.2019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4A30250-6508-4865-838D-3776F603EC5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7EF3A2-BB76-4678-8D82-9B6331743B52}" type="datetimeFigureOut">
              <a:rPr lang="ru-RU" smtClean="0"/>
              <a:t>24.01.2019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A30250-6508-4865-838D-3776F603EC57}"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17EF3A2-BB76-4678-8D82-9B6331743B52}" type="datetimeFigureOut">
              <a:rPr lang="ru-RU" smtClean="0"/>
              <a:t>24.01.2019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4A30250-6508-4865-838D-3776F603EC57}"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7EF3A2-BB76-4678-8D82-9B6331743B52}" type="datetimeFigureOut">
              <a:rPr lang="ru-RU" smtClean="0"/>
              <a:t>24.01.2019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4A30250-6508-4865-838D-3776F603EC57}"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6"/>
            <a:ext cx="7772400" cy="2088232"/>
          </a:xfrm>
        </p:spPr>
        <p:txBody>
          <a:bodyPr>
            <a:noAutofit/>
          </a:bodyPr>
          <a:lstStyle/>
          <a:p>
            <a:r>
              <a:rPr lang="ru-RU" sz="3600" dirty="0" smtClean="0"/>
              <a:t>Воспитание двигательного опыта детей младшего дошкольного возраста и совершенствование их двигательной активности</a:t>
            </a:r>
            <a:endParaRPr lang="ru-RU" sz="3600" dirty="0"/>
          </a:p>
        </p:txBody>
      </p:sp>
      <p:sp>
        <p:nvSpPr>
          <p:cNvPr id="3" name="Подзаголовок 2"/>
          <p:cNvSpPr>
            <a:spLocks noGrp="1"/>
          </p:cNvSpPr>
          <p:nvPr>
            <p:ph type="subTitle" idx="1"/>
          </p:nvPr>
        </p:nvSpPr>
        <p:spPr>
          <a:xfrm>
            <a:off x="3419872" y="5589241"/>
            <a:ext cx="5328592" cy="1268759"/>
          </a:xfrm>
        </p:spPr>
        <p:txBody>
          <a:bodyPr>
            <a:normAutofit fontScale="55000" lnSpcReduction="20000"/>
          </a:bodyPr>
          <a:lstStyle/>
          <a:p>
            <a:pPr algn="r"/>
            <a:r>
              <a:rPr lang="ru-RU" sz="2900" dirty="0">
                <a:latin typeface="Times New Roman" panose="02020603050405020304" pitchFamily="18" charset="0"/>
                <a:cs typeface="Times New Roman" panose="02020603050405020304" pitchFamily="18" charset="0"/>
              </a:rPr>
              <a:t>Подготовила:  </a:t>
            </a:r>
          </a:p>
          <a:p>
            <a:pPr algn="r"/>
            <a:r>
              <a:rPr lang="ru-RU" sz="2900" dirty="0">
                <a:latin typeface="Times New Roman" panose="02020603050405020304" pitchFamily="18" charset="0"/>
                <a:cs typeface="Times New Roman" panose="02020603050405020304" pitchFamily="18" charset="0"/>
              </a:rPr>
              <a:t>                            Воспитатель группы № 9 </a:t>
            </a:r>
          </a:p>
          <a:p>
            <a:pPr algn="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ГБОУ Школа №1568                                                                                       </a:t>
            </a:r>
            <a:endParaRPr lang="ru-RU" sz="2900" dirty="0" smtClean="0">
              <a:latin typeface="Times New Roman" panose="02020603050405020304" pitchFamily="18" charset="0"/>
              <a:cs typeface="Times New Roman" panose="02020603050405020304" pitchFamily="18" charset="0"/>
            </a:endParaRPr>
          </a:p>
          <a:p>
            <a:pPr algn="r"/>
            <a:r>
              <a:rPr lang="ru-RU" sz="2900" dirty="0" smtClean="0">
                <a:latin typeface="Times New Roman" panose="02020603050405020304" pitchFamily="18" charset="0"/>
                <a:cs typeface="Times New Roman" panose="02020603050405020304" pitchFamily="18" charset="0"/>
              </a:rPr>
              <a:t> </a:t>
            </a:r>
            <a:r>
              <a:rPr lang="ru-RU" sz="2900" dirty="0">
                <a:latin typeface="Times New Roman" panose="02020603050405020304" pitchFamily="18" charset="0"/>
                <a:cs typeface="Times New Roman" panose="02020603050405020304" pitchFamily="18" charset="0"/>
              </a:rPr>
              <a:t>дошкольное отделение №8 </a:t>
            </a:r>
          </a:p>
          <a:p>
            <a:pPr algn="r"/>
            <a:r>
              <a:rPr lang="ru-RU" sz="2900" dirty="0">
                <a:latin typeface="Times New Roman" panose="02020603050405020304" pitchFamily="18" charset="0"/>
                <a:cs typeface="Times New Roman" panose="02020603050405020304" pitchFamily="18" charset="0"/>
              </a:rPr>
              <a:t>              Федорова Инесса Владимировн</a:t>
            </a:r>
            <a:r>
              <a:rPr lang="ru-RU" sz="2900" dirty="0"/>
              <a:t>а </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20888"/>
            <a:ext cx="6480720"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14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548681"/>
            <a:ext cx="7408333" cy="2232247"/>
          </a:xfrm>
        </p:spPr>
        <p:txBody>
          <a:bodyPr>
            <a:normAutofit fontScale="77500" lnSpcReduction="20000"/>
          </a:bodyPr>
          <a:lstStyle/>
          <a:p>
            <a:pPr marL="0" indent="0" algn="ctr">
              <a:buNone/>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Индивидуальная работа с детьми по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воспитании </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двигательной активности.   </a:t>
            </a:r>
          </a:p>
          <a:p>
            <a:pPr marL="0" indent="0" algn="just">
              <a:buNone/>
            </a:pPr>
            <a:r>
              <a:rPr lang="ru-RU" dirty="0" smtClean="0"/>
              <a:t>  Индивидуальная </a:t>
            </a:r>
            <a:r>
              <a:rPr lang="ru-RU" dirty="0"/>
              <a:t>работа с детьми по физическому воспитанию не менее важна в двигательном режиме дня. Она планируется в течение всего дня в часы игр, прогулок. Добиваясь успеха при обучении двигательным действиям мы должны не только предлагать ребенку правильно выполнять упражнение, например, по его образцу, но и постараться вызвать интерес к задаче. </a:t>
            </a:r>
          </a:p>
          <a:p>
            <a:pPr marL="0" indent="0">
              <a:buNone/>
            </a:pPr>
            <a:endParaRPr lang="ru-RU" dirty="0"/>
          </a:p>
        </p:txBody>
      </p:sp>
      <p:pic>
        <p:nvPicPr>
          <p:cNvPr id="3074" name="Picture 2" descr="C:\Users\Инесса\Pictures\9 группа 2016-2017\2018-01\IMG_13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98105" y="3621119"/>
            <a:ext cx="3368544" cy="27809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Инесса\Pictures\9 группа 2016-2017\2018-01\IMG_13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4751" y="3599801"/>
            <a:ext cx="3360205" cy="28152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Инесса\Pictures\9 группа 2016-2017\2018-01\IMG_13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022207" y="3749345"/>
            <a:ext cx="3376005" cy="253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7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1412776"/>
            <a:ext cx="8064896" cy="5112568"/>
          </a:xfrm>
        </p:spPr>
        <p:txBody>
          <a:bodyPr>
            <a:normAutofit fontScale="85000" lnSpcReduction="20000"/>
          </a:bodyPr>
          <a:lstStyle/>
          <a:p>
            <a:pPr marL="0" indent="0">
              <a:buNone/>
            </a:pPr>
            <a:r>
              <a:rPr lang="ru-RU" dirty="0" smtClean="0"/>
              <a:t>Работая </a:t>
            </a:r>
            <a:r>
              <a:rPr lang="ru-RU" dirty="0"/>
              <a:t>по </a:t>
            </a:r>
            <a:r>
              <a:rPr lang="ru-RU" dirty="0" smtClean="0"/>
              <a:t>воспитании двигательной </a:t>
            </a:r>
            <a:r>
              <a:rPr lang="ru-RU" dirty="0"/>
              <a:t>активности в </a:t>
            </a:r>
            <a:r>
              <a:rPr lang="ru-RU" dirty="0" smtClean="0"/>
              <a:t>нашей группе </a:t>
            </a:r>
            <a:r>
              <a:rPr lang="ru-RU" dirty="0"/>
              <a:t>можно отметить положительные </a:t>
            </a:r>
            <a:r>
              <a:rPr lang="ru-RU" dirty="0" smtClean="0"/>
              <a:t>изменения:</a:t>
            </a:r>
            <a:endParaRPr lang="ru-RU" dirty="0"/>
          </a:p>
          <a:p>
            <a:pPr marL="285750" indent="-285750">
              <a:buFont typeface="Arial" pitchFamily="34" charset="0"/>
              <a:buChar char="•"/>
            </a:pPr>
            <a:r>
              <a:rPr lang="ru-RU" dirty="0" smtClean="0"/>
              <a:t>возрос </a:t>
            </a:r>
            <a:r>
              <a:rPr lang="ru-RU" dirty="0"/>
              <a:t>интерес детей к разным видам </a:t>
            </a:r>
            <a:r>
              <a:rPr lang="ru-RU" dirty="0" smtClean="0"/>
              <a:t>упражнений;</a:t>
            </a:r>
            <a:endParaRPr lang="ru-RU" dirty="0"/>
          </a:p>
          <a:p>
            <a:pPr marL="285750" indent="-285750">
              <a:buFont typeface="Arial" pitchFamily="34" charset="0"/>
              <a:buChar char="•"/>
            </a:pPr>
            <a:r>
              <a:rPr lang="ru-RU" dirty="0" smtClean="0"/>
              <a:t>повысилась </a:t>
            </a:r>
            <a:r>
              <a:rPr lang="ru-RU" dirty="0"/>
              <a:t>двигательная активность  детей, разнообразилась игровая </a:t>
            </a:r>
            <a:r>
              <a:rPr lang="ru-RU" dirty="0" smtClean="0"/>
              <a:t>деятельность;</a:t>
            </a:r>
            <a:endParaRPr lang="ru-RU" dirty="0"/>
          </a:p>
          <a:p>
            <a:pPr marL="285750" indent="-285750">
              <a:buFont typeface="Arial" pitchFamily="34" charset="0"/>
              <a:buChar char="•"/>
            </a:pPr>
            <a:r>
              <a:rPr lang="ru-RU" dirty="0"/>
              <a:t>д</a:t>
            </a:r>
            <a:r>
              <a:rPr lang="ru-RU" dirty="0" smtClean="0"/>
              <a:t>вигательная </a:t>
            </a:r>
            <a:r>
              <a:rPr lang="ru-RU" dirty="0"/>
              <a:t>активность стала более </a:t>
            </a:r>
            <a:r>
              <a:rPr lang="ru-RU" dirty="0" smtClean="0"/>
              <a:t>целенаправленной;</a:t>
            </a:r>
            <a:endParaRPr lang="ru-RU" dirty="0"/>
          </a:p>
          <a:p>
            <a:pPr marL="285750" indent="-285750">
              <a:buFont typeface="Arial" pitchFamily="34" charset="0"/>
              <a:buChar char="•"/>
            </a:pPr>
            <a:r>
              <a:rPr lang="ru-RU" dirty="0" smtClean="0"/>
              <a:t>малоподвижные </a:t>
            </a:r>
            <a:r>
              <a:rPr lang="ru-RU" dirty="0"/>
              <a:t>дети стали более активными и самостоятельными, у них появился интерес к игровым упражнениям разной интенсивности, уверенность в своих действиях и желание участвовать в коллективных подвижных </a:t>
            </a:r>
            <a:r>
              <a:rPr lang="ru-RU" dirty="0" smtClean="0"/>
              <a:t>играх;</a:t>
            </a:r>
            <a:endParaRPr lang="ru-RU" dirty="0"/>
          </a:p>
          <a:p>
            <a:pPr marL="285750" indent="-285750">
              <a:buFont typeface="Arial" pitchFamily="34" charset="0"/>
              <a:buChar char="•"/>
            </a:pPr>
            <a:r>
              <a:rPr lang="ru-RU" dirty="0"/>
              <a:t>г</a:t>
            </a:r>
            <a:r>
              <a:rPr lang="ru-RU" dirty="0" smtClean="0"/>
              <a:t>ипер активные </a:t>
            </a:r>
            <a:r>
              <a:rPr lang="ru-RU" dirty="0"/>
              <a:t>дети стали более уравновешенными, спокойными. У них появилось устойчивое внимание, позволяющее быстрее воспринимать двигательные задания и выполнять их более качественно.</a:t>
            </a:r>
          </a:p>
          <a:p>
            <a:pPr marL="285750" indent="-285750">
              <a:buFont typeface="Arial" pitchFamily="34" charset="0"/>
              <a:buChar char="•"/>
            </a:pPr>
            <a:r>
              <a:rPr lang="ru-RU" dirty="0" smtClean="0"/>
              <a:t>дети </a:t>
            </a:r>
            <a:r>
              <a:rPr lang="ru-RU" dirty="0"/>
              <a:t>стремятся к организации различных игр, к общению друг с другом. Они пытаются самостоятельно выполнять достаточно трудные двигательные задания, добиваясь хорошего результата.</a:t>
            </a:r>
          </a:p>
          <a:p>
            <a:pPr marL="0" indent="0">
              <a:buNone/>
            </a:pPr>
            <a:endParaRPr lang="ru-RU" dirty="0"/>
          </a:p>
        </p:txBody>
      </p:sp>
      <p:sp>
        <p:nvSpPr>
          <p:cNvPr id="3" name="Заголовок 2"/>
          <p:cNvSpPr>
            <a:spLocks noGrp="1"/>
          </p:cNvSpPr>
          <p:nvPr>
            <p:ph type="title"/>
          </p:nvPr>
        </p:nvSpPr>
        <p:spPr>
          <a:xfrm>
            <a:off x="457200" y="338328"/>
            <a:ext cx="8229600" cy="1074448"/>
          </a:xfrm>
        </p:spPr>
        <p:txBody>
          <a:bodyPr/>
          <a:lstStyle/>
          <a:p>
            <a:r>
              <a:rPr lang="ru-RU" dirty="0" smtClean="0"/>
              <a:t>Заключение </a:t>
            </a:r>
            <a:endParaRPr lang="ru-RU" dirty="0"/>
          </a:p>
        </p:txBody>
      </p:sp>
    </p:spTree>
    <p:extLst>
      <p:ext uri="{BB962C8B-B14F-4D97-AF65-F5344CB8AC3E}">
        <p14:creationId xmlns:p14="http://schemas.microsoft.com/office/powerpoint/2010/main" val="30615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548680"/>
            <a:ext cx="7992887" cy="5577483"/>
          </a:xfrm>
        </p:spPr>
        <p:txBody>
          <a:bodyPr>
            <a:normAutofit/>
          </a:bodyPr>
          <a:lstStyle/>
          <a:p>
            <a:pPr marL="0" indent="0">
              <a:buNone/>
            </a:pPr>
            <a:r>
              <a:rPr lang="ru-RU" sz="1800" dirty="0" smtClean="0">
                <a:solidFill>
                  <a:srgbClr val="002060"/>
                </a:solidFill>
                <a:latin typeface="Times New Roman" pitchFamily="18" charset="0"/>
                <a:cs typeface="Times New Roman" pitchFamily="18" charset="0"/>
              </a:rPr>
              <a:t>  Двигательная </a:t>
            </a:r>
            <a:r>
              <a:rPr lang="ru-RU" sz="1800" dirty="0">
                <a:solidFill>
                  <a:srgbClr val="002060"/>
                </a:solidFill>
                <a:latin typeface="Times New Roman" pitchFamily="18" charset="0"/>
                <a:cs typeface="Times New Roman" pitchFamily="18" charset="0"/>
              </a:rPr>
              <a:t>активность является естественной потребностью организма </a:t>
            </a:r>
            <a:r>
              <a:rPr lang="ru-RU" sz="1800" dirty="0" smtClean="0">
                <a:solidFill>
                  <a:srgbClr val="002060"/>
                </a:solidFill>
                <a:latin typeface="Times New Roman" pitchFamily="18" charset="0"/>
                <a:cs typeface="Times New Roman" pitchFamily="18" charset="0"/>
              </a:rPr>
              <a:t>человека. </a:t>
            </a:r>
            <a:r>
              <a:rPr lang="ru-RU" sz="1800" dirty="0">
                <a:solidFill>
                  <a:srgbClr val="002060"/>
                </a:solidFill>
              </a:rPr>
              <a:t>Активная двигательная деятельность, помимо положительного воздействия на здоровье и физическое развитие, обеспечивает психоэмоциональный комфорт ребенка, формирует навыки будущего поведения в обществе. </a:t>
            </a:r>
            <a:endParaRPr lang="ru-RU" sz="1800" dirty="0" smtClean="0">
              <a:solidFill>
                <a:srgbClr val="002060"/>
              </a:solidFill>
            </a:endParaRPr>
          </a:p>
          <a:p>
            <a:pPr marL="0" indent="0" algn="just">
              <a:buNone/>
            </a:pPr>
            <a:r>
              <a:rPr lang="ru-RU" sz="1800" dirty="0">
                <a:solidFill>
                  <a:srgbClr val="002060"/>
                </a:solidFill>
              </a:rPr>
              <a:t> Понимая важность проблемы </a:t>
            </a:r>
            <a:r>
              <a:rPr lang="ru-RU" sz="1800" dirty="0" smtClean="0">
                <a:solidFill>
                  <a:srgbClr val="002060"/>
                </a:solidFill>
              </a:rPr>
              <a:t>в воспитании </a:t>
            </a:r>
            <a:r>
              <a:rPr lang="ru-RU" sz="1800" dirty="0">
                <a:solidFill>
                  <a:srgbClr val="002060"/>
                </a:solidFill>
              </a:rPr>
              <a:t>двигательной активности детей, мы выдвинули несколько задач:</a:t>
            </a:r>
          </a:p>
          <a:p>
            <a:pPr marL="0" indent="0" algn="just">
              <a:buNone/>
            </a:pPr>
            <a:r>
              <a:rPr lang="ru-RU" sz="1800" dirty="0">
                <a:solidFill>
                  <a:srgbClr val="002060"/>
                </a:solidFill>
              </a:rPr>
              <a:t>•увеличить двигательную активность;</a:t>
            </a:r>
          </a:p>
          <a:p>
            <a:pPr marL="0" indent="0" algn="just">
              <a:buNone/>
            </a:pPr>
            <a:r>
              <a:rPr lang="ru-RU" sz="1800" dirty="0">
                <a:solidFill>
                  <a:srgbClr val="002060"/>
                </a:solidFill>
              </a:rPr>
              <a:t>•создать оптимальные условия для каждого ребенка в процессе освоения двигательного опыта;</a:t>
            </a:r>
          </a:p>
          <a:p>
            <a:pPr marL="0" indent="0" algn="just">
              <a:buNone/>
            </a:pPr>
            <a:r>
              <a:rPr lang="ru-RU" sz="1800" dirty="0">
                <a:solidFill>
                  <a:srgbClr val="002060"/>
                </a:solidFill>
              </a:rPr>
              <a:t>•повысить интерес детей к различным видам двигательной деятельности;</a:t>
            </a:r>
          </a:p>
          <a:p>
            <a:pPr marL="0" indent="0" algn="just">
              <a:buNone/>
            </a:pPr>
            <a:r>
              <a:rPr lang="ru-RU" sz="1800" dirty="0">
                <a:solidFill>
                  <a:srgbClr val="002060"/>
                </a:solidFill>
              </a:rPr>
              <a:t>•воспитывать у детей осознанное отношение к выполнению двигательных действий.</a:t>
            </a:r>
          </a:p>
        </p:txBody>
      </p:sp>
      <p:pic>
        <p:nvPicPr>
          <p:cNvPr id="4098" name="Picture 2" descr="https://sites.google.com/site/sgpkprakt/_/rsrc/1328859164280/home/5037070.jpg?height=154&amp;widt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07648"/>
            <a:ext cx="5830067" cy="225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6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476672"/>
            <a:ext cx="7408333" cy="4176464"/>
          </a:xfrm>
        </p:spPr>
        <p:txBody>
          <a:bodyPr>
            <a:normAutofit fontScale="62500" lnSpcReduction="20000"/>
          </a:bodyPr>
          <a:lstStyle/>
          <a:p>
            <a:pPr marL="0" indent="0" algn="ctr">
              <a:buNone/>
            </a:pPr>
            <a:r>
              <a:rPr lang="ru-RU" sz="4600" b="1" dirty="0"/>
              <a:t>Формы двигательной деятельности</a:t>
            </a:r>
          </a:p>
          <a:p>
            <a:endParaRPr lang="ru-RU" dirty="0"/>
          </a:p>
          <a:p>
            <a:r>
              <a:rPr lang="ru-RU" sz="2900" dirty="0"/>
              <a:t>Существуют разнообразные формы двигательной деятельности:</a:t>
            </a:r>
          </a:p>
          <a:p>
            <a:pPr marL="0" indent="0">
              <a:buNone/>
            </a:pPr>
            <a:r>
              <a:rPr lang="ru-RU" sz="2900" dirty="0"/>
              <a:t>•утренняя гимнастика (ежедневно);</a:t>
            </a:r>
          </a:p>
          <a:p>
            <a:pPr marL="0" indent="0">
              <a:buNone/>
            </a:pPr>
            <a:r>
              <a:rPr lang="ru-RU" sz="2900" dirty="0"/>
              <a:t>•совместная физкультурная деятельность педагога с детьми;</a:t>
            </a:r>
          </a:p>
          <a:p>
            <a:pPr marL="0" indent="0">
              <a:buNone/>
            </a:pPr>
            <a:r>
              <a:rPr lang="ru-RU" sz="2900" dirty="0"/>
              <a:t>•прогулка с включением подвижных игр; (ежедневно)</a:t>
            </a:r>
          </a:p>
          <a:p>
            <a:pPr marL="0" indent="0">
              <a:buNone/>
            </a:pPr>
            <a:r>
              <a:rPr lang="ru-RU" sz="2900" dirty="0"/>
              <a:t>•пальчиковая гимнастика (ежедневно во время режимных моментов);</a:t>
            </a:r>
          </a:p>
          <a:p>
            <a:pPr marL="0" indent="0">
              <a:buNone/>
            </a:pPr>
            <a:r>
              <a:rPr lang="ru-RU" sz="2900" dirty="0"/>
              <a:t>•зрительная, дыхательная гимнастика;</a:t>
            </a:r>
          </a:p>
          <a:p>
            <a:pPr marL="0" indent="0">
              <a:buNone/>
            </a:pPr>
            <a:r>
              <a:rPr lang="ru-RU" sz="2900" dirty="0"/>
              <a:t>•физкультминутка</a:t>
            </a:r>
          </a:p>
          <a:p>
            <a:pPr marL="0" indent="0">
              <a:buNone/>
            </a:pPr>
            <a:r>
              <a:rPr lang="ru-RU" sz="2900" dirty="0"/>
              <a:t>•эмоциональные разрядки, релаксация;</a:t>
            </a:r>
          </a:p>
          <a:p>
            <a:pPr marL="0" indent="0">
              <a:buNone/>
            </a:pPr>
            <a:r>
              <a:rPr lang="ru-RU" sz="2900" dirty="0"/>
              <a:t>•ходьба по массажным дорожкам</a:t>
            </a:r>
          </a:p>
          <a:p>
            <a:pPr marL="0" indent="0">
              <a:buNone/>
            </a:pPr>
            <a:r>
              <a:rPr lang="ru-RU" sz="2900" dirty="0"/>
              <a:t>•спортивные досуги, развлечения.</a:t>
            </a:r>
          </a:p>
          <a:p>
            <a:pPr marL="0" indent="0">
              <a:buNone/>
            </a:pPr>
            <a:endParaRPr lang="ru-RU" sz="2900" dirty="0" smtClean="0"/>
          </a:p>
          <a:p>
            <a:endParaRPr lang="ru-RU" dirty="0"/>
          </a:p>
        </p:txBody>
      </p:sp>
      <p:pic>
        <p:nvPicPr>
          <p:cNvPr id="5122" name="Picture 2" descr="https://dou189.kirovedu.ru/wp-content/uploads/sites/128/2017/10/650809_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065" y="4365104"/>
            <a:ext cx="5619750" cy="238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1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332656"/>
            <a:ext cx="8352927" cy="5793507"/>
          </a:xfrm>
        </p:spPr>
        <p:txBody>
          <a:bodyPr>
            <a:normAutofit/>
          </a:bodyPr>
          <a:lstStyle/>
          <a:p>
            <a:pPr marL="0" indent="0" algn="ctr">
              <a:buNone/>
            </a:pPr>
            <a:r>
              <a:rPr lang="ru-RU"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Роль утренней гимнастики в двигательной активности дошкольников</a:t>
            </a:r>
          </a:p>
          <a:p>
            <a:pPr marL="0" indent="0" algn="just">
              <a:buNone/>
            </a:pPr>
            <a:r>
              <a:rPr lang="ru-RU" sz="1800" dirty="0" smtClean="0"/>
              <a:t>Утренняя </a:t>
            </a:r>
            <a:r>
              <a:rPr lang="ru-RU" sz="1800" dirty="0"/>
              <a:t>гимнастика является одним из важнейших компонентов двигательного режима.</a:t>
            </a:r>
          </a:p>
          <a:p>
            <a:pPr marL="0" indent="0" algn="just">
              <a:buNone/>
            </a:pPr>
            <a:r>
              <a:rPr lang="ru-RU" sz="1800" b="1" i="1" dirty="0"/>
              <a:t>Цель утренней гимнастики</a:t>
            </a:r>
            <a:r>
              <a:rPr lang="ru-RU" sz="1800" dirty="0"/>
              <a:t> – создание у детей хорошего настроения, поднятие эмоционального и мышечного тонуса, активизация дальнейшей деятельности.</a:t>
            </a:r>
          </a:p>
          <a:p>
            <a:pPr marL="0" indent="0" algn="just">
              <a:buNone/>
            </a:pPr>
            <a:r>
              <a:rPr lang="ru-RU" sz="1800" b="1" i="1" dirty="0"/>
              <a:t>Задачи утренней гимнастики</a:t>
            </a:r>
            <a:r>
              <a:rPr lang="ru-RU" sz="1800" dirty="0"/>
              <a:t> – закрепить двигательные навыки и умения.</a:t>
            </a:r>
          </a:p>
          <a:p>
            <a:pPr marL="0" indent="0" algn="just">
              <a:buNone/>
            </a:pPr>
            <a:r>
              <a:rPr lang="ru-RU" sz="1800" dirty="0"/>
              <a:t>Ежедневное выполнение физических упражнений под руководством взрослого, способствует проявлению определенных волевых усилий, вырабатывает у детей полезную привычку начинать день с утренней гимнастики.</a:t>
            </a:r>
          </a:p>
          <a:p>
            <a:pPr marL="0" indent="0">
              <a:buNone/>
            </a:pPr>
            <a:endParaRPr lang="ru-RU" dirty="0"/>
          </a:p>
        </p:txBody>
      </p:sp>
      <p:pic>
        <p:nvPicPr>
          <p:cNvPr id="1026" name="Picture 2" descr="D:\9 группа 2016-2017 фото\ф1\Фото-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04486"/>
            <a:ext cx="3816424" cy="2846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9 группа 2016-2017 фото\ф1\Фото-0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716865"/>
            <a:ext cx="4079776" cy="283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3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548680"/>
            <a:ext cx="5256584" cy="5616624"/>
          </a:xfrm>
        </p:spPr>
        <p:txBody>
          <a:bodyPr>
            <a:normAutofit fontScale="25000" lnSpcReduction="20000"/>
          </a:bodyPr>
          <a:lstStyle/>
          <a:p>
            <a:pPr marL="0" indent="0" algn="ctr">
              <a:buNone/>
            </a:pPr>
            <a:r>
              <a:rPr lang="ru-RU" sz="6400" b="1" i="1" dirty="0">
                <a:latin typeface="Times New Roman" panose="02020603050405020304" pitchFamily="18" charset="0"/>
                <a:cs typeface="Times New Roman" panose="02020603050405020304" pitchFamily="18" charset="0"/>
              </a:rPr>
              <a:t>Подвижные игры и физические упражнения во время прогулки</a:t>
            </a:r>
            <a:endParaRPr lang="ru-RU" sz="6400" dirty="0">
              <a:latin typeface="Times New Roman" panose="02020603050405020304" pitchFamily="18" charset="0"/>
              <a:cs typeface="Times New Roman" panose="02020603050405020304" pitchFamily="18" charset="0"/>
            </a:endParaRPr>
          </a:p>
          <a:p>
            <a:pPr marL="0" indent="0" algn="just">
              <a:buNone/>
            </a:pPr>
            <a:r>
              <a:rPr lang="ru-RU" sz="6400" b="1" dirty="0" smtClean="0">
                <a:latin typeface="Times New Roman" pitchFamily="18" charset="0"/>
                <a:cs typeface="Times New Roman" pitchFamily="18" charset="0"/>
              </a:rPr>
              <a:t>Прогулка </a:t>
            </a:r>
            <a:r>
              <a:rPr lang="ru-RU" sz="6400" b="1" dirty="0">
                <a:latin typeface="Times New Roman" pitchFamily="18" charset="0"/>
                <a:cs typeface="Times New Roman" pitchFamily="18" charset="0"/>
              </a:rPr>
              <a:t>– </a:t>
            </a:r>
            <a:r>
              <a:rPr lang="ru-RU" sz="6400" dirty="0">
                <a:latin typeface="Times New Roman" pitchFamily="18" charset="0"/>
                <a:cs typeface="Times New Roman" pitchFamily="18" charset="0"/>
              </a:rPr>
              <a:t>это один из важнейших режимных моментов, во время которого дети могут достаточно полно реализовать свои двигательные потребности. В ходе прогулки решаются оздоровительные задачи, совершенствуются двигательные навыки, повышается двигательная активность. Работу по развитию движений на прогулке планируем так, чтобы была обеспечена системность, последовательность подачи всего программного материала, способность закреплению, совершенствованию игр и физических упражнений, повышать двигательную активность детей.</a:t>
            </a:r>
          </a:p>
          <a:p>
            <a:pPr marL="0" indent="0" algn="just">
              <a:buNone/>
            </a:pPr>
            <a:r>
              <a:rPr lang="ru-RU" sz="6400" dirty="0">
                <a:latin typeface="Times New Roman" pitchFamily="18" charset="0"/>
                <a:cs typeface="Times New Roman" pitchFamily="18" charset="0"/>
              </a:rPr>
              <a:t>  Основными задачами, решаемыми в процессе ежедневного проведения подвижных игр и физических упражнений на прогулке, являются:</a:t>
            </a:r>
          </a:p>
          <a:p>
            <a:pPr marL="0" indent="0" algn="just">
              <a:buNone/>
            </a:pPr>
            <a:r>
              <a:rPr lang="ru-RU" sz="6400" dirty="0">
                <a:latin typeface="Times New Roman" pitchFamily="18" charset="0"/>
                <a:cs typeface="Times New Roman" pitchFamily="18" charset="0"/>
              </a:rPr>
              <a:t>•дальнейшее расширение двигательного опыта детей, обогащение его новыми, более сложными движениями;</a:t>
            </a:r>
          </a:p>
          <a:p>
            <a:pPr marL="0" indent="0" algn="just">
              <a:buNone/>
            </a:pPr>
            <a:r>
              <a:rPr lang="ru-RU" sz="6400" dirty="0">
                <a:latin typeface="Times New Roman" pitchFamily="18" charset="0"/>
                <a:cs typeface="Times New Roman" pitchFamily="18" charset="0"/>
              </a:rPr>
              <a:t>•совершенствование имеющихся у детей навыков в основных движениях путём применения их в изменяющихся игровых ситуациях;</a:t>
            </a:r>
          </a:p>
          <a:p>
            <a:pPr marL="0" indent="0" algn="just">
              <a:buNone/>
            </a:pPr>
            <a:r>
              <a:rPr lang="ru-RU" sz="6400" dirty="0">
                <a:latin typeface="Times New Roman" pitchFamily="18" charset="0"/>
                <a:cs typeface="Times New Roman" pitchFamily="18" charset="0"/>
              </a:rPr>
              <a:t>•развитие двигательных качеств: ловкости, быстроты, выносливости;</a:t>
            </a:r>
          </a:p>
          <a:p>
            <a:pPr marL="0" indent="0" algn="just">
              <a:buNone/>
            </a:pPr>
            <a:r>
              <a:rPr lang="ru-RU" sz="6400" dirty="0">
                <a:latin typeface="Times New Roman" pitchFamily="18" charset="0"/>
                <a:cs typeface="Times New Roman" pitchFamily="18" charset="0"/>
              </a:rPr>
              <a:t>•воспитание самостоятельности, активности, положительных взаимоотношений со сверстниками и старших детей с малышами.</a:t>
            </a:r>
          </a:p>
          <a:p>
            <a:pPr marL="0" indent="0">
              <a:buNone/>
            </a:pPr>
            <a:r>
              <a:rPr lang="ru-RU" sz="6400" dirty="0">
                <a:latin typeface="Times New Roman" pitchFamily="18" charset="0"/>
                <a:cs typeface="Times New Roman" pitchFamily="18" charset="0"/>
              </a:rPr>
              <a:t> </a:t>
            </a:r>
          </a:p>
          <a:p>
            <a:endParaRPr lang="ru-RU" dirty="0"/>
          </a:p>
        </p:txBody>
      </p:sp>
      <p:pic>
        <p:nvPicPr>
          <p:cNvPr id="2050" name="Picture 2" descr="D:\9 группа 2016-2017 фото\Новая папка\Фото-0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04664"/>
            <a:ext cx="2952328" cy="30243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9 группа 2016-2017 фото\Новая папка\Фото-00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662358"/>
            <a:ext cx="2952328" cy="29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4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332657"/>
            <a:ext cx="8496943" cy="4032448"/>
          </a:xfrm>
        </p:spPr>
        <p:txBody>
          <a:bodyPr>
            <a:normAutofit fontScale="85000" lnSpcReduction="20000"/>
          </a:bodyPr>
          <a:lstStyle/>
          <a:p>
            <a:pPr marL="0" indent="0" algn="ctr">
              <a:buNone/>
            </a:pPr>
            <a:r>
              <a:rPr lang="ru-RU" sz="4000" i="1" dirty="0">
                <a:latin typeface="Times New Roman" pitchFamily="18" charset="0"/>
                <a:cs typeface="Times New Roman" pitchFamily="18" charset="0"/>
              </a:rPr>
              <a:t>Физкультурные минутки</a:t>
            </a:r>
            <a:endParaRPr lang="ru-RU" dirty="0"/>
          </a:p>
          <a:p>
            <a:endParaRPr lang="ru-RU" dirty="0"/>
          </a:p>
          <a:p>
            <a:pPr marL="0" indent="0" algn="just">
              <a:buNone/>
            </a:pPr>
            <a:r>
              <a:rPr lang="ru-RU" dirty="0"/>
              <a:t>Для полноценного физического развития и укрепления здоровья детей дошкольного возраста необходим особый двигательный режим, отличающийся разнообразием форм физического воспитания. О</a:t>
            </a:r>
            <a:r>
              <a:rPr lang="ru-RU" dirty="0" smtClean="0"/>
              <a:t>дной </a:t>
            </a:r>
            <a:r>
              <a:rPr lang="ru-RU" dirty="0"/>
              <a:t>из таких форм являются физкультурные минутки.</a:t>
            </a:r>
          </a:p>
          <a:p>
            <a:pPr marL="0" indent="0" algn="just">
              <a:buNone/>
            </a:pPr>
            <a:r>
              <a:rPr lang="ru-RU" dirty="0"/>
              <a:t>Физкультурные минутки – проводятся с целью снижения утомления и снятия статического напряжения. Длительность составляет 2-3 минуты. Физкультминутки проводим в форме упражнений общеразвивающего воздействия (движения головы, рук, туловища, ног), подвижной игры, танцевальных движений и игровых упражнений. Физкультминутка часто сопровождается текстовкой, связанной или не связанной с содержанием деятельности.</a:t>
            </a:r>
          </a:p>
          <a:p>
            <a:endParaRPr lang="ru-RU" dirty="0"/>
          </a:p>
        </p:txBody>
      </p:sp>
      <p:pic>
        <p:nvPicPr>
          <p:cNvPr id="3075" name="Picture 3" descr="D:\Инесса\Pictures\2017-11\IMG_07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572000" y="4005064"/>
            <a:ext cx="3888432" cy="26613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Инесса\Pictures\2017-11\IMG_0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005064"/>
            <a:ext cx="3600400" cy="266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60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7" y="404664"/>
            <a:ext cx="5616623" cy="6048671"/>
          </a:xfrm>
        </p:spPr>
        <p:txBody>
          <a:bodyPr>
            <a:normAutofit fontScale="85000" lnSpcReduction="20000"/>
          </a:bodyPr>
          <a:lstStyle/>
          <a:p>
            <a:pPr marL="0" indent="0" algn="ctr">
              <a:buNone/>
            </a:pPr>
            <a:r>
              <a:rPr lang="ru-RU"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Совместная деятельность по физической культуре</a:t>
            </a:r>
          </a:p>
          <a:p>
            <a:pPr marL="0" indent="0">
              <a:buNone/>
            </a:pPr>
            <a:r>
              <a:rPr lang="ru-RU" dirty="0" smtClean="0">
                <a:latin typeface="Times New Roman" pitchFamily="18" charset="0"/>
                <a:cs typeface="Times New Roman" pitchFamily="18" charset="0"/>
              </a:rPr>
              <a:t>Основной </a:t>
            </a:r>
            <a:r>
              <a:rPr lang="ru-RU" dirty="0">
                <a:latin typeface="Times New Roman" pitchFamily="18" charset="0"/>
                <a:cs typeface="Times New Roman" pitchFamily="18" charset="0"/>
              </a:rPr>
              <a:t>формой развития двигательной активности детей является совместная деятельность по физической культуре. Данная деятельность выполняет ряд задач по физическому </a:t>
            </a:r>
            <a:r>
              <a:rPr lang="ru-RU" dirty="0" smtClean="0">
                <a:latin typeface="Times New Roman" pitchFamily="18" charset="0"/>
                <a:cs typeface="Times New Roman" pitchFamily="18" charset="0"/>
              </a:rPr>
              <a:t>воспитанию: </a:t>
            </a:r>
          </a:p>
          <a:p>
            <a:pPr>
              <a:buFont typeface="Wingdings" panose="05000000000000000000" pitchFamily="2" charset="2"/>
              <a:buChar char="§"/>
            </a:pPr>
            <a:r>
              <a:rPr lang="ru-RU" dirty="0" smtClean="0">
                <a:latin typeface="Times New Roman" pitchFamily="18" charset="0"/>
                <a:cs typeface="Times New Roman" pitchFamily="18" charset="0"/>
              </a:rPr>
              <a:t>обеспечить </a:t>
            </a:r>
            <a:r>
              <a:rPr lang="ru-RU" dirty="0">
                <a:latin typeface="Times New Roman" pitchFamily="18" charset="0"/>
                <a:cs typeface="Times New Roman" pitchFamily="18" charset="0"/>
              </a:rPr>
              <a:t>развитие и тренировку всех систем и функций организма ребенка;</a:t>
            </a:r>
          </a:p>
          <a:p>
            <a:pPr marL="342900" indent="-342900">
              <a:buFont typeface="Wingdings" pitchFamily="2" charset="2"/>
              <a:buChar char="§"/>
            </a:pPr>
            <a:r>
              <a:rPr lang="ru-RU" dirty="0">
                <a:latin typeface="Times New Roman" pitchFamily="18" charset="0"/>
                <a:cs typeface="Times New Roman" pitchFamily="18" charset="0"/>
              </a:rPr>
              <a:t>удовлетворять естественную потребность в движении;</a:t>
            </a:r>
          </a:p>
          <a:p>
            <a:pPr marL="342900" indent="-342900">
              <a:buFont typeface="Wingdings" pitchFamily="2" charset="2"/>
              <a:buChar char="§"/>
            </a:pPr>
            <a:r>
              <a:rPr lang="ru-RU" dirty="0">
                <a:latin typeface="Times New Roman" pitchFamily="18" charset="0"/>
                <a:cs typeface="Times New Roman" pitchFamily="18" charset="0"/>
              </a:rPr>
              <a:t>формировать двигательные умения и навыки, физические качества;</a:t>
            </a:r>
          </a:p>
          <a:p>
            <a:pPr marL="342900" indent="-342900">
              <a:buFont typeface="Wingdings" pitchFamily="2" charset="2"/>
              <a:buChar char="§"/>
            </a:pPr>
            <a:r>
              <a:rPr lang="ru-RU" dirty="0">
                <a:latin typeface="Times New Roman" pitchFamily="18" charset="0"/>
                <a:cs typeface="Times New Roman" pitchFamily="18" charset="0"/>
              </a:rPr>
              <a:t>давать каждому возможность демонстрировать свои двигательные умения сверстникам и учиться у них;</a:t>
            </a:r>
          </a:p>
          <a:p>
            <a:pPr marL="342900" indent="-342900">
              <a:buFont typeface="Wingdings" pitchFamily="2" charset="2"/>
              <a:buChar char="§"/>
            </a:pPr>
            <a:r>
              <a:rPr lang="ru-RU" dirty="0">
                <a:latin typeface="Times New Roman" pitchFamily="18" charset="0"/>
                <a:cs typeface="Times New Roman" pitchFamily="18" charset="0"/>
              </a:rPr>
              <a:t>создавать условия для разностороннего развития детей, использовать полученные навыки в жизни;</a:t>
            </a:r>
          </a:p>
          <a:p>
            <a:pPr marL="342900" indent="-342900">
              <a:buFont typeface="Wingdings" pitchFamily="2" charset="2"/>
              <a:buChar char="§"/>
            </a:pPr>
            <a:r>
              <a:rPr lang="ru-RU" dirty="0" smtClean="0">
                <a:latin typeface="Times New Roman" pitchFamily="18" charset="0"/>
                <a:cs typeface="Times New Roman" pitchFamily="18" charset="0"/>
              </a:rPr>
              <a:t>вызывать </a:t>
            </a:r>
            <a:r>
              <a:rPr lang="ru-RU" dirty="0">
                <a:latin typeface="Times New Roman" pitchFamily="18" charset="0"/>
                <a:cs typeface="Times New Roman" pitchFamily="18" charset="0"/>
              </a:rPr>
              <a:t>и поддерживать интерес к двигательной деятельности.</a:t>
            </a:r>
          </a:p>
          <a:p>
            <a:pPr marL="0" indent="0">
              <a:buNone/>
            </a:pPr>
            <a:endParaRPr lang="ru-RU" dirty="0"/>
          </a:p>
        </p:txBody>
      </p:sp>
      <p:pic>
        <p:nvPicPr>
          <p:cNvPr id="1027" name="Picture 3" descr="C:\Users\Инесса\Pictures\9 группа 2016-2017\2018-01\IMG_136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30" r="14298"/>
          <a:stretch/>
        </p:blipFill>
        <p:spPr bwMode="auto">
          <a:xfrm rot="5400000">
            <a:off x="6536378" y="456510"/>
            <a:ext cx="1872208" cy="2920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Инесса\Pictures\9 группа 2016-2017\2018-01\IMG_1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056325" y="3657025"/>
            <a:ext cx="283231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8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04664"/>
            <a:ext cx="8280919" cy="3312368"/>
          </a:xfrm>
        </p:spPr>
        <p:txBody>
          <a:bodyPr>
            <a:normAutofit fontScale="85000" lnSpcReduction="10000"/>
          </a:bodyPr>
          <a:lstStyle/>
          <a:p>
            <a:pPr marL="0" indent="0" algn="ctr">
              <a:buNone/>
            </a:pPr>
            <a:r>
              <a:rPr lang="ru-RU" sz="3200" dirty="0">
                <a:latin typeface="Arial Black" pitchFamily="34" charset="0"/>
                <a:cs typeface="Utsaah" pitchFamily="34" charset="0"/>
              </a:rPr>
              <a:t>Самостоятельная  двигательная деятельность детей</a:t>
            </a:r>
          </a:p>
          <a:p>
            <a:endParaRPr lang="ru-RU" dirty="0"/>
          </a:p>
          <a:p>
            <a:pPr marL="0" indent="0">
              <a:buNone/>
            </a:pPr>
            <a:r>
              <a:rPr lang="ru-RU" dirty="0"/>
              <a:t>Двигательные навыки, полученные в совместной физкультурной деятельности, дети закрепляют в самостоятельной двигательной деятельности. Самостоятельная деятельность  является важным источником активности и саморазвития ребенка. Продолжительность её зависит от индивидуальных проявлений детей в двигательной деятельности. </a:t>
            </a:r>
            <a:r>
              <a:rPr lang="ru-RU" dirty="0" smtClean="0"/>
              <a:t>Занимаясь </a:t>
            </a:r>
            <a:r>
              <a:rPr lang="ru-RU" dirty="0"/>
              <a:t>самостоятельно, ребенок сосредотачивает внимание на действиях, ведущих к достижению увлекающей его цели.</a:t>
            </a:r>
          </a:p>
          <a:p>
            <a:pPr marL="0" indent="0">
              <a:buNone/>
            </a:pPr>
            <a:endParaRPr lang="ru-RU" dirty="0"/>
          </a:p>
        </p:txBody>
      </p:sp>
      <p:pic>
        <p:nvPicPr>
          <p:cNvPr id="2050" name="Picture 2" descr="C:\Users\Инесса\Pictures\9 группа 2016-2017\2018-01\IMG_137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25077"/>
            <a:ext cx="3888432" cy="29168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Инесса\Pictures\9 группа 2016-2017\2018-01\IMG_13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63620" y="3813580"/>
            <a:ext cx="2916898" cy="273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2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332656"/>
            <a:ext cx="5040560" cy="5793507"/>
          </a:xfrm>
        </p:spPr>
        <p:txBody>
          <a:bodyPr>
            <a:normAutofit fontScale="92500" lnSpcReduction="20000"/>
          </a:bodyPr>
          <a:lstStyle/>
          <a:p>
            <a:pPr marL="0" indent="0" algn="ctr">
              <a:buNone/>
            </a:pPr>
            <a:r>
              <a:rPr lang="ru-RU" b="1" dirty="0"/>
              <a:t>Роль дневного сна в двигательном режиме дошкольника.</a:t>
            </a:r>
            <a:endParaRPr lang="ru-RU" dirty="0"/>
          </a:p>
          <a:p>
            <a:pPr marL="0" indent="0" algn="just">
              <a:buNone/>
            </a:pPr>
            <a:r>
              <a:rPr lang="ru-RU" dirty="0" smtClean="0"/>
              <a:t>Трудно </a:t>
            </a:r>
            <a:r>
              <a:rPr lang="ru-RU" dirty="0"/>
              <a:t>переоценить роль дневного сна в физическом и интеллектуальном развитии ребёнка. Отдых в середине дня ему просто необходим. Но как помочь проснуться малышу в хорошем настроении и активно продолжить день? Необходимо провести после тихого часа бодрящую гимнастику. Бодрящая гимнастика помогает детскому организму проснуться, улучшить настроение, поднимает мышечный тонус, обеспечивает необходимый уровень двигательной активности в течение второй половины дня. Гимнастика после дневного сна является важной составляющей двигательной активности.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694929"/>
            <a:ext cx="2781245" cy="3068960"/>
          </a:xfrm>
          <a:prstGeom prst="rect">
            <a:avLst/>
          </a:prstGeom>
        </p:spPr>
      </p:pic>
    </p:spTree>
    <p:extLst>
      <p:ext uri="{BB962C8B-B14F-4D97-AF65-F5344CB8AC3E}">
        <p14:creationId xmlns:p14="http://schemas.microsoft.com/office/powerpoint/2010/main" val="3542447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316</TotalTime>
  <Words>920</Words>
  <Application>Microsoft Office PowerPoint</Application>
  <PresentationFormat>Экран (4:3)</PresentationFormat>
  <Paragraphs>64</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Black</vt:lpstr>
      <vt:lpstr>Candara</vt:lpstr>
      <vt:lpstr>Symbol</vt:lpstr>
      <vt:lpstr>Times New Roman</vt:lpstr>
      <vt:lpstr>Utsaah</vt:lpstr>
      <vt:lpstr>Wingdings</vt:lpstr>
      <vt:lpstr>Волна</vt:lpstr>
      <vt:lpstr>Воспитание двигательного опыта детей младшего дошкольного возраста и совершенствование их двигательной активности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Воспитание двигательного опыта детей младшего дошкольного возраста и совершенствование их двигательной активности</dc:title>
  <dc:creator>Инесса</dc:creator>
  <cp:lastModifiedBy>Пользователь Windows</cp:lastModifiedBy>
  <cp:revision>22</cp:revision>
  <dcterms:created xsi:type="dcterms:W3CDTF">2018-01-15T07:59:04Z</dcterms:created>
  <dcterms:modified xsi:type="dcterms:W3CDTF">2019-01-23T21:14:50Z</dcterms:modified>
</cp:coreProperties>
</file>