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 в современных условиях ДОУ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Воспитатели подготовительной группы ГБОУ Школа №1568 дошкольное отделение №8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Миних Татьяна Владимировна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Маргарян</a:t>
            </a:r>
            <a:r>
              <a:rPr lang="ru-RU" sz="2000" dirty="0" smtClean="0">
                <a:solidFill>
                  <a:schemeClr val="tx1"/>
                </a:solidFill>
              </a:rPr>
              <a:t> Татьяна Николаевна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atyana\Pictures\дет сад\kartinkadlyag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00043"/>
            <a:ext cx="579120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9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Игры, являющиеся формой отдыха или смены деятельности</a:t>
            </a:r>
            <a:r>
              <a:rPr lang="ru-RU" dirty="0" smtClean="0"/>
              <a:t>: развлекающие игры; интеллектуальные головоломки и состязания; календарные и тематические праздники, карнавальные представления; театрально-костюмированные; народные игры и фольклорные традиции, пришедшие в современный мир из исторического прошлого.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Tatyana\Pictures\дет сад\i-12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435350" cy="2698750"/>
          </a:xfrm>
          <a:prstGeom prst="rect">
            <a:avLst/>
          </a:prstGeom>
          <a:noFill/>
        </p:spPr>
      </p:pic>
      <p:pic>
        <p:nvPicPr>
          <p:cNvPr id="9219" name="Picture 3" descr="C:\Users\Tatyana\Pictures\дет сад\i-10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3200400" cy="2400300"/>
          </a:xfrm>
          <a:prstGeom prst="rect">
            <a:avLst/>
          </a:prstGeom>
          <a:noFill/>
        </p:spPr>
      </p:pic>
      <p:pic>
        <p:nvPicPr>
          <p:cNvPr id="9220" name="Picture 4" descr="C:\Users\Tatyana\Pictures\дет сад\i-12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3276600" cy="2457450"/>
          </a:xfrm>
          <a:prstGeom prst="rect">
            <a:avLst/>
          </a:prstGeom>
          <a:noFill/>
        </p:spPr>
      </p:pic>
      <p:pic>
        <p:nvPicPr>
          <p:cNvPr id="9221" name="Picture 5" descr="C:\Users\Tatyana\Pictures\дет сад\i-12446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496"/>
            <a:ext cx="2476500" cy="3810000"/>
          </a:xfrm>
          <a:prstGeom prst="rect">
            <a:avLst/>
          </a:prstGeom>
          <a:noFill/>
        </p:spPr>
      </p:pic>
      <p:pic>
        <p:nvPicPr>
          <p:cNvPr id="9222" name="Picture 6" descr="C:\Users\Tatyana\Pictures\дет сад\i-13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929066"/>
            <a:ext cx="1885950" cy="2514600"/>
          </a:xfrm>
          <a:prstGeom prst="rect">
            <a:avLst/>
          </a:prstGeom>
          <a:noFill/>
        </p:spPr>
      </p:pic>
      <p:pic>
        <p:nvPicPr>
          <p:cNvPr id="9223" name="Picture 7" descr="C:\Users\Tatyana\Pictures\дет сад\i-129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500174"/>
            <a:ext cx="2019300" cy="127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Правила поведения воспитателя в практической реализации </a:t>
            </a:r>
            <a:r>
              <a:rPr lang="ru-RU" b="1" i="1" dirty="0" err="1" smtClean="0"/>
              <a:t>социо-игровой</a:t>
            </a:r>
            <a:r>
              <a:rPr lang="ru-RU" b="1" i="1" dirty="0" smtClean="0"/>
              <a:t> технологии:</a:t>
            </a:r>
          </a:p>
          <a:p>
            <a:r>
              <a:rPr lang="ru-RU" dirty="0" smtClean="0"/>
              <a:t> абсолютно исключить авторитарность и диктат;</a:t>
            </a:r>
          </a:p>
          <a:p>
            <a:r>
              <a:rPr lang="ru-RU" dirty="0" smtClean="0"/>
              <a:t> занимать демократическую позицию наравне со всем участниками совместной деятельности;</a:t>
            </a:r>
          </a:p>
          <a:p>
            <a:r>
              <a:rPr lang="ru-RU" dirty="0" smtClean="0"/>
              <a:t> держать паузу невмешательства и молчания, такое поведение даст детям возможность проявить самостоятельность в решении проблемы или конфликта; </a:t>
            </a:r>
          </a:p>
          <a:p>
            <a:r>
              <a:rPr lang="ru-RU" dirty="0" smtClean="0"/>
              <a:t>брать во внимание реальные возможности детей, но стараться расширять зоны самостоятельности, не разжёвывать знания и не давать готовых алгоритмов; </a:t>
            </a:r>
          </a:p>
          <a:p>
            <a:r>
              <a:rPr lang="ru-RU" dirty="0" smtClean="0"/>
              <a:t>помочь ребёнку преодолеть робость и неуверенность;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Tatyana\Pictures\дет сад\h-6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63440" cy="243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214950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дошкольный период (три — восемь лет) – это сюжетно-ролевой формат игровой активности, коммуникативная игра с соблюдением определённых правил.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42"/>
            <a:ext cx="764386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«Без игры нет, и не может быть полноценного умственного развития. Игра – это огромное светлое окно, через которое в духовный мир ребёнка вливается живительный поток представлений, понятий. Игра – это искра, зажигающая огонёк пытливости и любознательности».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В. А. Сухомлинский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Tatyana\Pictures\дет сад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85860"/>
            <a:ext cx="1714512" cy="2357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00438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пункте 2.7 Стандарта дошкольного образования ИГРА определяется как </a:t>
            </a:r>
            <a:r>
              <a:rPr lang="ru-RU" b="1" dirty="0" smtClean="0"/>
              <a:t>инструмент для организации деятельности ребёнка</a:t>
            </a:r>
            <a:r>
              <a:rPr lang="ru-RU" dirty="0" smtClean="0"/>
              <a:t>, его многогранного развития в социально-коммуникативной, речевой, познавательной, художественно-эстетической и физической образовательных областях.</a:t>
            </a:r>
          </a:p>
          <a:p>
            <a:r>
              <a:rPr lang="ru-RU" dirty="0" smtClean="0"/>
              <a:t>ФГОС ДО указывает на конкретные особенности игрового процесса дошкольника в зависимости от возрастной категории: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Пункт 4.6 ФГОС ДО оговаривает важность развития игровой деятельности в становлении социально-нормативных основ поведения ребёнка, а также в повышении эффективности образовательного процесса:</a:t>
            </a:r>
          </a:p>
          <a:p>
            <a:r>
              <a:rPr lang="ru-RU" dirty="0" smtClean="0"/>
              <a:t>Пробуждение интереса — процесс обучения в игровой форме.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42886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Tatyana\Pictures\дет сад\i-15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10000" cy="2857500"/>
          </a:xfrm>
          <a:prstGeom prst="rect">
            <a:avLst/>
          </a:prstGeom>
          <a:noFill/>
        </p:spPr>
      </p:pic>
      <p:pic>
        <p:nvPicPr>
          <p:cNvPr id="4099" name="Picture 3" descr="C:\Users\Tatyana\Pictures\дет сад\i-1520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33816"/>
            <a:ext cx="3810000" cy="2824184"/>
          </a:xfrm>
          <a:prstGeom prst="rect">
            <a:avLst/>
          </a:prstGeom>
          <a:noFill/>
        </p:spPr>
      </p:pic>
      <p:pic>
        <p:nvPicPr>
          <p:cNvPr id="4100" name="Picture 4" descr="C:\Users\Tatyana\Pictures\дет сад\i-15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810000" cy="2857500"/>
          </a:xfrm>
          <a:prstGeom prst="rect">
            <a:avLst/>
          </a:prstGeom>
          <a:noFill/>
        </p:spPr>
      </p:pic>
      <p:pic>
        <p:nvPicPr>
          <p:cNvPr id="4101" name="Picture 5" descr="C:\Users\Tatyana\Pictures\дет сад\i-15198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71942"/>
            <a:ext cx="214314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Самопознание и самореализация — малыш познаёт свой внутренний мир, учится проявлять инициативность, высказывать своё мнение в общении,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культуры сотрудничества — совместная игра помогает развить психологические навыки солидарности, обучает коллективной деятельности, </a:t>
            </a:r>
          </a:p>
          <a:p>
            <a:endParaRPr lang="ru-RU" dirty="0" smtClean="0"/>
          </a:p>
          <a:p>
            <a:r>
              <a:rPr lang="ru-RU" dirty="0" smtClean="0"/>
              <a:t>Социализация — ребёнок учится различать реальную действительность и условную («понарошку»),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14620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коммуникативных навыков — малыш осваивает такой инструмент, как речь для решения проблемы взаимопонимания и передачи информации.</a:t>
            </a:r>
          </a:p>
          <a:p>
            <a:endParaRPr lang="ru-RU" dirty="0" smtClean="0"/>
          </a:p>
          <a:p>
            <a:r>
              <a:rPr lang="ru-RU" dirty="0" smtClean="0"/>
              <a:t>Игровая терапия — помогает в преодолении трудностей, возникших в какой-либо сфере деятельности ребёнка.</a:t>
            </a:r>
            <a:endParaRPr lang="ru-RU" dirty="0"/>
          </a:p>
        </p:txBody>
      </p:sp>
      <p:pic>
        <p:nvPicPr>
          <p:cNvPr id="5122" name="Picture 2" descr="C:\Users\Tatyana\Pictures\дет сад\i-8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1771936" cy="2228850"/>
          </a:xfrm>
          <a:prstGeom prst="rect">
            <a:avLst/>
          </a:prstGeom>
          <a:noFill/>
        </p:spPr>
      </p:pic>
      <p:pic>
        <p:nvPicPr>
          <p:cNvPr id="5123" name="Picture 3" descr="C:\Users\Tatyana\Pictures\дет сад\i-8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256"/>
            <a:ext cx="2571750" cy="1915954"/>
          </a:xfrm>
          <a:prstGeom prst="rect">
            <a:avLst/>
          </a:prstGeom>
          <a:noFill/>
        </p:spPr>
      </p:pic>
      <p:pic>
        <p:nvPicPr>
          <p:cNvPr id="5124" name="Picture 4" descr="C:\Users\Tatyana\Pictures\дет сад\i-156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227990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Принципы организации</a:t>
            </a:r>
          </a:p>
          <a:p>
            <a:r>
              <a:rPr lang="ru-RU" dirty="0" smtClean="0"/>
              <a:t> Свободная форма деятельности ребёнка, исключающая принуждение, совершаемая ради получения положительных эмоций от самого процесса, а не только от конечного результата такой деятельности; творческий характер, построенный на принципе инициативности, самобытной импровизации и неординарности; эмоциональный азарт, проявляющийся в духе соперничества и конкуренции; следование правилам, которые прямо или косвенно отражают логическую последовательность и содержательный рисунок игры.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Tatyana\Pictures\дет сад\i-15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2984500" cy="3810000"/>
          </a:xfrm>
          <a:prstGeom prst="rect">
            <a:avLst/>
          </a:prstGeom>
          <a:noFill/>
        </p:spPr>
      </p:pic>
      <p:pic>
        <p:nvPicPr>
          <p:cNvPr id="6147" name="Picture 3" descr="C:\Users\Tatyana\Pictures\дет сад\i-15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2857500" cy="3810000"/>
          </a:xfrm>
          <a:prstGeom prst="rect">
            <a:avLst/>
          </a:prstGeom>
          <a:noFill/>
        </p:spPr>
      </p:pic>
      <p:pic>
        <p:nvPicPr>
          <p:cNvPr id="6148" name="Picture 4" descr="C:\Users\Tatyana\Pictures\дет сад\i-12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86058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Основные требования к эффективной организации и проведению игры.</a:t>
            </a:r>
          </a:p>
          <a:p>
            <a:r>
              <a:rPr lang="ru-RU" dirty="0" smtClean="0"/>
              <a:t> Две модели поведения взрослого: взрослый является вдохновителем, организатором и координатором игры на основе заранее подготовленного сюжета и подручных средств; взрослый включается в спонтанную инициативу детей, занимая равную позицию с остальными игроками, и может оказывать воздействие на ход игры общими для всех способами. Он может предложить новый персонаж, придумать поворот сюжета и т. д.</a:t>
            </a:r>
            <a:endParaRPr lang="ru-RU" dirty="0"/>
          </a:p>
        </p:txBody>
      </p:sp>
      <p:pic>
        <p:nvPicPr>
          <p:cNvPr id="3075" name="Picture 3" descr="C:\Users\Tatyana\Pictures\дет сад\i-15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496"/>
            <a:ext cx="35369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Организация игрового пространства на основе требований ФГОС ДО П. 3.3 предусматривает:</a:t>
            </a:r>
          </a:p>
          <a:p>
            <a:endParaRPr lang="ru-RU" sz="20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305342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Предметное пространство средней и старшей группы должно наполняться конструкторами, строительным материалом, зонами настольных игр (лото, шашки, домино), разнообразными развивающими макетами, поскольку пятилетки и шестилетки создают целые игровые миры, вовлекая в них своих сверстников, обретая совместный опыт коллективного сотрудничества.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Tatyana\Pictures\дет сад\i-15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2237994" cy="2514600"/>
          </a:xfrm>
          <a:prstGeom prst="rect">
            <a:avLst/>
          </a:prstGeom>
          <a:noFill/>
        </p:spPr>
      </p:pic>
      <p:pic>
        <p:nvPicPr>
          <p:cNvPr id="7171" name="Picture 3" descr="C:\Users\Tatyana\Pictures\дет сад\i-15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9066"/>
            <a:ext cx="1540764" cy="2743200"/>
          </a:xfrm>
          <a:prstGeom prst="rect">
            <a:avLst/>
          </a:prstGeom>
          <a:noFill/>
        </p:spPr>
      </p:pic>
      <p:pic>
        <p:nvPicPr>
          <p:cNvPr id="7172" name="Picture 4" descr="C:\Users\Tatyana\Pictures\дет сад\i-15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86058"/>
            <a:ext cx="2781300" cy="2085975"/>
          </a:xfrm>
          <a:prstGeom prst="rect">
            <a:avLst/>
          </a:prstGeom>
          <a:noFill/>
        </p:spPr>
      </p:pic>
      <p:pic>
        <p:nvPicPr>
          <p:cNvPr id="7174" name="Picture 6" descr="C:\Users\Tatyana\Pictures\дет сад\i-15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286124"/>
            <a:ext cx="1433767" cy="2552700"/>
          </a:xfrm>
          <a:prstGeom prst="rect">
            <a:avLst/>
          </a:prstGeom>
          <a:noFill/>
        </p:spPr>
      </p:pic>
      <p:pic>
        <p:nvPicPr>
          <p:cNvPr id="7173" name="Picture 5" descr="C:\Users\Tatyana\Pictures\дет сад\i-153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7153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Роль воспитателя в развитии игровой деятельности детей. </a:t>
            </a:r>
            <a:r>
              <a:rPr lang="ru-RU" dirty="0" smtClean="0"/>
              <a:t>Педагогические приёмы, которые применяет педагог для совершенствования сюжетно-ролевых умений детей:</a:t>
            </a:r>
          </a:p>
          <a:p>
            <a:r>
              <a:rPr lang="ru-RU" dirty="0" smtClean="0"/>
              <a:t> путём бесед, чтения художественной литературы, показа иллюстраций стремился расширить знания детей, которые помогут сделать игру интереснее; проявлял заинтересованность игровой деятельностью детей; предлагает новый поворот сюжета или новых персонажей;</a:t>
            </a:r>
          </a:p>
          <a:p>
            <a:r>
              <a:rPr lang="ru-RU" dirty="0" smtClean="0"/>
              <a:t> предоставляет необходимое оборудование для игры или проводил занятие по изготовлению его вручную; </a:t>
            </a:r>
          </a:p>
          <a:p>
            <a:r>
              <a:rPr lang="ru-RU" dirty="0" smtClean="0"/>
              <a:t>координирует действия воспитанников прямыми указаниями или дополнительными вопросами: «Причеши куклу», «Построй дом», «Кто будет машинистом поезда?» и т. д.;</a:t>
            </a:r>
          </a:p>
          <a:p>
            <a:r>
              <a:rPr lang="ru-RU" dirty="0" smtClean="0"/>
              <a:t>Приёмы для развития отношений между детьми во время игры:</a:t>
            </a:r>
          </a:p>
          <a:p>
            <a:r>
              <a:rPr lang="ru-RU" dirty="0" smtClean="0"/>
              <a:t> старается заинтересовать и увлечь игрой робких, несмелых воспитанников; объединяет детей для игры; поощряет самостоятельное распределение ролей или игрушек самими детьми;</a:t>
            </a:r>
          </a:p>
          <a:p>
            <a:r>
              <a:rPr lang="ru-RU" dirty="0" smtClean="0"/>
              <a:t> сглаживает или нейтрализовал конфликты между воспитанниками из-за нарушения правил или несправедливого распределение ролей.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Tatyana\Pictures\дет сад\kartinkadlyag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500702"/>
            <a:ext cx="5791200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Виды Игры инициаторами которых становятся сами дети </a:t>
            </a:r>
            <a:r>
              <a:rPr lang="ru-RU" dirty="0" smtClean="0"/>
              <a:t>(самостоятельные игры): </a:t>
            </a:r>
            <a:r>
              <a:rPr lang="ru-RU" dirty="0" err="1" smtClean="0"/>
              <a:t>сюжетно-отобразительная</a:t>
            </a:r>
            <a:r>
              <a:rPr lang="ru-RU" dirty="0" smtClean="0"/>
              <a:t>; сюжетно-ролевая игра; режиссёрская постановка; театрализованная импровизация.</a:t>
            </a:r>
          </a:p>
          <a:p>
            <a:r>
              <a:rPr lang="ru-RU" dirty="0" smtClean="0"/>
              <a:t> Игры, рождающиеся по инициативе взрослых. Игры с ярко выраженным обучающим характером: дидактические игры с сюжетным рисунком; игра-эксперимент, игра-путешествие с поисковыми элементами; подвижные разного уровня интенсивности; дидактические игры с музыкальным сопровождением.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Tatyana\Pictures\дет сад\i-8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1405033" cy="1885950"/>
          </a:xfrm>
          <a:prstGeom prst="rect">
            <a:avLst/>
          </a:prstGeom>
          <a:noFill/>
        </p:spPr>
      </p:pic>
      <p:pic>
        <p:nvPicPr>
          <p:cNvPr id="10243" name="Picture 3" descr="C:\Users\Tatyana\Pictures\дет сад\i-15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30"/>
            <a:ext cx="2139950" cy="3810000"/>
          </a:xfrm>
          <a:prstGeom prst="rect">
            <a:avLst/>
          </a:prstGeom>
          <a:noFill/>
        </p:spPr>
      </p:pic>
      <p:pic>
        <p:nvPicPr>
          <p:cNvPr id="10244" name="Picture 4" descr="C:\Users\Tatyana\Pictures\дет сад\i-15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28"/>
            <a:ext cx="2895600" cy="2171700"/>
          </a:xfrm>
          <a:prstGeom prst="rect">
            <a:avLst/>
          </a:prstGeom>
          <a:noFill/>
        </p:spPr>
      </p:pic>
      <p:pic>
        <p:nvPicPr>
          <p:cNvPr id="10245" name="Picture 5" descr="C:\Users\Tatyana\Pictures\дет сад\i-14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1971675" cy="2628900"/>
          </a:xfrm>
          <a:prstGeom prst="rect">
            <a:avLst/>
          </a:prstGeom>
          <a:noFill/>
        </p:spPr>
      </p:pic>
      <p:pic>
        <p:nvPicPr>
          <p:cNvPr id="10246" name="Picture 6" descr="C:\Users\Tatyana\Pictures\дет сад\i-14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428868"/>
            <a:ext cx="1400175" cy="1866900"/>
          </a:xfrm>
          <a:prstGeom prst="rect">
            <a:avLst/>
          </a:prstGeom>
          <a:noFill/>
        </p:spPr>
      </p:pic>
      <p:pic>
        <p:nvPicPr>
          <p:cNvPr id="10247" name="Picture 7" descr="C:\Users\Tatyana\Pictures\дет сад\i-148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357430"/>
            <a:ext cx="1715643" cy="181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730</Words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Игровая деятельность в современных условиях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в современных условиях ДОУ</dc:title>
  <dc:creator>Tatyana</dc:creator>
  <cp:lastModifiedBy>Tatyana</cp:lastModifiedBy>
  <cp:revision>13</cp:revision>
  <dcterms:created xsi:type="dcterms:W3CDTF">2019-02-19T16:49:22Z</dcterms:created>
  <dcterms:modified xsi:type="dcterms:W3CDTF">2019-02-20T04:58:51Z</dcterms:modified>
</cp:coreProperties>
</file>