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7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2286015"/>
          </a:xfrm>
        </p:spPr>
        <p:txBody>
          <a:bodyPr>
            <a:norm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000636"/>
            <a:ext cx="6400800" cy="142876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Миних Татьяна Владимировна воспитатель подготовительной группы №10 Д/О №8 Школы №1568</a:t>
            </a:r>
            <a:endParaRPr lang="ru-RU" sz="2800" dirty="0"/>
          </a:p>
        </p:txBody>
      </p:sp>
      <p:pic>
        <p:nvPicPr>
          <p:cNvPr id="1026" name="Picture 2" descr="C:\Users\Tatyana\Pictures\дет сад\111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643050"/>
            <a:ext cx="6650980" cy="351422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428604"/>
            <a:ext cx="79296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Краткосрочный познавательный проект в подготовительной группе</a:t>
            </a:r>
            <a:endParaRPr lang="ru-RU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atyana\Pictures\дет сад\i-161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2857500" cy="3810000"/>
          </a:xfrm>
          <a:prstGeom prst="rect">
            <a:avLst/>
          </a:prstGeom>
          <a:noFill/>
        </p:spPr>
      </p:pic>
      <p:pic>
        <p:nvPicPr>
          <p:cNvPr id="22531" name="Picture 3" descr="C:\Users\Tatyana\Pictures\дет сад\i-161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3048000"/>
            <a:ext cx="2857500" cy="3810000"/>
          </a:xfrm>
          <a:prstGeom prst="rect">
            <a:avLst/>
          </a:prstGeom>
          <a:noFill/>
        </p:spPr>
      </p:pic>
      <p:pic>
        <p:nvPicPr>
          <p:cNvPr id="22532" name="Picture 4" descr="C:\Users\Tatyana\Pictures\дет сад\i-161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214818"/>
            <a:ext cx="2552700" cy="2042160"/>
          </a:xfrm>
          <a:prstGeom prst="rect">
            <a:avLst/>
          </a:prstGeom>
          <a:noFill/>
        </p:spPr>
      </p:pic>
      <p:pic>
        <p:nvPicPr>
          <p:cNvPr id="22535" name="Picture 7" descr="C:\Users\Tatyana\Pictures\дет сад\i-160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85728"/>
            <a:ext cx="2025650" cy="2209800"/>
          </a:xfrm>
          <a:prstGeom prst="rect">
            <a:avLst/>
          </a:prstGeom>
          <a:noFill/>
        </p:spPr>
      </p:pic>
      <p:pic>
        <p:nvPicPr>
          <p:cNvPr id="22536" name="Picture 8" descr="C:\Users\Tatyana\Pictures\дет сад\i-160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68031" y="1000108"/>
            <a:ext cx="1275969" cy="1943100"/>
          </a:xfrm>
          <a:prstGeom prst="rect">
            <a:avLst/>
          </a:prstGeom>
          <a:noFill/>
        </p:spPr>
      </p:pic>
      <p:pic>
        <p:nvPicPr>
          <p:cNvPr id="22537" name="Picture 9" descr="C:\Users\Tatyana\Pictures\дет сад\i-160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0"/>
            <a:ext cx="1282446" cy="1943100"/>
          </a:xfrm>
          <a:prstGeom prst="rect">
            <a:avLst/>
          </a:prstGeom>
          <a:noFill/>
        </p:spPr>
      </p:pic>
      <p:pic>
        <p:nvPicPr>
          <p:cNvPr id="22538" name="Picture 10" descr="C:\Users\Tatyana\Pictures\дет сад\i-1605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3714752"/>
            <a:ext cx="3810000" cy="2857500"/>
          </a:xfrm>
          <a:prstGeom prst="rect">
            <a:avLst/>
          </a:prstGeom>
          <a:noFill/>
        </p:spPr>
      </p:pic>
      <p:pic>
        <p:nvPicPr>
          <p:cNvPr id="22539" name="Picture 11" descr="C:\Users\Tatyana\Pictures\дет сад\i-1609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42" y="0"/>
            <a:ext cx="1514539" cy="2324100"/>
          </a:xfrm>
          <a:prstGeom prst="rect">
            <a:avLst/>
          </a:prstGeom>
          <a:noFill/>
        </p:spPr>
      </p:pic>
      <p:pic>
        <p:nvPicPr>
          <p:cNvPr id="22533" name="Picture 5" descr="C:\Users\Tatyana\Pictures\дет сад\i-1610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14678" y="2285992"/>
            <a:ext cx="2705100" cy="1916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Tatyana\Pictures\дет сад\230975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1071546"/>
            <a:ext cx="70723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111111"/>
                </a:solidFill>
                <a:ea typeface="Times New Roman" pitchFamily="18" charset="0"/>
                <a:cs typeface="Calibri" pitchFamily="34" charset="0"/>
              </a:rPr>
              <a:t>В результате проведённого проекта:</a:t>
            </a:r>
          </a:p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111111"/>
                </a:solidFill>
                <a:ea typeface="Times New Roman" pitchFamily="18" charset="0"/>
                <a:cs typeface="Calibri" pitchFamily="34" charset="0"/>
              </a:rPr>
              <a:t>• </a:t>
            </a:r>
            <a:r>
              <a:rPr lang="ru-RU" sz="2800" dirty="0" smtClean="0">
                <a:solidFill>
                  <a:srgbClr val="111111"/>
                </a:solidFill>
                <a:ea typeface="Times New Roman" pitchFamily="18" charset="0"/>
                <a:cs typeface="Calibri" pitchFamily="34" charset="0"/>
              </a:rPr>
              <a:t>у детей сформировалась мотивация готовности </a:t>
            </a:r>
            <a:r>
              <a:rPr lang="ru-RU" sz="2800" dirty="0" smtClean="0">
                <a:solidFill>
                  <a:srgbClr val="111111"/>
                </a:solidFill>
                <a:ea typeface="Times New Roman" pitchFamily="18" charset="0"/>
                <a:cs typeface="Calibri" pitchFamily="34" charset="0"/>
              </a:rPr>
              <a:t>к школе</a:t>
            </a:r>
            <a:r>
              <a:rPr lang="ru-RU" sz="2800" dirty="0" smtClean="0">
                <a:solidFill>
                  <a:srgbClr val="111111"/>
                </a:solidFill>
                <a:ea typeface="Times New Roman" pitchFamily="18" charset="0"/>
                <a:cs typeface="Calibri" pitchFamily="34" charset="0"/>
              </a:rPr>
              <a:t>;</a:t>
            </a:r>
          </a:p>
          <a:p>
            <a:pPr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111111"/>
                </a:solidFill>
                <a:ea typeface="Times New Roman" pitchFamily="18" charset="0"/>
                <a:cs typeface="Calibri" pitchFamily="34" charset="0"/>
              </a:rPr>
              <a:t>∙</a:t>
            </a:r>
            <a:r>
              <a:rPr lang="ru-RU" sz="2800" dirty="0" smtClean="0">
                <a:solidFill>
                  <a:srgbClr val="111111"/>
                </a:solidFill>
                <a:ea typeface="Times New Roman" pitchFamily="18" charset="0"/>
                <a:cs typeface="Calibri" pitchFamily="34" charset="0"/>
              </a:rPr>
              <a:t>сформировалось представления </a:t>
            </a:r>
            <a:r>
              <a:rPr lang="ru-RU" sz="2800" dirty="0" smtClean="0">
                <a:solidFill>
                  <a:srgbClr val="111111"/>
                </a:solidFill>
                <a:ea typeface="Times New Roman" pitchFamily="18" charset="0"/>
                <a:cs typeface="Calibri" pitchFamily="34" charset="0"/>
              </a:rPr>
              <a:t>о школе и положительное отношение к школьной </a:t>
            </a:r>
            <a:r>
              <a:rPr lang="ru-RU" sz="2800" dirty="0" smtClean="0">
                <a:solidFill>
                  <a:srgbClr val="111111"/>
                </a:solidFill>
                <a:ea typeface="Times New Roman" pitchFamily="18" charset="0"/>
                <a:cs typeface="Calibri" pitchFamily="34" charset="0"/>
              </a:rPr>
              <a:t>жизни.</a:t>
            </a:r>
            <a:endParaRPr lang="ru-RU" sz="2800" dirty="0" smtClean="0"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111111"/>
                </a:solidFill>
                <a:ea typeface="Times New Roman" pitchFamily="18" charset="0"/>
                <a:cs typeface="Calibri" pitchFamily="34" charset="0"/>
              </a:rPr>
              <a:t>• </a:t>
            </a:r>
            <a:r>
              <a:rPr lang="ru-RU" sz="2800" dirty="0" smtClean="0">
                <a:solidFill>
                  <a:srgbClr val="111111"/>
                </a:solidFill>
                <a:ea typeface="Times New Roman" pitchFamily="18" charset="0"/>
                <a:cs typeface="Calibri" pitchFamily="34" charset="0"/>
              </a:rPr>
              <a:t>у родителей повысилась компетентность в </a:t>
            </a:r>
            <a:r>
              <a:rPr lang="ru-RU" sz="2800" dirty="0" smtClean="0">
                <a:solidFill>
                  <a:srgbClr val="111111"/>
                </a:solidFill>
                <a:ea typeface="Times New Roman" pitchFamily="18" charset="0"/>
                <a:cs typeface="Calibri" pitchFamily="34" charset="0"/>
              </a:rPr>
              <a:t>вопросах пред школьной подготовки;</a:t>
            </a:r>
            <a:endParaRPr lang="ru-RU" sz="2800" dirty="0" smtClean="0"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111111"/>
                </a:solidFill>
                <a:ea typeface="Times New Roman" pitchFamily="18" charset="0"/>
                <a:cs typeface="Calibri" pitchFamily="34" charset="0"/>
              </a:rPr>
              <a:t>• у детей снялось </a:t>
            </a:r>
            <a:r>
              <a:rPr lang="ru-RU" sz="2800" dirty="0" smtClean="0">
                <a:solidFill>
                  <a:srgbClr val="111111"/>
                </a:solidFill>
                <a:ea typeface="Times New Roman" pitchFamily="18" charset="0"/>
                <a:cs typeface="Calibri" pitchFamily="34" charset="0"/>
              </a:rPr>
              <a:t>чувство тревоги и сомнения перед школой.</a:t>
            </a:r>
            <a:endParaRPr lang="ru-RU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Актуальность проекта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7554" y="0"/>
            <a:ext cx="5572164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«Быть готовым к школе - не значит уметь читать, писать и считать. Быть готовым к школе - значит быть готовым всему этому научиться». </a:t>
            </a:r>
          </a:p>
          <a:p>
            <a:pPr>
              <a:buNone/>
            </a:pPr>
            <a:r>
              <a:rPr lang="ru-RU" sz="1600" dirty="0" smtClean="0"/>
              <a:t> Л. Н. </a:t>
            </a:r>
            <a:r>
              <a:rPr lang="ru-RU" sz="1600" dirty="0" err="1" smtClean="0"/>
              <a:t>Венгер</a:t>
            </a:r>
            <a:r>
              <a:rPr lang="ru-RU" sz="1600" dirty="0" smtClean="0"/>
              <a:t>.</a:t>
            </a:r>
          </a:p>
          <a:p>
            <a:pPr>
              <a:buNone/>
            </a:pPr>
            <a:r>
              <a:rPr lang="ru-RU" sz="1400" dirty="0" smtClean="0"/>
              <a:t>Дошкольному образовательному учреждению отводится особая роль в общей системе непрерывного образования, т. к. оно является первым звеном данной системы. </a:t>
            </a:r>
          </a:p>
          <a:p>
            <a:pPr>
              <a:buNone/>
            </a:pPr>
            <a:r>
              <a:rPr lang="ru-RU" sz="1400" dirty="0" smtClean="0"/>
              <a:t>Поступление в школу - один из самых важных этапов в развитии ребенка</a:t>
            </a:r>
          </a:p>
          <a:p>
            <a:pPr>
              <a:buNone/>
            </a:pPr>
            <a:r>
              <a:rPr lang="ru-RU" sz="1400" dirty="0" smtClean="0"/>
              <a:t>Важнейшая задача детского сада и родителей - психологическая подготовка малыша к поступлению в школу.</a:t>
            </a:r>
          </a:p>
          <a:p>
            <a:pPr>
              <a:buNone/>
            </a:pPr>
            <a:r>
              <a:rPr lang="ru-RU" sz="1400" dirty="0" smtClean="0"/>
              <a:t>Основной целью преемственностью в работе дошкольного образовательного учреждения и школы становится обеспечение плавного и безболезненного перехода ребенка в школу, формирование внутренней позиции школьника с помощью единства требований родителей, воспитателей и учителей. В связи с этим, появилась необходимость создания авторского познавательного проекта «Скоро в школу!»</a:t>
            </a:r>
          </a:p>
          <a:p>
            <a:pPr>
              <a:buNone/>
            </a:pPr>
            <a:r>
              <a:rPr lang="ru-RU" sz="1400" dirty="0" smtClean="0"/>
              <a:t>Вид проекта:</a:t>
            </a:r>
          </a:p>
          <a:p>
            <a:pPr>
              <a:buNone/>
            </a:pPr>
            <a:r>
              <a:rPr lang="ru-RU" sz="1400" dirty="0" smtClean="0"/>
              <a:t>Познавательно – творческий</a:t>
            </a:r>
          </a:p>
          <a:p>
            <a:pPr>
              <a:buNone/>
            </a:pPr>
            <a:r>
              <a:rPr lang="ru-RU" sz="1400" dirty="0" smtClean="0"/>
              <a:t>Продолжительность проекта:</a:t>
            </a:r>
          </a:p>
          <a:p>
            <a:pPr>
              <a:buNone/>
            </a:pPr>
            <a:r>
              <a:rPr lang="ru-RU" sz="1400" dirty="0" smtClean="0"/>
              <a:t>Краткосрочный 2 недели.</a:t>
            </a:r>
          </a:p>
          <a:p>
            <a:pPr>
              <a:buNone/>
            </a:pPr>
            <a:r>
              <a:rPr lang="ru-RU" sz="1400" dirty="0" smtClean="0"/>
              <a:t> </a:t>
            </a:r>
          </a:p>
          <a:p>
            <a:pPr>
              <a:buNone/>
            </a:pPr>
            <a:r>
              <a:rPr lang="ru-RU" sz="1400" dirty="0" smtClean="0"/>
              <a:t>Участники проекта:</a:t>
            </a:r>
          </a:p>
          <a:p>
            <a:pPr>
              <a:buNone/>
            </a:pPr>
            <a:r>
              <a:rPr lang="ru-RU" sz="1400" dirty="0" smtClean="0"/>
              <a:t>Воспитанники подготовительной группы, воспитатель группы, родители.</a:t>
            </a:r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/>
          </a:p>
        </p:txBody>
      </p:sp>
      <p:pic>
        <p:nvPicPr>
          <p:cNvPr id="2050" name="Picture 2" descr="C:\Users\Tatyana\Pictures\дет сад\d237116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00230" y="1783070"/>
            <a:ext cx="5074930" cy="5074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atyana\Pictures\дет сад\ZsE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3195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071670" y="1785926"/>
            <a:ext cx="500066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Calibri" pitchFamily="34" charset="0"/>
              </a:rPr>
              <a:t>Цель: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Calibri" pitchFamily="34" charset="0"/>
              </a:rPr>
              <a:t>Формировать представления о школе и положительное отношение к школьной жизни у старших дошкольников.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Calibri" pitchFamily="34" charset="0"/>
              </a:rPr>
              <a:t>Задачи: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Calibri" pitchFamily="34" charset="0"/>
              </a:rPr>
              <a:t>• формирование мотивации учения и интереса к самому процессу обучения.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Calibri" pitchFamily="34" charset="0"/>
              </a:rPr>
              <a:t>• снятие чувство тревоги и сомнения у дошкольников перед встречей со школой.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Calibri" pitchFamily="34" charset="0"/>
              </a:rPr>
              <a:t>• повышение родительской компетентности в вопросах пред школьной подготовки.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Calibri" pitchFamily="34" charset="0"/>
              </a:rPr>
              <a:t>• охрана и укрепление физического и психического здоровья детей.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Tatyana\Pictures\дет сад\2913.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714480" y="1214422"/>
            <a:ext cx="600079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Ожидаемые результаты: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• формирование у детей мотивационной готовности к школе;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• повышение родительской компетентности в вопросах пред школьной подготовки;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• благоприятное течение адаптационного школьного периода.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• снять чувство тревоги и сомнения перед школой.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Проект состоит из трех этапов: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1. Организационный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2. Практический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3. Обобщающий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atyana\Pictures\дет сад\hello_html_538ea7a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858280" cy="4071942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214422"/>
            <a:ext cx="6500826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Calibri" pitchFamily="34" charset="0"/>
              </a:rPr>
              <a:t>Первый этап – организационный.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111111"/>
              </a:solidFill>
              <a:cs typeface="Calibri" pitchFamily="34" charset="0"/>
            </a:endParaRPr>
          </a:p>
          <a:p>
            <a:r>
              <a:rPr lang="ru-RU" sz="1600" dirty="0" smtClean="0"/>
              <a:t>Подготовить в группе необходимый материал для познавательной и продуктивной деятельности (разработка бесед, консультаций для родителей). Создание предметно-развивающей среды школьной </a:t>
            </a:r>
            <a:r>
              <a:rPr lang="ru-RU" sz="1600" dirty="0" smtClean="0"/>
              <a:t>тематики. Подготовить</a:t>
            </a:r>
            <a:r>
              <a:rPr lang="ru-RU" sz="1600" dirty="0" smtClean="0"/>
              <a:t> задание для родителей, собрать необходимую информацию и оформить её.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Tatyana\Pictures\дет сад\i-161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765671"/>
            <a:ext cx="2619380" cy="2092329"/>
          </a:xfrm>
          <a:prstGeom prst="rect">
            <a:avLst/>
          </a:prstGeom>
          <a:noFill/>
        </p:spPr>
      </p:pic>
      <p:pic>
        <p:nvPicPr>
          <p:cNvPr id="1029" name="Picture 5" descr="C:\Users\Tatyana\Pictures\дет сад\i-161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000372"/>
            <a:ext cx="2619380" cy="2030414"/>
          </a:xfrm>
          <a:prstGeom prst="rect">
            <a:avLst/>
          </a:prstGeom>
          <a:noFill/>
        </p:spPr>
      </p:pic>
      <p:pic>
        <p:nvPicPr>
          <p:cNvPr id="1030" name="Picture 6" descr="C:\Users\Tatyana\Pictures\дет сад\i-161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3500438"/>
            <a:ext cx="1928826" cy="2762256"/>
          </a:xfrm>
          <a:prstGeom prst="rect">
            <a:avLst/>
          </a:prstGeom>
          <a:noFill/>
        </p:spPr>
      </p:pic>
      <p:pic>
        <p:nvPicPr>
          <p:cNvPr id="1031" name="Picture 7" descr="C:\Users\Tatyana\Pictures\дет сад\i-1609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58" y="4500570"/>
            <a:ext cx="2714644" cy="2357430"/>
          </a:xfrm>
          <a:prstGeom prst="rect">
            <a:avLst/>
          </a:prstGeom>
          <a:noFill/>
        </p:spPr>
      </p:pic>
      <p:pic>
        <p:nvPicPr>
          <p:cNvPr id="1032" name="Picture 8" descr="C:\Users\Tatyana\Pictures\дет сад\i-160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000372"/>
            <a:ext cx="1500198" cy="2170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Tatyana\Pictures\дет сад\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3357562"/>
            <a:ext cx="2536813" cy="3500438"/>
          </a:xfrm>
          <a:prstGeom prst="rect">
            <a:avLst/>
          </a:prstGeom>
          <a:noFill/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3643306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Второй этап – практический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111111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111111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111111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111111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6" name="Picture 4" descr="C:\Users\Tatyana\Pictures\дет сад\i-16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642918"/>
            <a:ext cx="2500330" cy="2143140"/>
          </a:xfrm>
          <a:prstGeom prst="rect">
            <a:avLst/>
          </a:prstGeom>
          <a:noFill/>
        </p:spPr>
      </p:pic>
      <p:pic>
        <p:nvPicPr>
          <p:cNvPr id="18437" name="Picture 5" descr="C:\Users\Tatyana\Pictures\дет сад\i-161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785794"/>
            <a:ext cx="2857500" cy="3810000"/>
          </a:xfrm>
          <a:prstGeom prst="rect">
            <a:avLst/>
          </a:prstGeom>
          <a:noFill/>
        </p:spPr>
      </p:pic>
      <p:pic>
        <p:nvPicPr>
          <p:cNvPr id="18438" name="Picture 6" descr="C:\Users\Tatyana\Pictures\дет сад\i-1608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929066"/>
            <a:ext cx="3810000" cy="2628900"/>
          </a:xfrm>
          <a:prstGeom prst="rect">
            <a:avLst/>
          </a:prstGeom>
          <a:noFill/>
        </p:spPr>
      </p:pic>
      <p:pic>
        <p:nvPicPr>
          <p:cNvPr id="18439" name="Picture 7" descr="C:\Users\Tatyana\Pictures\дет сад\i-1606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4357694"/>
            <a:ext cx="3309934" cy="2314570"/>
          </a:xfrm>
          <a:prstGeom prst="rect">
            <a:avLst/>
          </a:prstGeom>
          <a:noFill/>
        </p:spPr>
      </p:pic>
      <p:pic>
        <p:nvPicPr>
          <p:cNvPr id="18440" name="Picture 8" descr="C:\Users\Tatyana\Pictures\дет сад\i-161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428604"/>
            <a:ext cx="2571768" cy="2762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atyana\Pictures\дет сад\i-160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3810000" cy="2857500"/>
          </a:xfrm>
          <a:prstGeom prst="rect">
            <a:avLst/>
          </a:prstGeom>
          <a:noFill/>
        </p:spPr>
      </p:pic>
      <p:pic>
        <p:nvPicPr>
          <p:cNvPr id="19459" name="Picture 3" descr="C:\Users\Tatyana\Pictures\дет сад\i-16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14290"/>
            <a:ext cx="3810000" cy="2857500"/>
          </a:xfrm>
          <a:prstGeom prst="rect">
            <a:avLst/>
          </a:prstGeom>
          <a:noFill/>
        </p:spPr>
      </p:pic>
      <p:pic>
        <p:nvPicPr>
          <p:cNvPr id="19460" name="Picture 4" descr="C:\Users\Tatyana\Pictures\дет сад\i-160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2857496"/>
            <a:ext cx="2857500" cy="3810000"/>
          </a:xfrm>
          <a:prstGeom prst="rect">
            <a:avLst/>
          </a:prstGeom>
          <a:noFill/>
        </p:spPr>
      </p:pic>
      <p:pic>
        <p:nvPicPr>
          <p:cNvPr id="19461" name="Picture 5" descr="C:\Users\Tatyana\Pictures\дет сад\i-161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2786058"/>
            <a:ext cx="3810000" cy="374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Tatyana\Pictures\дет сад\i-16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3714750" cy="3810000"/>
          </a:xfrm>
          <a:prstGeom prst="rect">
            <a:avLst/>
          </a:prstGeom>
          <a:noFill/>
        </p:spPr>
      </p:pic>
      <p:pic>
        <p:nvPicPr>
          <p:cNvPr id="20483" name="Picture 3" descr="C:\Users\Tatyana\Pictures\дет сад\i-161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500042"/>
            <a:ext cx="3810000" cy="2857500"/>
          </a:xfrm>
          <a:prstGeom prst="rect">
            <a:avLst/>
          </a:prstGeom>
          <a:noFill/>
        </p:spPr>
      </p:pic>
      <p:pic>
        <p:nvPicPr>
          <p:cNvPr id="20484" name="Picture 4" descr="C:\Users\Tatyana\Pictures\дет сад\i-16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1928826" cy="1643074"/>
          </a:xfrm>
          <a:prstGeom prst="rect">
            <a:avLst/>
          </a:prstGeom>
          <a:noFill/>
        </p:spPr>
      </p:pic>
      <p:pic>
        <p:nvPicPr>
          <p:cNvPr id="20486" name="Picture 6" descr="C:\Users\Tatyana\Pictures\дет сад\i-160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4000504"/>
            <a:ext cx="2047876" cy="1679577"/>
          </a:xfrm>
          <a:prstGeom prst="rect">
            <a:avLst/>
          </a:prstGeom>
          <a:noFill/>
        </p:spPr>
      </p:pic>
      <p:pic>
        <p:nvPicPr>
          <p:cNvPr id="20485" name="Picture 5" descr="C:\Users\Tatyana\Pictures\дет сад\i-1607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5143512"/>
            <a:ext cx="2500330" cy="1441466"/>
          </a:xfrm>
          <a:prstGeom prst="rect">
            <a:avLst/>
          </a:prstGeom>
          <a:noFill/>
        </p:spPr>
      </p:pic>
      <p:pic>
        <p:nvPicPr>
          <p:cNvPr id="20487" name="Picture 7" descr="C:\Users\Tatyana\Pictures\дет сад\i-1604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0892" y="3571876"/>
            <a:ext cx="1928826" cy="3024182"/>
          </a:xfrm>
          <a:prstGeom prst="rect">
            <a:avLst/>
          </a:prstGeom>
          <a:noFill/>
        </p:spPr>
      </p:pic>
      <p:pic>
        <p:nvPicPr>
          <p:cNvPr id="20488" name="Picture 8" descr="C:\Users\Tatyana\Pictures\дет сад\i-1611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57686" y="3500438"/>
            <a:ext cx="2428892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Tatyana\Pictures\дет сад\i-160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810000" cy="2686051"/>
          </a:xfrm>
          <a:prstGeom prst="rect">
            <a:avLst/>
          </a:prstGeom>
          <a:noFill/>
        </p:spPr>
      </p:pic>
      <p:pic>
        <p:nvPicPr>
          <p:cNvPr id="21508" name="Picture 4" descr="C:\Users\Tatyana\Pictures\дет сад\i-160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85728"/>
            <a:ext cx="3810000" cy="2095500"/>
          </a:xfrm>
          <a:prstGeom prst="rect">
            <a:avLst/>
          </a:prstGeom>
          <a:noFill/>
        </p:spPr>
      </p:pic>
      <p:pic>
        <p:nvPicPr>
          <p:cNvPr id="21509" name="Picture 5" descr="C:\Users\Tatyana\Pictures\дет сад\i-161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786058"/>
            <a:ext cx="3244850" cy="3810000"/>
          </a:xfrm>
          <a:prstGeom prst="rect">
            <a:avLst/>
          </a:prstGeom>
          <a:noFill/>
        </p:spPr>
      </p:pic>
      <p:pic>
        <p:nvPicPr>
          <p:cNvPr id="21510" name="Picture 6" descr="C:\Users\Tatyana\Pictures\дет сад\i-161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3071810"/>
            <a:ext cx="2286016" cy="2643206"/>
          </a:xfrm>
          <a:prstGeom prst="rect">
            <a:avLst/>
          </a:prstGeom>
          <a:noFill/>
        </p:spPr>
      </p:pic>
      <p:pic>
        <p:nvPicPr>
          <p:cNvPr id="21511" name="Picture 7" descr="C:\Users\Tatyana\Pictures\дет сад\i-161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2786058"/>
            <a:ext cx="2730500" cy="3810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65</Words>
  <PresentationFormat>Экран (4:3)</PresentationFormat>
  <Paragraphs>53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</vt:lpstr>
      <vt:lpstr>Актуальность проекта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Краткосрочный познавательный проект «Скоро в школу» в подготовительной группе </dc:title>
  <dc:creator>Tatyana</dc:creator>
  <cp:lastModifiedBy>Tatyana</cp:lastModifiedBy>
  <cp:revision>11</cp:revision>
  <dcterms:created xsi:type="dcterms:W3CDTF">2019-04-01T10:52:46Z</dcterms:created>
  <dcterms:modified xsi:type="dcterms:W3CDTF">2019-04-05T06:54:30Z</dcterms:modified>
</cp:coreProperties>
</file>