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1" r:id="rId4"/>
    <p:sldId id="260" r:id="rId5"/>
    <p:sldId id="280" r:id="rId6"/>
    <p:sldId id="289" r:id="rId7"/>
    <p:sldId id="288" r:id="rId8"/>
    <p:sldId id="277" r:id="rId9"/>
    <p:sldId id="281" r:id="rId10"/>
    <p:sldId id="275" r:id="rId11"/>
    <p:sldId id="276" r:id="rId12"/>
    <p:sldId id="282" r:id="rId13"/>
    <p:sldId id="283" r:id="rId14"/>
    <p:sldId id="284" r:id="rId15"/>
    <p:sldId id="268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4" autoAdjust="0"/>
    <p:restoredTop sz="86460" autoAdjust="0"/>
  </p:normalViewPr>
  <p:slideViewPr>
    <p:cSldViewPr snapToGrid="0">
      <p:cViewPr varScale="1">
        <p:scale>
          <a:sx n="46" d="100"/>
          <a:sy n="46" d="100"/>
        </p:scale>
        <p:origin x="-126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noProof="0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46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</a:t>
            </a:r>
            <a:r>
              <a:rPr lang="ru-RU" noProof="0" dirty="0"/>
              <a:t>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13" y="942975"/>
            <a:ext cx="8494644" cy="23145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0" i="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ТВОРЧЕСКИХ СПОСОБНОСТЕЙ ВОСПИТАННИКОВ СРЕДСТВАМИ ПРОЕКТНОЙ ДЕЯТЕЛЬНОСТИ.</a:t>
            </a:r>
            <a:endParaRPr lang="ru-RU" sz="3200" b="0" i="0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4243388"/>
            <a:ext cx="7786687" cy="2371725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DF5327"/>
                </a:solidFill>
                <a:latin typeface="Times New Roman" pitchFamily="18" charset="0"/>
                <a:cs typeface="Times New Roman" pitchFamily="18" charset="0"/>
              </a:rPr>
              <a:t>Миних Т.В</a:t>
            </a:r>
            <a:r>
              <a:rPr lang="ru-RU" sz="2400" b="0" i="0" dirty="0" smtClean="0">
                <a:solidFill>
                  <a:srgbClr val="DF5327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0" i="0" dirty="0" err="1" smtClean="0">
                <a:solidFill>
                  <a:srgbClr val="DF5327"/>
                </a:solidFill>
                <a:latin typeface="Times New Roman" pitchFamily="18" charset="0"/>
                <a:cs typeface="Times New Roman" pitchFamily="18" charset="0"/>
              </a:rPr>
              <a:t>Маргарян</a:t>
            </a:r>
            <a:r>
              <a:rPr lang="ru-RU" sz="2400" b="0" i="0" dirty="0" smtClean="0">
                <a:solidFill>
                  <a:srgbClr val="DF5327"/>
                </a:solidFill>
                <a:latin typeface="Times New Roman" pitchFamily="18" charset="0"/>
                <a:cs typeface="Times New Roman" pitchFamily="18" charset="0"/>
              </a:rPr>
              <a:t> Т.Н. Воспитатели </a:t>
            </a:r>
            <a:r>
              <a:rPr lang="ru-RU" sz="2400" b="0" i="0" dirty="0" smtClean="0">
                <a:solidFill>
                  <a:srgbClr val="DF5327"/>
                </a:solidFill>
                <a:latin typeface="Times New Roman" pitchFamily="18" charset="0"/>
                <a:cs typeface="Times New Roman" pitchFamily="18" charset="0"/>
              </a:rPr>
              <a:t>старшей группы Д/О №8 школа №1568 имени Пабло Неруды</a:t>
            </a:r>
            <a:endParaRPr lang="ru-RU" sz="2400" b="0" i="0" dirty="0">
              <a:solidFill>
                <a:srgbClr val="DF532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806" y="253218"/>
            <a:ext cx="9580099" cy="10269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971551"/>
            <a:ext cx="9372600" cy="4417572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1. Сформированное у детей бережное, ответственное, эмоционально-доброжелательное отношение к миру природы, к живым существам, в процессе общения с ними.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2. Сформированные навыки наблюдения и экспериментирования в процессе поисково-познавательной деятельности.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3. Ответственное отношение детей к окружающей среде и своему здоровью.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522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83660" y="400050"/>
            <a:ext cx="10997153" cy="35882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Акция «Чистая планета» </a:t>
            </a:r>
            <a:r>
              <a:rPr lang="ru-RU" dirty="0" smtClean="0">
                <a:solidFill>
                  <a:schemeClr val="tx2"/>
                </a:solidFill>
              </a:rPr>
              <a:t>(сентябрь - ноябрь).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Цель: формирование представлений о чистоте окружающей среды для жизни на планете, навыков эстетического преобразования действительности.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Чтение и обсуждение книг о природе.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Трудовой десант «Посадка саженцев деревьев в нашем дворе»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Трудовой десант «Мы за чистый двор»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«Чистота - залог здоровья» - стенгазета о последствиях влияния мусора на природу. 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  <p:pic>
        <p:nvPicPr>
          <p:cNvPr id="3" name="Picture 2" descr="C:\Users\Tatyana\Pictures\дет сад\i-10234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645" y="3994421"/>
            <a:ext cx="1928813" cy="2571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570" y="1945534"/>
            <a:ext cx="105447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Картотека по окружающему миру на тему: «Экологическое воспитание в стихах»</a:t>
            </a:r>
          </a:p>
          <a:p>
            <a:endParaRPr lang="ru-RU" dirty="0"/>
          </a:p>
        </p:txBody>
      </p:sp>
      <p:pic>
        <p:nvPicPr>
          <p:cNvPr id="6" name="Picture 2" descr="C:\Users\Tatyana\Pictures\дет сад\h-10251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62" y="4493708"/>
            <a:ext cx="2600516" cy="18394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Picture 5" descr="C:\Users\Tatyana\Pictures\дет сад\36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582" y="4185630"/>
            <a:ext cx="2032503" cy="2370707"/>
          </a:xfrm>
          <a:prstGeom prst="rect">
            <a:avLst/>
          </a:prstGeom>
          <a:noFill/>
        </p:spPr>
      </p:pic>
      <p:pic>
        <p:nvPicPr>
          <p:cNvPr id="8" name="Picture 2" descr="C:\Users\Tatyana\Pictures\дет сад\3645.jpg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709" y="4356046"/>
            <a:ext cx="1432179" cy="1920240"/>
          </a:xfrm>
          <a:prstGeom prst="rect">
            <a:avLst/>
          </a:prstGeom>
          <a:noFill/>
        </p:spPr>
      </p:pic>
      <p:pic>
        <p:nvPicPr>
          <p:cNvPr id="9" name="Picture 2" descr="C:\Users\Tatyana\Pictures\дет сад\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8952" y="4074049"/>
            <a:ext cx="3108960" cy="251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86990" y="428287"/>
            <a:ext cx="11152188" cy="35989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Акция: «Открытие птичьей столовой» </a:t>
            </a:r>
            <a:r>
              <a:rPr lang="ru-RU" dirty="0" smtClean="0">
                <a:solidFill>
                  <a:schemeClr val="tx2"/>
                </a:solidFill>
              </a:rPr>
              <a:t>(декабрь-февраль).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Цель: воспитание заботливого, отношения к птицам, развитие интереса к исследовательской деятельности, через трудовую деятельность.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Конкурсы - «Птичьи домики», - «Кормушка на экологической тропе моей семьи»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Рисование плаката  «Птицы зимой»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Трудовой патруль - наполнение кормушек кормом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Открытый показ НОД «Зимующие птицы»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Создание родителями для нашей группы картотеки «Экологические игры»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 descr="C:\Users\Tatyana\Pictures\дет сад\h-8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9474" y="3900791"/>
            <a:ext cx="2606040" cy="2606040"/>
          </a:xfrm>
          <a:prstGeom prst="rect">
            <a:avLst/>
          </a:prstGeom>
          <a:noFill/>
        </p:spPr>
      </p:pic>
      <p:pic>
        <p:nvPicPr>
          <p:cNvPr id="8" name="Picture 4" descr="C:\Users\Tatyana\Pictures\дет сад\h-1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0623" y="1441956"/>
            <a:ext cx="1664665" cy="2358695"/>
          </a:xfrm>
          <a:prstGeom prst="rect">
            <a:avLst/>
          </a:prstGeom>
          <a:noFill/>
        </p:spPr>
      </p:pic>
      <p:pic>
        <p:nvPicPr>
          <p:cNvPr id="5" name="Picture 2" descr="C:\Users\Tatyana\Pictures\дет сад\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796" y="4027427"/>
            <a:ext cx="1935203" cy="2592366"/>
          </a:xfrm>
          <a:prstGeom prst="rect">
            <a:avLst/>
          </a:prstGeom>
          <a:noFill/>
        </p:spPr>
      </p:pic>
      <p:pic>
        <p:nvPicPr>
          <p:cNvPr id="6" name="Picture 2" descr="C:\Users\Tatyana\Pictures\дет сад\h-98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982" y="3859569"/>
            <a:ext cx="2044681" cy="2722501"/>
          </a:xfrm>
          <a:prstGeom prst="rect">
            <a:avLst/>
          </a:prstGeom>
          <a:noFill/>
        </p:spPr>
      </p:pic>
      <p:pic>
        <p:nvPicPr>
          <p:cNvPr id="9" name="Picture 3" descr="C:\Users\Tatyana\Pictures\дет сад\image767362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9975" y="4706064"/>
            <a:ext cx="2743200" cy="1824228"/>
          </a:xfrm>
          <a:prstGeom prst="rect">
            <a:avLst/>
          </a:prstGeom>
          <a:noFill/>
        </p:spPr>
      </p:pic>
      <p:pic>
        <p:nvPicPr>
          <p:cNvPr id="3" name="Picture 4" descr="C:\Users\Tatyana\Pictures\дет сад\56e2a46eb8e292a6a8385efe068cde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536" y="3844839"/>
            <a:ext cx="1559676" cy="271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106" y="408561"/>
            <a:ext cx="10872000" cy="44579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Акция:«Жизнь в капле воды» </a:t>
            </a:r>
            <a:r>
              <a:rPr lang="ru-RU" dirty="0" smtClean="0">
                <a:solidFill>
                  <a:schemeClr val="tx2"/>
                </a:solidFill>
              </a:rPr>
              <a:t>(март- апрель).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Цель:  формирование представлений о том, какое большое значение имеет чистая вода для всего живого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на Земле; научить понимать, что чистая вода - это бесценный дар природы, её надо беречь.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Познакомить детей со свойствами воды (вкус, цвет, запах, текучесть). Уточнить значение ее для всего живого.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Развивать любознательность, мышление и речь детей.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Ввести в активный словарь детей слова: жидкость, бесцветная, безвкусная, прозрачная.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Воспитывать бережное отношение к воде.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Создание картотеки «Игры с водой»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Опыты для детей «ВЕСЕЛАЯ РАДУГА ИЗ ВОДЫ».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Домашнее чтение и обсуждение сказки «Умная сказка о воде»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Создание родителями знака «Закрывай покрепче кран, чтоб не вытек океан»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Прослушивание аудиозаписи «Планета на которой мы живём»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9" descr="C:\Users\Tatyana\Pictures\дет сад\h-1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09" y="4839346"/>
            <a:ext cx="2366591" cy="177393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Tatyana\Pictures\дет сад\h-10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356" y="5051486"/>
            <a:ext cx="1997583" cy="1330166"/>
          </a:xfrm>
          <a:prstGeom prst="rect">
            <a:avLst/>
          </a:prstGeom>
          <a:noFill/>
        </p:spPr>
      </p:pic>
      <p:pic>
        <p:nvPicPr>
          <p:cNvPr id="6" name="Picture 2" descr="C:\Users\Tatyana\Pictures\дет сад\h-1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615" y="4960901"/>
            <a:ext cx="2547436" cy="1664624"/>
          </a:xfrm>
          <a:prstGeom prst="rect">
            <a:avLst/>
          </a:prstGeom>
          <a:noFill/>
        </p:spPr>
      </p:pic>
      <p:pic>
        <p:nvPicPr>
          <p:cNvPr id="7" name="Picture 2" descr="C:\Users\Tatyana\Pictures\дет сад\img_phpzUjMic_Voda-i-eyo-svojstva_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9122" y="4695469"/>
            <a:ext cx="2194560" cy="1645920"/>
          </a:xfrm>
          <a:prstGeom prst="rect">
            <a:avLst/>
          </a:prstGeom>
          <a:noFill/>
        </p:spPr>
      </p:pic>
      <p:pic>
        <p:nvPicPr>
          <p:cNvPr id="8" name="Picture 2" descr="C:\Users\Tatyana\Pictures\дет сад\h-10295.jpg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3154" y="5100865"/>
            <a:ext cx="2460609" cy="1515576"/>
          </a:xfrm>
          <a:prstGeom prst="rect">
            <a:avLst/>
          </a:prstGeom>
          <a:noFill/>
        </p:spPr>
      </p:pic>
      <p:pic>
        <p:nvPicPr>
          <p:cNvPr id="3074" name="Picture 2" descr="C:\Users\Tatyana\Pictures\дет сад\2017 1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50005" y="2430751"/>
            <a:ext cx="1554480" cy="207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7" y="0"/>
            <a:ext cx="12085983" cy="778213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64230" y="464949"/>
            <a:ext cx="9205993" cy="4417017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Результативность данного проекта состояла с следующем:</a:t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раскрылся творческий потенциал каждого ребёнка, каждый воспитанник публично продемонстрировал достигнутый результат, он был значим и интересен для детей. Дети выступали в роли садоводов, литераторов, художников, озеленителей, ученых.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У детей сформировано  бережное, ответственное, эмоционально-доброжелательное отношение к миру природы, к живым существам, в процессе общения с ними.</a:t>
            </a:r>
            <a:endParaRPr lang="ru-RU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Сформированы навыки наблюдения и экспериментирования в процессе поисково-познавательной деятельности.</a:t>
            </a:r>
            <a:endParaRPr lang="ru-RU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А так же ответственное отношение детей к окружающей среде и своему здоровью.</a:t>
            </a:r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/>
              </a:solidFill>
              <a:latin typeface="Euphemia"/>
            </a:endParaRPr>
          </a:p>
        </p:txBody>
      </p:sp>
      <p:pic>
        <p:nvPicPr>
          <p:cNvPr id="4" name="Picture 2" descr="C:\Users\Tatyana\Pictures\дет сад\3648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056" y="4440181"/>
            <a:ext cx="2747954" cy="2038193"/>
          </a:xfrm>
          <a:prstGeom prst="rect">
            <a:avLst/>
          </a:prstGeom>
          <a:noFill/>
        </p:spPr>
      </p:pic>
      <p:pic>
        <p:nvPicPr>
          <p:cNvPr id="5" name="Picture 5" descr="C:\Users\Tatyana\Pictures\дет сад\новый год и осень 19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986" y="1097134"/>
            <a:ext cx="1865376" cy="2486337"/>
          </a:xfrm>
          <a:prstGeom prst="rect">
            <a:avLst/>
          </a:prstGeom>
          <a:noFill/>
        </p:spPr>
      </p:pic>
      <p:pic>
        <p:nvPicPr>
          <p:cNvPr id="6" name="Picture 3" descr="C:\Users\Tatyana\Pictures\дет сад\h-9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0123" y="4562934"/>
            <a:ext cx="2595753" cy="1947672"/>
          </a:xfrm>
          <a:prstGeom prst="rect">
            <a:avLst/>
          </a:prstGeom>
          <a:noFill/>
        </p:spPr>
      </p:pic>
      <p:pic>
        <p:nvPicPr>
          <p:cNvPr id="7" name="Picture 4" descr="C:\Users\Tatyana\Pictures\дет сад\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9133" y="4003219"/>
            <a:ext cx="1790229" cy="2399386"/>
          </a:xfrm>
          <a:prstGeom prst="rect">
            <a:avLst/>
          </a:prstGeom>
          <a:noFill/>
        </p:spPr>
      </p:pic>
      <p:pic>
        <p:nvPicPr>
          <p:cNvPr id="2050" name="Picture 2" descr="C:\Users\Tatyana\Pictures\дет сад\h-122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373" y="3874655"/>
            <a:ext cx="3461004" cy="2596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94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746760"/>
            <a:ext cx="8107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Ребёнку </a:t>
            </a:r>
            <a:r>
              <a:rPr lang="ru-RU" sz="2800" b="1" dirty="0" smtClean="0">
                <a:solidFill>
                  <a:schemeClr val="tx2"/>
                </a:solidFill>
              </a:rPr>
              <a:t>метод проектов</a:t>
            </a:r>
            <a:r>
              <a:rPr lang="ru-RU" sz="2800" dirty="0" smtClean="0">
                <a:solidFill>
                  <a:schemeClr val="tx2"/>
                </a:solidFill>
              </a:rPr>
              <a:t> даёт возможность: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- экспериментировать, синтезировать полученные знания;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- развивать творческие способности и коммуникативные </a:t>
            </a:r>
            <a:r>
              <a:rPr lang="ru-RU" sz="2800" dirty="0" smtClean="0">
                <a:solidFill>
                  <a:schemeClr val="tx2"/>
                </a:solidFill>
              </a:rPr>
              <a:t>навыки;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- Формировать у детей правильную, грамотную речь;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Ч</a:t>
            </a:r>
            <a:r>
              <a:rPr lang="ru-RU" sz="2800" dirty="0" smtClean="0">
                <a:solidFill>
                  <a:schemeClr val="tx2"/>
                </a:solidFill>
              </a:rPr>
              <a:t>то </a:t>
            </a:r>
            <a:r>
              <a:rPr lang="ru-RU" sz="2800" dirty="0" smtClean="0">
                <a:solidFill>
                  <a:schemeClr val="tx2"/>
                </a:solidFill>
              </a:rPr>
              <a:t>позволяет ему успешно адаптироваться к изменившейся ситуации школьного обучения.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234" y="1593668"/>
            <a:ext cx="82557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atyana\Pictures\дет сад\kartinkadlyagk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382" y="3803073"/>
            <a:ext cx="8499763" cy="305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457200"/>
            <a:ext cx="8764587" cy="463434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Проектная деятельность </a:t>
            </a:r>
            <a:r>
              <a:rPr lang="ru-RU" sz="2000" dirty="0" smtClean="0">
                <a:solidFill>
                  <a:schemeClr val="tx2"/>
                </a:solidFill>
              </a:rPr>
              <a:t>обладает огромным развивающим </a:t>
            </a:r>
            <a:r>
              <a:rPr lang="ru-RU" sz="2000" dirty="0" smtClean="0">
                <a:solidFill>
                  <a:schemeClr val="tx2"/>
                </a:solidFill>
              </a:rPr>
              <a:t>потенциалом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 smtClean="0">
                <a:solidFill>
                  <a:schemeClr val="tx2"/>
                </a:solidFill>
              </a:rPr>
              <a:t>ходе реализации проектов можно естественным образом осуществлять интеграцию образовательных областей, комбинировать разные виды детской деятельности и формы работы с детьми, решать образовательные задачи в совместной деятельности взрослого и детей и самостоятельной деятельности дошкольников, активно взаимодействовать с семьями воспитанников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По </a:t>
            </a:r>
            <a:r>
              <a:rPr lang="ru-RU" sz="2000" dirty="0" smtClean="0">
                <a:solidFill>
                  <a:schemeClr val="tx2"/>
                </a:solidFill>
              </a:rPr>
              <a:t>мнению учёного Джона </a:t>
            </a:r>
            <a:r>
              <a:rPr lang="ru-RU" sz="2000" dirty="0" err="1" smtClean="0">
                <a:solidFill>
                  <a:schemeClr val="tx2"/>
                </a:solidFill>
              </a:rPr>
              <a:t>Дьюи</a:t>
            </a:r>
            <a:r>
              <a:rPr lang="ru-RU" sz="2000" dirty="0" smtClean="0">
                <a:solidFill>
                  <a:schemeClr val="tx2"/>
                </a:solidFill>
              </a:rPr>
              <a:t>, ребёнок прочно усваивает лишь то, что познаёт через самостоятельную деятельность, что требует от него познавательных и практических усилий.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Нами на </a:t>
            </a:r>
            <a:r>
              <a:rPr lang="ru-RU" sz="2000" dirty="0" smtClean="0">
                <a:solidFill>
                  <a:schemeClr val="tx2"/>
                </a:solidFill>
              </a:rPr>
              <a:t>практике активно применяется метод </a:t>
            </a:r>
            <a:r>
              <a:rPr lang="ru-RU" sz="2000" b="1" dirty="0" smtClean="0">
                <a:solidFill>
                  <a:schemeClr val="tx2"/>
                </a:solidFill>
              </a:rPr>
              <a:t>проектов</a:t>
            </a:r>
            <a:r>
              <a:rPr lang="ru-RU" sz="2000" dirty="0" smtClean="0">
                <a:solidFill>
                  <a:schemeClr val="tx2"/>
                </a:solidFill>
              </a:rPr>
              <a:t>, как одно из эффективных средств </a:t>
            </a:r>
            <a:r>
              <a:rPr lang="ru-RU" sz="2000" b="1" dirty="0" smtClean="0">
                <a:solidFill>
                  <a:schemeClr val="tx2"/>
                </a:solidFill>
              </a:rPr>
              <a:t>познавательно - речевого развития </a:t>
            </a:r>
            <a:r>
              <a:rPr lang="ru-RU" sz="2000" dirty="0" smtClean="0">
                <a:solidFill>
                  <a:schemeClr val="tx2"/>
                </a:solidFill>
              </a:rPr>
              <a:t>детей.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9105"/>
            <a:ext cx="7252855" cy="3102239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необходимо с самого раннего возраста. У детей в дошкольном возрасте есть огромное желание познавать окружающий мир. Одно из направлений для развития творческих способностей в нашем саду это проектная деятельность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38536" y="2306782"/>
            <a:ext cx="7656516" cy="4336907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В развивающем пространстве детского сада дети создают игры, придумывают сказки, загадки, моделируют, сочиняют. Накапливая творческий опыт, они при поддержке взрослых могут стать авторами исследовательских, творческих, приключенческих, игровых, практико-ориентированных </a:t>
            </a:r>
            <a:r>
              <a:rPr lang="ru-RU" b="1" dirty="0" smtClean="0"/>
              <a:t>проектов.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Метод проектов актуален и очень эффективен. Он дает ребенку возможность экспериментировать, синтезировать полученные знания, </a:t>
            </a:r>
            <a:r>
              <a:rPr lang="ru-RU" b="1" dirty="0" smtClean="0"/>
              <a:t>развивать творческие способности </a:t>
            </a:r>
            <a:r>
              <a:rPr lang="ru-RU" dirty="0" smtClean="0"/>
              <a:t>и коммуникативные навыки</a:t>
            </a:r>
            <a:r>
              <a:rPr lang="ru-RU" dirty="0" smtClean="0"/>
              <a:t>. Активизировать свои познавательные процессы и </a:t>
            </a:r>
            <a:r>
              <a:rPr lang="ru-RU" b="1" dirty="0" smtClean="0"/>
              <a:t>речевую</a:t>
            </a:r>
            <a:r>
              <a:rPr lang="ru-RU" dirty="0" smtClean="0"/>
              <a:t> активность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-2"/>
            <a:ext cx="11019704" cy="4426529"/>
          </a:xfrm>
        </p:spPr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chemeClr val="tx2"/>
                </a:solidFill>
                <a:latin typeface="+mn-lt"/>
              </a:rPr>
              <a:t>Классификация проектов в детском саду:</a:t>
            </a:r>
            <a:r>
              <a:rPr lang="ru-RU" sz="2000" i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2000" i="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Поисковой - исследовательский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Информационный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Игровой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Творческий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Проекты могут быть: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Индивидуальные и парные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Фронтальные и групповые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Проекты проводятся:</a:t>
            </a:r>
            <a:br>
              <a:rPr lang="ru-RU" sz="20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внутри группы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с семьёй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</a:rPr>
              <a:t>Проекты могут иметь </a:t>
            </a:r>
            <a:r>
              <a:rPr lang="ru-RU" sz="2000" b="1" dirty="0" smtClean="0">
                <a:solidFill>
                  <a:schemeClr val="tx2"/>
                </a:solidFill>
              </a:rPr>
              <a:t>целью </a:t>
            </a:r>
            <a:r>
              <a:rPr lang="ru-RU" sz="2000" dirty="0" smtClean="0">
                <a:solidFill>
                  <a:schemeClr val="tx2"/>
                </a:solidFill>
              </a:rPr>
              <a:t>получение сведений о явлениях природы или жизни в обществе, развитие творческих способностей или усвоение культурных норм.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Проекты могут быть долгосрочными, среднесрочными или краткосрочными. Ребенок в проекте может быть просто участником-исполнителем, а может выступать заказчиком или экспертом.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i="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0275" y="3105835"/>
            <a:ext cx="9215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Tatyana\Pictures\дет сад\i-12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257" y="3850124"/>
            <a:ext cx="3619500" cy="2714625"/>
          </a:xfrm>
          <a:prstGeom prst="rect">
            <a:avLst/>
          </a:prstGeom>
          <a:noFill/>
        </p:spPr>
      </p:pic>
      <p:pic>
        <p:nvPicPr>
          <p:cNvPr id="3075" name="Picture 3" descr="C:\Users\Tatyana\Pictures\дет сад\i-1099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6331" y="3868899"/>
            <a:ext cx="3886200" cy="2668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>Важным критерием в способе организации проектной деятельности является возраст ребенка: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>
                <a:solidFill>
                  <a:schemeClr val="tx2"/>
                </a:solidFill>
              </a:rPr>
              <a:t>Исполнительно-подражательный проект (дети 3,5-5 лет) – взрослый координирует и направляет, а дети выполняют задания педагога либо подражают его действиям;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i="1" dirty="0" smtClean="0">
                <a:solidFill>
                  <a:schemeClr val="tx2"/>
                </a:solidFill>
              </a:rPr>
              <a:t>Развивающий проект (дети 5-6 лет) – педагог предлагает проект, а задача ребенка понять проблему, уточнить цель и выбрать средства для достижения результата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i="1" dirty="0" smtClean="0">
                <a:solidFill>
                  <a:schemeClr val="tx2"/>
                </a:solidFill>
              </a:rPr>
              <a:t>Творческий проект (дети 6-7 лет) – педагог создает условия для самостоятельного творчества, «подталкивает» маленьких исследователей к определению проблемы и способу ее решения.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50818" y="519546"/>
            <a:ext cx="10229995" cy="3304309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Темы проектов могут быть самыми различными,  главное их условие – интерес детей. Воспитатель, который прислушивается к детям, знает, что их интересует, найдет много тем для проектов. </a:t>
            </a:r>
            <a:b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</a:b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На развитие познавательного интереса, творчества, 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развития речи, повышение 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общей эрудиции были направлены наши проекты: </a:t>
            </a:r>
            <a:r>
              <a:rPr lang="ru-RU" sz="2000" i="1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«Россия - Родина моя»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, </a:t>
            </a:r>
            <a:r>
              <a:rPr lang="ru-RU" sz="2000" i="1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«Земля – наш общий дом»,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 </a:t>
            </a:r>
            <a:r>
              <a:rPr lang="ru-RU" sz="2000" i="1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«Моя семья»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, </a:t>
            </a:r>
            <a:r>
              <a:rPr lang="ru-RU" sz="2000" i="1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«Я здоровье сберегу - сам себе я помогу!»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 </a:t>
            </a:r>
            <a:b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</a:b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Дети проявили активность, инициативу,  художественно-творческие способности.</a:t>
            </a:r>
            <a:endParaRPr lang="ru-RU" dirty="0" smtClean="0">
              <a:solidFill>
                <a:schemeClr val="tx2"/>
              </a:solidFill>
            </a:endParaRPr>
          </a:p>
          <a:p>
            <a:pPr rtl="0" eaLnBrk="1" latinLnBrk="0" hangingPunct="1"/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Активизации познавательного интереса, творческого потенциала, художественных способностей способствовал проект - </a:t>
            </a:r>
            <a:r>
              <a:rPr lang="ru-RU" sz="2000" i="1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«Осень»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, итогом которого стала выставка творческих работ </a:t>
            </a:r>
            <a:r>
              <a:rPr lang="ru-RU" sz="2000" i="1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«Дары осени»</a:t>
            </a:r>
            <a:r>
              <a:rPr lang="ru-RU" sz="2000" kern="1200" dirty="0" smtClean="0">
                <a:solidFill>
                  <a:schemeClr val="tx2"/>
                </a:solidFill>
                <a:latin typeface="Euphemia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2051" name="Picture 3" descr="C:\Users\Tatyana\Pictures\дет сад\i-6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143" y="3330286"/>
            <a:ext cx="2384298" cy="3200400"/>
          </a:xfrm>
          <a:prstGeom prst="rect">
            <a:avLst/>
          </a:prstGeom>
          <a:noFill/>
        </p:spPr>
      </p:pic>
      <p:pic>
        <p:nvPicPr>
          <p:cNvPr id="2053" name="Picture 5" descr="C:\Users\Tatyana\Pictures\дет сад\i-7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0321" y="3295374"/>
            <a:ext cx="3771900" cy="2810066"/>
          </a:xfrm>
          <a:prstGeom prst="rect">
            <a:avLst/>
          </a:prstGeom>
          <a:noFill/>
        </p:spPr>
      </p:pic>
      <p:pic>
        <p:nvPicPr>
          <p:cNvPr id="2054" name="Picture 6" descr="C:\Users\Tatyana\Pictures\дет сад\i-24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524" y="4530471"/>
            <a:ext cx="3124200" cy="232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284" y="290945"/>
            <a:ext cx="9792907" cy="336665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Детям очень нравятся проекты, направленные на развитие творческих способностей, получение продукта своей деятельности. После тематических недель «Новый год у ворот», «Несокрушимая и легендарная родная армия страны», «Дорогая и любимая Мамочка», ребята совместно со взрослыми изготовили поделки, рисунки в разной технике, были организованы выставки творческих работ.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При проведении презентации проектов, пришли к выводу, что проектная деятельность важна тем, что отражает интересы ребенка, уникальное видение мира, свойственное ребенку, стимулирует познавательную активность, творческие </a:t>
            </a:r>
            <a:r>
              <a:rPr lang="ru-RU" sz="2000" dirty="0" smtClean="0">
                <a:solidFill>
                  <a:schemeClr val="tx2"/>
                </a:solidFill>
              </a:rPr>
              <a:t>способности, развивает его речь.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1026" name="Picture 2" descr="C:\Users\Tatyana\Pictures\дет сад\i-9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891" y="3569277"/>
            <a:ext cx="2914650" cy="2914650"/>
          </a:xfrm>
          <a:prstGeom prst="rect">
            <a:avLst/>
          </a:prstGeom>
          <a:noFill/>
        </p:spPr>
      </p:pic>
      <p:pic>
        <p:nvPicPr>
          <p:cNvPr id="1028" name="Picture 4" descr="C:\Users\Tatyana\Pictures\дет сад\i-10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0733" y="4089616"/>
            <a:ext cx="1885950" cy="2514600"/>
          </a:xfrm>
          <a:prstGeom prst="rect">
            <a:avLst/>
          </a:prstGeom>
          <a:noFill/>
        </p:spPr>
      </p:pic>
      <p:pic>
        <p:nvPicPr>
          <p:cNvPr id="1027" name="Picture 3" descr="C:\Users\Tatyana\Pictures\дет сад\i-109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177" y="4919056"/>
            <a:ext cx="3429000" cy="1668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67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3885" y="342899"/>
            <a:ext cx="10656000" cy="539288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  <a:t>Хочется рассказать, как проходила работа над одним из проектов, вызвавшего огромный отклик в сердцах моих воспитанников. Это долгосрочный познавательно –экологический проект «Бережём планету вместе»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  <a:t>Помочь детям увидеть своеобразие и тайну жизни планеты земля – стало  целью данной педагогической работы. 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  <a:t>Проект «Бережём планету вместе» - долгосрочный, рассчитан на  8 месяцев. 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  <a:t>Проблему проекта мы взяли, прочитав рассказ М.М.Пришвина «Родина»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  <a:t>«Рыбе – вода, птице – воздух, зверю – лес, степи, горы.  А человеку нужна Родина. И охранять природу –значит охранять Родину.»</a:t>
            </a:r>
            <a:b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400" dirty="0" smtClean="0">
                <a:solidFill>
                  <a:schemeClr val="tx2"/>
                </a:solidFill>
                <a:cs typeface="Times New Roman" pitchFamily="18" charset="0"/>
              </a:rPr>
              <a:t>М.М.Пришвин </a:t>
            </a:r>
          </a:p>
          <a:p>
            <a:pPr>
              <a:buNone/>
            </a:pPr>
            <a:r>
              <a:rPr lang="ru-RU" dirty="0" smtClean="0"/>
              <a:t>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24" y="613953"/>
            <a:ext cx="10077158" cy="8360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428017"/>
            <a:ext cx="9372600" cy="5286983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Формировать у детей экологические знания, бережное отношение к природе и всему окружающему.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Формировать у детей бережное, ответственное, эмоционально - доброжелательное отношение к миру природы, к живым существам, в  процессе общения с ними.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Формировать навыки наблюдения и экспериментирования в процессе поисково-познавательной деятельности.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Развивать у детей воображение, речь, фантазию, мышление, умение анализировать, сравнивать и обобщать.  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Охранять и укреплять здоровье детей.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0704242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608</Words>
  <Application>Microsoft Office PowerPoint</Application>
  <PresentationFormat>Произвольный</PresentationFormat>
  <Paragraphs>77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Children Happy 16x9</vt:lpstr>
      <vt:lpstr>ФОРМИРОВАНИЕ ТВОРЧЕСКИХ СПОСОБНОСТЕЙ ВОСПИТАННИКОВ СРЕДСТВАМИ ПРОЕКТНОЙ ДЕЯТЕЛЬНОСТИ.</vt:lpstr>
      <vt:lpstr>Проектная деятельность обладает огромным развивающим потенциалом.  В ходе реализации проектов можно естественным образом осуществлять интеграцию образовательных областей, комбинировать разные виды детской деятельности и формы работы с детьми, решать образовательные задачи в совместной деятельности взрослого и детей и самостоятельной деятельности дошкольников, активно взаимодействовать с семьями воспитанников.     По мнению учёного Джона Дьюи, ребёнок прочно усваивает лишь то, что познаёт через самостоятельную деятельность, что требует от него познавательных и практических усилий. Нами на практике активно применяется метод проектов, как одно из эффективных средств познавательно - речевого развития детей.</vt:lpstr>
      <vt:lpstr>   Развивать творческие способности необходимо с самого раннего возраста. У детей в дошкольном возрасте есть огромное желание познавать окружающий мир. Одно из направлений для развития творческих способностей в нашем саду это проектная деятельность      </vt:lpstr>
      <vt:lpstr>Классификация проектов в детском саду: Поисковой - исследовательский Информационный Игровой Творческий Проекты могут быть: Индивидуальные и парные Фронтальные и групповые Проекты проводятся: внутри группы с семьёй Проекты могут иметь целью получение сведений о явлениях природы или жизни в обществе, развитие творческих способностей или усвоение культурных норм.  Проекты могут быть долгосрочными, среднесрочными или краткосрочными. Ребенок в проекте может быть просто участником-исполнителем, а может выступать заказчиком или экспертом.  </vt:lpstr>
      <vt:lpstr>Важным критерием в способе организации проектной деятельности является возраст ребенка: </vt:lpstr>
      <vt:lpstr>Темы проектов могут быть самыми различными,  главное их условие – интерес детей. Воспитатель, который прислушивается к детям, знает, что их интересует, найдет много тем для проектов.  На развитие познавательного интереса, творчества, развития речи, повышение общей эрудиции были направлены наши проекты: «Россия - Родина моя», «Земля – наш общий дом», «Моя семья», «Я здоровье сберегу - сам себе я помогу!»  Дети проявили активность, инициативу,  художественно-творческие способности. Активизации познавательного интереса, творческого потенциала, художественных способностей способствовал проект - «Осень», итогом которого стала выставка творческих работ «Дары осени». </vt:lpstr>
      <vt:lpstr>Детям очень нравятся проекты, направленные на развитие творческих способностей, получение продукта своей деятельности. После тематических недель «Новый год у ворот», «Несокрушимая и легендарная родная армия страны», «Дорогая и любимая Мамочка», ребята совместно со взрослыми изготовили поделки, рисунки в разной технике, были организованы выставки творческих работ. При проведении презентации проектов, пришли к выводу, что проектная деятельность важна тем, что отражает интересы ребенка, уникальное видение мира, свойственное ребенку, стимулирует познавательную активность, творческие способности, развивает его речь.  </vt:lpstr>
      <vt:lpstr>Слайд 8</vt:lpstr>
      <vt:lpstr>   </vt:lpstr>
      <vt:lpstr>   </vt:lpstr>
      <vt:lpstr>Слайд 11</vt:lpstr>
      <vt:lpstr>Слайд 12</vt:lpstr>
      <vt:lpstr>Слайд 13</vt:lpstr>
      <vt:lpstr>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2017-03-11T15:59:23Z</dcterms:created>
  <dcterms:modified xsi:type="dcterms:W3CDTF">2018-04-03T05:47:12Z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