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5"/>
  </p:notesMasterIdLst>
  <p:sldIdLst>
    <p:sldId id="265" r:id="rId2"/>
    <p:sldId id="280" r:id="rId3"/>
    <p:sldId id="257" r:id="rId4"/>
    <p:sldId id="266" r:id="rId5"/>
    <p:sldId id="293" r:id="rId6"/>
    <p:sldId id="270" r:id="rId7"/>
    <p:sldId id="288" r:id="rId8"/>
    <p:sldId id="272" r:id="rId9"/>
    <p:sldId id="289" r:id="rId10"/>
    <p:sldId id="274" r:id="rId11"/>
    <p:sldId id="275" r:id="rId12"/>
    <p:sldId id="290" r:id="rId13"/>
    <p:sldId id="286" r:id="rId14"/>
    <p:sldId id="283" r:id="rId15"/>
    <p:sldId id="276" r:id="rId16"/>
    <p:sldId id="284" r:id="rId17"/>
    <p:sldId id="292" r:id="rId18"/>
    <p:sldId id="291" r:id="rId19"/>
    <p:sldId id="287" r:id="rId20"/>
    <p:sldId id="285" r:id="rId21"/>
    <p:sldId id="278" r:id="rId22"/>
    <p:sldId id="273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013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331" autoAdjust="0"/>
    <p:restoredTop sz="94660"/>
  </p:normalViewPr>
  <p:slideViewPr>
    <p:cSldViewPr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3C4150-B2F7-4BBF-93B6-D5838241B1E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6850CB-2B87-4052-970F-2B5A8071A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17F8-7094-43A2-83B9-0F35F5F6A87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7552-7AE8-4077-A40D-1BE4F8778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7F32-417E-4C0C-8B26-9BA569135374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E457-06A1-44F5-B5D3-43038607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676275"/>
            <a:ext cx="1781175" cy="518318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91125" cy="518318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0DB5-A947-4228-A836-4BBF9163447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E489-BF7F-4279-860E-E68BA4B60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BF92-F666-485C-BB15-74DB2FA1FB0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D01F-4BC9-4FBA-9396-821A0254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3DB5-9585-4E0F-824A-F12FF45C1400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C54-D433-4BA1-B293-B5E9DA819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61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06575"/>
            <a:ext cx="34861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4BD1-BFF4-45FF-8B0E-E112829FC33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BB0-AE85-4619-9243-31710A5CB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A9E4-342F-4E88-8717-E613A5F2C79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FF80-BE86-41F2-8936-7EB8CEED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D86A-73FD-44D1-B15E-2DC81F45084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281F-C589-4971-963B-1260C492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D957-BC5A-4CD9-AA7C-B9EE35C78755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F2CF-E17C-48DC-A01B-83112F8C1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E783-C0B7-4C61-962F-32105E874493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0F76-03E5-4E82-AE77-FF131E030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74F7-4F01-4851-B90C-0D3F59BE8517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4A4F-489A-4F85-B186-A9D3C381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30C69-8480-47DF-9932-A07C63B9D7F0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FE91E-B81A-4F05-AFFB-593E6FE89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>
          <a:solidFill>
            <a:srgbClr val="404040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>
          <a:solidFill>
            <a:srgbClr val="404040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mages.yandex.ru/yandsearch?source=wiz&amp;fp=0&amp;img_url=http://www.greenmama.ru/dn_images/01/28/71/87/1240837719malyavka.jpg&amp;text=%D1%80%D0%B8%D1%81%D1%83%D0%BD%D0%BA%D0%B8%20%D0%BA%D0%B0%D1%80%D1%82%D0%B8%D0%BD%D0%BA%D0%B8%20%D1%81%20%D0%B4%D0%B5%D1%82%D1%8C%D0%BC%D0%B8&amp;noreask=1&amp;pos=28&amp;lr=23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imgs_touch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00213"/>
            <a:ext cx="5651500" cy="636587"/>
          </a:xfrm>
          <a:solidFill>
            <a:schemeClr val="bg1"/>
          </a:solidFill>
        </p:spPr>
        <p:txBody>
          <a:bodyPr anchor="b"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№48 с. Пушкинское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850" y="2636838"/>
            <a:ext cx="8820150" cy="3816350"/>
          </a:xfrm>
          <a:solidFill>
            <a:schemeClr val="bg1"/>
          </a:solidFill>
        </p:spPr>
        <p:txBody>
          <a:bodyPr anchor="t"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«Развитие речи детей младшего дошкольного возраста через художественно-эстетическое развитие»</a:t>
            </a: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Н.А.Ханджян.</a:t>
            </a: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476375" y="0"/>
            <a:ext cx="7331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 </a:t>
            </a:r>
            <a:r>
              <a:rPr lang="ru-RU" sz="2800">
                <a:solidFill>
                  <a:srgbClr val="669900"/>
                </a:solidFill>
                <a:cs typeface="Times New Roman" pitchFamily="18" charset="0"/>
              </a:rPr>
              <a:t>Рассказывание детьми сказок с использованием фигурок настольного театра «Теремок» </a:t>
            </a:r>
          </a:p>
        </p:txBody>
      </p:sp>
      <p:pic>
        <p:nvPicPr>
          <p:cNvPr id="22530" name="Picture 5" descr="IMG-20181012-WA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352550"/>
            <a:ext cx="39878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187450" y="115888"/>
            <a:ext cx="7740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669900"/>
                </a:solidFill>
                <a:cs typeface="Times New Roman" pitchFamily="18" charset="0"/>
              </a:rPr>
              <a:t>Рассматривание иллюстраций, беседа по содержанию сказок.</a:t>
            </a:r>
          </a:p>
        </p:txBody>
      </p:sp>
      <p:pic>
        <p:nvPicPr>
          <p:cNvPr id="23554" name="Picture 5" descr="IMG-20181012-WA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41592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РМО\Развитие речи\DSC_2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2400" y="-5829300"/>
            <a:ext cx="60769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IMG-20181024-WA0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49275"/>
            <a:ext cx="7488237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1187450" y="115888"/>
            <a:ext cx="774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669900"/>
                </a:solidFill>
                <a:cs typeface="Times New Roman" pitchFamily="18" charset="0"/>
              </a:rPr>
              <a:t>Рисование в стихах</a:t>
            </a:r>
          </a:p>
        </p:txBody>
      </p:sp>
      <p:pic>
        <p:nvPicPr>
          <p:cNvPr id="25602" name="Picture 4" descr="IMG-20181012-WA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25538"/>
            <a:ext cx="404177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IMG-20181012-WA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33375"/>
            <a:ext cx="45910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20" y="404664"/>
            <a:ext cx="4281869" cy="3211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4" descr="IMG-20181012-WA0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380523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G-20181012-WA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04813"/>
            <a:ext cx="4452938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IMG-20181024-WA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0" y="549275"/>
            <a:ext cx="402272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IMG-20181024-WA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92150"/>
            <a:ext cx="4049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619250" y="188913"/>
            <a:ext cx="733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 </a:t>
            </a:r>
            <a:r>
              <a:rPr lang="ru-RU" sz="2800">
                <a:solidFill>
                  <a:srgbClr val="669900"/>
                </a:solidFill>
                <a:cs typeface="Times New Roman" pitchFamily="18" charset="0"/>
              </a:rPr>
              <a:t>Нетрадиционные формы рисования </a:t>
            </a:r>
          </a:p>
        </p:txBody>
      </p:sp>
      <p:pic>
        <p:nvPicPr>
          <p:cNvPr id="31746" name="Picture 4" descr="IMG-20181012-WA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836613"/>
            <a:ext cx="43195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2276475"/>
            <a:ext cx="68103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669900"/>
                </a:solidFill>
                <a:cs typeface="Times New Roman" pitchFamily="18" charset="0"/>
              </a:rPr>
              <a:t>АКТУАЛЬНОСТЬ:</a:t>
            </a:r>
            <a:endParaRPr lang="ru-RU" sz="2800">
              <a:solidFill>
                <a:srgbClr val="669900"/>
              </a:solidFill>
              <a:cs typeface="Times New Roman" pitchFamily="18" charset="0"/>
            </a:endParaRPr>
          </a:p>
          <a:p>
            <a:r>
              <a:rPr lang="ru-RU" sz="2400">
                <a:cs typeface="Times New Roman" pitchFamily="18" charset="0"/>
              </a:rPr>
              <a:t>Развитие речи у детей через художественно-эстетическое развитие помогает решать многие задачи:</a:t>
            </a:r>
          </a:p>
          <a:p>
            <a:r>
              <a:rPr lang="ru-RU" sz="2400">
                <a:cs typeface="Times New Roman" pitchFamily="18" charset="0"/>
              </a:rPr>
              <a:t>             1.      Развивать связанную и    </a:t>
            </a:r>
          </a:p>
          <a:p>
            <a:r>
              <a:rPr lang="ru-RU" sz="2400">
                <a:cs typeface="Times New Roman" pitchFamily="18" charset="0"/>
              </a:rPr>
              <a:t>              грамматически-правильную речь в </a:t>
            </a:r>
          </a:p>
          <a:p>
            <a:r>
              <a:rPr lang="ru-RU" sz="2400">
                <a:cs typeface="Times New Roman" pitchFamily="18" charset="0"/>
              </a:rPr>
              <a:t>                                                  ненавязчивой форме.</a:t>
            </a:r>
          </a:p>
          <a:p>
            <a:r>
              <a:rPr lang="ru-RU" sz="2400">
                <a:cs typeface="Times New Roman" pitchFamily="18" charset="0"/>
              </a:rPr>
              <a:t>             2.      Расширять словарный запас детей.</a:t>
            </a:r>
          </a:p>
          <a:p>
            <a:r>
              <a:rPr lang="ru-RU" sz="2400">
                <a:cs typeface="Times New Roman" pitchFamily="18" charset="0"/>
              </a:rPr>
              <a:t>             3.      Формировать познавательный </a:t>
            </a:r>
          </a:p>
          <a:p>
            <a:r>
              <a:rPr lang="ru-RU" sz="2400">
                <a:cs typeface="Times New Roman" pitchFamily="18" charset="0"/>
              </a:rPr>
              <a:t>                                                                        интерес. </a:t>
            </a:r>
          </a:p>
          <a:p>
            <a:r>
              <a:rPr lang="ru-RU" sz="2400">
                <a:cs typeface="Times New Roman" pitchFamily="18" charset="0"/>
              </a:rPr>
              <a:t>             4.      Развивать творческие способности.</a:t>
            </a:r>
          </a:p>
        </p:txBody>
      </p:sp>
      <p:pic>
        <p:nvPicPr>
          <p:cNvPr id="15362" name="Picture 5" descr="imgs_touch(1)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1547813" y="333375"/>
            <a:ext cx="28813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260350"/>
            <a:ext cx="46799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IMG-20181012-WA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33375"/>
            <a:ext cx="4722812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IMG-20181012-WA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15888"/>
            <a:ext cx="486251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050" y="1341438"/>
            <a:ext cx="6880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600">
                <a:solidFill>
                  <a:srgbClr val="669900"/>
                </a:solidFill>
                <a:cs typeface="Times New Roman" pitchFamily="18" charset="0"/>
              </a:rPr>
              <a:t>Таким образом, можно сделать вывод, что </a:t>
            </a:r>
            <a:r>
              <a:rPr lang="ru-RU" sz="3600" b="1">
                <a:solidFill>
                  <a:srgbClr val="669900"/>
                </a:solidFill>
                <a:cs typeface="Times New Roman" pitchFamily="18" charset="0"/>
              </a:rPr>
              <a:t>художественно–эстетическое развитие детей это важный информационный и коммуникативный канал, где тесно сплетаются речь и творчество.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8175" y="1700213"/>
            <a:ext cx="66786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669900"/>
                </a:solidFill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57563"/>
            <a:ext cx="8424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613" y="333375"/>
            <a:ext cx="6664325" cy="313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669900"/>
                </a:solidFill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200" b="1">
                <a:solidFill>
                  <a:srgbClr val="669900"/>
                </a:solidFill>
                <a:cs typeface="Times New Roman" pitchFamily="18" charset="0"/>
              </a:rPr>
              <a:t>Цель моей работы</a:t>
            </a:r>
            <a:r>
              <a:rPr lang="ru-RU" sz="3200" b="1">
                <a:cs typeface="Times New Roman" pitchFamily="18" charset="0"/>
              </a:rPr>
              <a:t> - </a:t>
            </a:r>
            <a:r>
              <a:rPr lang="ru-RU" sz="3200">
                <a:cs typeface="Times New Roman" pitchFamily="18" charset="0"/>
              </a:rPr>
              <a:t>повысить уровень развития речи детей через художественно-эстетическое развитие.</a:t>
            </a:r>
            <a:endParaRPr lang="ru-RU" sz="2800">
              <a:cs typeface="Times New Roman" pitchFamily="18" charset="0"/>
            </a:endParaRPr>
          </a:p>
          <a:p>
            <a:pPr algn="just" eaLnBrk="0" hangingPunct="0"/>
            <a:endParaRPr lang="ru-RU" sz="2800">
              <a:cs typeface="Times New Roman" pitchFamily="18" charset="0"/>
            </a:endParaRPr>
          </a:p>
        </p:txBody>
      </p:sp>
      <p:pic>
        <p:nvPicPr>
          <p:cNvPr id="16386" name="Рисунок 4" descr="115458385_large___43_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068638"/>
            <a:ext cx="30321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imgs_to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644900"/>
            <a:ext cx="3095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581025"/>
            <a:ext cx="80327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669900"/>
                </a:solidFill>
                <a:cs typeface="Times New Roman" pitchFamily="18" charset="0"/>
              </a:rPr>
              <a:t>ЗАДАЧИ:</a:t>
            </a:r>
            <a:endParaRPr lang="ru-RU" sz="2800">
              <a:solidFill>
                <a:srgbClr val="669900"/>
              </a:solidFill>
              <a:cs typeface="Times New Roman" pitchFamily="18" charset="0"/>
            </a:endParaRP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1.совершенствовать диалогическую речь, ее грамотный строй;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2.обогащать словарь детей, активизировать его;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3.побуждать детей отзываться на игры-действия со звуками (живой и   неживой природы), подражать движениям животных и птиц под   </a:t>
            </a: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                                                                  музыку, под звучащее слово;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4.развить устойчивый интерес к театрально - игровой деятельности;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    5.способствовать проявлению самостоятельности, активности в игре   </a:t>
            </a:r>
          </a:p>
          <a:p>
            <a:pPr>
              <a:lnSpc>
                <a:spcPct val="105000"/>
              </a:lnSpc>
              <a:buFont typeface="Symbol" pitchFamily="18" charset="2"/>
              <a:buNone/>
            </a:pPr>
            <a:r>
              <a:rPr lang="ru-RU" sz="2000">
                <a:cs typeface="Times New Roman" pitchFamily="18" charset="0"/>
              </a:rPr>
              <a:t>                                                                            с персонажами игрушками.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0" name="Picture 2" descr="G:\РМО\Развитие речи\hello_html_m24ea9f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4221163"/>
            <a:ext cx="30511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imgs_touch(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138488"/>
            <a:ext cx="3600450" cy="3719512"/>
          </a:xfrm>
          <a:prstGeom prst="rect">
            <a:avLst/>
          </a:prstGeom>
          <a:noFill/>
        </p:spPr>
      </p:pic>
      <p:pic>
        <p:nvPicPr>
          <p:cNvPr id="36871" name="Picture 7" descr="imgs_touch(1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765175"/>
            <a:ext cx="3736975" cy="2994025"/>
          </a:xfrm>
          <a:prstGeom prst="rect">
            <a:avLst/>
          </a:prstGeom>
          <a:noFill/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1763713" y="188913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9900"/>
                </a:solidFill>
              </a:rPr>
              <a:t>Театрализованная деятельность</a:t>
            </a:r>
            <a:r>
              <a:rPr lang="ru-RU"/>
              <a:t> 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940425" y="2636838"/>
            <a:ext cx="305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9900"/>
                </a:solidFill>
              </a:rPr>
              <a:t>Изобразительная деятельность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РМО\Развитие речи\DSC_2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2400" y="-5829300"/>
            <a:ext cx="60769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IMG-20181012-WA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319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MG-20181012-WA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81075"/>
            <a:ext cx="43195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52525" y="0"/>
            <a:ext cx="7991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669900"/>
                </a:solidFill>
              </a:rPr>
              <a:t>Театрализованная деятельность одна из самых эффективных способов воздействия на детей, в котором наиболее полно и ярко проявляется принцип обучения: учить играя.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РМО\Развитие речи\DSC_2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2400" y="-5829300"/>
            <a:ext cx="60769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IMG-20181024-WA0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25538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08175" y="188913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9900"/>
                </a:solidFill>
              </a:rPr>
              <a:t>Рассказывание детьми сказок с использованием фигурок настольного театра 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411413" y="0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 </a:t>
            </a:r>
            <a:r>
              <a:rPr lang="ru-RU" sz="2800">
                <a:solidFill>
                  <a:srgbClr val="669900"/>
                </a:solidFill>
                <a:cs typeface="Times New Roman" pitchFamily="18" charset="0"/>
              </a:rPr>
              <a:t>Участие малоактивных детей в процессе театрализованных игр</a:t>
            </a:r>
          </a:p>
        </p:txBody>
      </p:sp>
      <p:pic>
        <p:nvPicPr>
          <p:cNvPr id="20482" name="Picture 5" descr="IMG-20181012-WA0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38242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IMG-20181012-WA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3857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РМО\Развитие речи\DSC_2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2400" y="-5829300"/>
            <a:ext cx="60769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IMG-20181127-WA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96975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55763" y="188913"/>
            <a:ext cx="74882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9900"/>
                </a:solidFill>
              </a:rPr>
              <a:t>Инсценирование. </a:t>
            </a:r>
          </a:p>
          <a:p>
            <a:r>
              <a:rPr lang="ru-RU" b="1">
                <a:solidFill>
                  <a:srgbClr val="669900"/>
                </a:solidFill>
              </a:rPr>
              <a:t>Этот метод можно рассматривать как средство вторичного ознакомления с художественным произведений.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 1">
      <a:dk1>
        <a:srgbClr val="000000"/>
      </a:dk1>
      <a:lt1>
        <a:srgbClr val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FFFFF"/>
      </a:accent3>
      <a:accent4>
        <a:srgbClr val="000000"/>
      </a:accent4>
      <a:accent5>
        <a:srgbClr val="DDF4BD"/>
      </a:accent5>
      <a:accent6>
        <a:srgbClr val="81CD7D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pring 1">
        <a:dk1>
          <a:srgbClr val="000000"/>
        </a:dk1>
        <a:lt1>
          <a:srgbClr val="FFFFFF"/>
        </a:lt1>
        <a:dk2>
          <a:srgbClr val="66822D"/>
        </a:dk2>
        <a:lt2>
          <a:srgbClr val="BEEA73"/>
        </a:lt2>
        <a:accent1>
          <a:srgbClr val="C1EC76"/>
        </a:accent1>
        <a:accent2>
          <a:srgbClr val="8FE28A"/>
        </a:accent2>
        <a:accent3>
          <a:srgbClr val="FFFFFF"/>
        </a:accent3>
        <a:accent4>
          <a:srgbClr val="000000"/>
        </a:accent4>
        <a:accent5>
          <a:srgbClr val="DDF4BD"/>
        </a:accent5>
        <a:accent6>
          <a:srgbClr val="81CD7D"/>
        </a:accent6>
        <a:hlink>
          <a:srgbClr val="408080"/>
        </a:hlink>
        <a:folHlink>
          <a:srgbClr val="5EAE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</TotalTime>
  <Words>215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Verdana</vt:lpstr>
      <vt:lpstr>Wingdings 2</vt:lpstr>
      <vt:lpstr>Calibri</vt:lpstr>
      <vt:lpstr>Symbol</vt:lpstr>
      <vt:lpstr>Spring</vt:lpstr>
      <vt:lpstr>Муниципальное бюджетное дошкольное образовательное учреждение детский сад №48 с. Пушкинское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Ханджян</dc:title>
  <dc:creator>Администратор</dc:creator>
  <cp:lastModifiedBy>Я</cp:lastModifiedBy>
  <cp:revision>114</cp:revision>
  <dcterms:created xsi:type="dcterms:W3CDTF">2014-03-13T16:09:42Z</dcterms:created>
  <dcterms:modified xsi:type="dcterms:W3CDTF">2018-12-11T16:46:36Z</dcterms:modified>
</cp:coreProperties>
</file>