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  <p:sldMasterId id="2147483979" r:id="rId2"/>
  </p:sldMasterIdLst>
  <p:notesMasterIdLst>
    <p:notesMasterId r:id="rId42"/>
  </p:notesMasterIdLst>
  <p:sldIdLst>
    <p:sldId id="312" r:id="rId3"/>
    <p:sldId id="325" r:id="rId4"/>
    <p:sldId id="314" r:id="rId5"/>
    <p:sldId id="349" r:id="rId6"/>
    <p:sldId id="339" r:id="rId7"/>
    <p:sldId id="340" r:id="rId8"/>
    <p:sldId id="287" r:id="rId9"/>
    <p:sldId id="262" r:id="rId10"/>
    <p:sldId id="341" r:id="rId11"/>
    <p:sldId id="342" r:id="rId12"/>
    <p:sldId id="343" r:id="rId13"/>
    <p:sldId id="326" r:id="rId14"/>
    <p:sldId id="327" r:id="rId15"/>
    <p:sldId id="328" r:id="rId16"/>
    <p:sldId id="329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268" r:id="rId26"/>
    <p:sldId id="318" r:id="rId27"/>
    <p:sldId id="344" r:id="rId28"/>
    <p:sldId id="345" r:id="rId29"/>
    <p:sldId id="346" r:id="rId30"/>
    <p:sldId id="347" r:id="rId31"/>
    <p:sldId id="319" r:id="rId32"/>
    <p:sldId id="320" r:id="rId33"/>
    <p:sldId id="321" r:id="rId34"/>
    <p:sldId id="322" r:id="rId35"/>
    <p:sldId id="323" r:id="rId36"/>
    <p:sldId id="276" r:id="rId37"/>
    <p:sldId id="317" r:id="rId38"/>
    <p:sldId id="305" r:id="rId39"/>
    <p:sldId id="278" r:id="rId40"/>
    <p:sldId id="350" r:id="rId41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FF"/>
    <a:srgbClr val="5EE115"/>
    <a:srgbClr val="0000FF"/>
    <a:srgbClr val="CCFF33"/>
    <a:srgbClr val="FF33CC"/>
    <a:srgbClr val="193C06"/>
    <a:srgbClr val="844AF8"/>
    <a:srgbClr val="A60A88"/>
    <a:srgbClr val="FF99CC"/>
    <a:srgbClr val="20197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BEDD3-C077-4223-92DC-10C9A3C3774A}" type="datetimeFigureOut">
              <a:rPr lang="ru-RU" smtClean="0"/>
              <a:pPr/>
              <a:t>22.03.2015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6C432E-DE34-4FB2-94F9-E67716A2EA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1E88-FF5B-4B12-8462-1787D42C96B5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1ED9-F6E4-47E2-8F93-C6BA917C1E6F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297F-9298-4973-A512-43BBA52C7FB8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114D-45AF-4F38-ACE3-8AF023A09E11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08F8-EA33-44C4-8F40-670A64AEB7BF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2B2-83E2-4431-A2EF-DD32C6225879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EFA2E-589D-4CC2-82B2-4355CFC46DEA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AA3BF-E062-4A81-ABE1-FDC271F1697B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7568B-C428-4A05-831D-B157C5A655A0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991A-BBEF-499D-BA99-BEAC715B1CD1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3CEB-5BD4-4222-8D5B-836C8E7D121B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AEE229F1-8936-4FF0-80A1-22205F6C58E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D4C6C678-A1C3-47DB-BD4B-07A6E045F5C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63525" y="3922713"/>
            <a:ext cx="3616325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6D246C3F-2E5D-42C7-A485-84B4F6A3C1C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2B09DADF-E83C-4A63-8481-565CF0BCCB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263525" y="3922713"/>
            <a:ext cx="7386638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3102E2DB-7717-475E-90CF-C2109F54C7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1E88-FF5B-4B12-8462-1787D42C96B5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1ED9-F6E4-47E2-8F93-C6BA917C1E6F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297F-9298-4973-A512-43BBA52C7FB8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114D-45AF-4F38-ACE3-8AF023A09E11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08F8-EA33-44C4-8F40-670A64AEB7BF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2B2-83E2-4431-A2EF-DD32C6225879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EFA2E-589D-4CC2-82B2-4355CFC46DEA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AA3BF-E062-4A81-ABE1-FDC271F1697B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7568B-C428-4A05-831D-B157C5A655A0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991A-BBEF-499D-BA99-BEAC715B1CD1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3CEB-5BD4-4222-8D5B-836C8E7D121B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9E6D760-C10A-4140-BA29-C7763EFDC283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91" r:id="rId12"/>
    <p:sldLayoutId id="2147483992" r:id="rId13"/>
    <p:sldLayoutId id="2147483993" r:id="rId14"/>
    <p:sldLayoutId id="2147483994" r:id="rId15"/>
    <p:sldLayoutId id="2147483995" r:id="rId16"/>
  </p:sldLayoutIdLst>
  <p:transition>
    <p:diamond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9E6D760-C10A-4140-BA29-C7763EFDC283}" type="datetime1">
              <a:rPr lang="ru-RU" smtClean="0"/>
              <a:pPr/>
              <a:t>22.03.2015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4C6E4C4-4200-4F59-958C-52D47EEB62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</p:sldLayoutIdLst>
  <p:transition>
    <p:diamond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0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5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8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000100" y="1000108"/>
            <a:ext cx="70723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 Black" pitchFamily="34" charset="0"/>
              </a:rPr>
              <a:t> </a:t>
            </a:r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 Black" pitchFamily="34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СРЕДНЯЯ ГРУППА </a:t>
            </a:r>
            <a:endParaRPr lang="ru-RU" sz="3200" b="1" dirty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83111">
            <a:off x="785786" y="2285992"/>
            <a:ext cx="7572428" cy="371477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Pour">
              <a:avLst>
                <a:gd name="adj1" fmla="val 21107417"/>
                <a:gd name="adj2" fmla="val 39491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«</a:t>
            </a:r>
            <a:r>
              <a:rPr lang="ru-RU" sz="5400" b="1" cap="none" spc="50" dirty="0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СКАЗКА</a:t>
            </a:r>
            <a:r>
              <a:rPr lang="ru-RU" sz="5400" b="1" cap="none" spc="50" dirty="0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sz="5400" b="1" cap="none" spc="50" dirty="0">
              <a:ln w="11430"/>
              <a:solidFill>
                <a:schemeClr val="bg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мф 0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88" y="1785926"/>
            <a:ext cx="4000528" cy="2786081"/>
          </a:xfrm>
          <a:prstGeom prst="rect">
            <a:avLst/>
          </a:prstGeom>
        </p:spPr>
      </p:pic>
      <p:pic>
        <p:nvPicPr>
          <p:cNvPr id="11" name="Рисунок 10" descr="мф 0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888" y="1938326"/>
            <a:ext cx="4000528" cy="2786081"/>
          </a:xfrm>
          <a:prstGeom prst="rect">
            <a:avLst/>
          </a:prstGeom>
        </p:spPr>
      </p:pic>
      <p:pic>
        <p:nvPicPr>
          <p:cNvPr id="12" name="Рисунок 11" descr="мф 0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364" y="1928802"/>
            <a:ext cx="4000528" cy="2786081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spcBef>
                <a:spcPts val="900"/>
              </a:spcBef>
              <a:buSzPct val="70000"/>
              <a:buFontTx/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>Есть особый сад на свете,</a:t>
            </a:r>
          </a:p>
          <a:p>
            <a:pPr>
              <a:spcBef>
                <a:spcPts val="900"/>
              </a:spcBef>
              <a:buSzPct val="70000"/>
              <a:buFontTx/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>Не деревья в нем, а дети,</a:t>
            </a:r>
          </a:p>
          <a:p>
            <a:pPr>
              <a:spcBef>
                <a:spcPts val="900"/>
              </a:spcBef>
              <a:buSzPct val="70000"/>
              <a:buFontTx/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>Он - для маленьких ребят </a:t>
            </a:r>
          </a:p>
          <a:p>
            <a:pPr>
              <a:spcBef>
                <a:spcPts val="900"/>
              </a:spcBef>
              <a:buSzPct val="70000"/>
              <a:buFontTx/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>И зовется детский сад!</a:t>
            </a:r>
          </a:p>
          <a:p>
            <a:pPr>
              <a:spcBef>
                <a:spcPts val="900"/>
              </a:spcBef>
              <a:buSzPct val="70000"/>
              <a:buFontTx/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>Детский сад, детский сад…</a:t>
            </a:r>
          </a:p>
          <a:p>
            <a:pPr>
              <a:spcBef>
                <a:spcPts val="900"/>
              </a:spcBef>
              <a:buSzPct val="70000"/>
              <a:buFontTx/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>Почему так говорят?</a:t>
            </a:r>
          </a:p>
          <a:p>
            <a:pPr>
              <a:spcBef>
                <a:spcPts val="900"/>
              </a:spcBef>
              <a:buSzPct val="70000"/>
              <a:buFontTx/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>Потому, что дружно в нем</a:t>
            </a:r>
          </a:p>
          <a:p>
            <a:pPr>
              <a:spcBef>
                <a:spcPts val="900"/>
              </a:spcBef>
              <a:buSzPct val="70000"/>
              <a:buFontTx/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>Мы одной семьей растем!</a:t>
            </a:r>
          </a:p>
          <a:p>
            <a:endParaRPr lang="ru-RU" sz="2000" dirty="0">
              <a:latin typeface="Times New Roman" pitchFamily="18" charset="0"/>
            </a:endParaRPr>
          </a:p>
        </p:txBody>
      </p:sp>
      <p:pic>
        <p:nvPicPr>
          <p:cNvPr id="12" name="Рисунок 8" descr="IMG_118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50417" t="54028" r="9843" b="10249"/>
          <a:stretch>
            <a:fillRect/>
          </a:stretch>
        </p:blipFill>
        <p:spPr bwMode="auto">
          <a:xfrm>
            <a:off x="3995936" y="1988840"/>
            <a:ext cx="4740409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7" descr="MC90043616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2184400" cy="1536700"/>
          </a:xfrm>
          <a:prstGeom prst="rect">
            <a:avLst/>
          </a:prstGeom>
          <a:noFill/>
        </p:spPr>
      </p:pic>
      <p:pic>
        <p:nvPicPr>
          <p:cNvPr id="40968" name="Picture 8" descr="MC90043616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4941888"/>
            <a:ext cx="2184400" cy="1536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00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4929190" y="4286256"/>
            <a:ext cx="37147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Не пускают маму в сад?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Не грусти, приятель.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Вместо мамы у ребят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В группе воспитатель!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Нам семья вторая - группа,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Здесь игрушки и уют,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А скучать и плакать - глупо,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Мамы вечером придут.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0" name="TextBox 7"/>
          <p:cNvSpPr txBox="1"/>
          <p:nvPr/>
        </p:nvSpPr>
        <p:spPr>
          <a:xfrm>
            <a:off x="837244" y="0"/>
            <a:ext cx="83067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latin typeface="Arial Black" pitchFamily="34" charset="0"/>
              </a:rPr>
              <a:t>Добро пожаловать к нам </a:t>
            </a:r>
          </a:p>
          <a:p>
            <a:pPr algn="r"/>
            <a:r>
              <a:rPr lang="ru-RU" sz="4400" b="1" dirty="0" smtClean="0">
                <a:solidFill>
                  <a:srgbClr val="FF0000"/>
                </a:solidFill>
                <a:latin typeface="Arial Black" pitchFamily="34" charset="0"/>
              </a:rPr>
              <a:t>В СКАЗКУ 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28794" y="2571744"/>
            <a:ext cx="3857653" cy="1214445"/>
          </a:xfrm>
          <a:prstGeom prst="rect">
            <a:avLst/>
          </a:prstGeom>
          <a:noFill/>
        </p:spPr>
        <p:txBody>
          <a:bodyPr wrap="square" lIns="91440" tIns="45720" rIns="91440" bIns="45720" numCol="1">
            <a:prstTxWarp prst="textPlain">
              <a:avLst>
                <a:gd name="adj" fmla="val 46722"/>
              </a:avLst>
            </a:prstTxWarp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54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 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СКАЗКУ </a:t>
            </a:r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endParaRPr lang="ru-RU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5" name="Рисунок 14" descr="мффхх003.jpg"/>
          <p:cNvPicPr/>
          <p:nvPr/>
        </p:nvPicPr>
        <p:blipFill>
          <a:blip r:embed="rId3" cstate="print"/>
          <a:stretch>
            <a:fillRect/>
          </a:stretch>
        </p:blipFill>
        <p:spPr>
          <a:xfrm flipH="1">
            <a:off x="6072195" y="1500174"/>
            <a:ext cx="3071804" cy="3071834"/>
          </a:xfrm>
          <a:prstGeom prst="rect">
            <a:avLst/>
          </a:prstGeom>
        </p:spPr>
      </p:pic>
      <p:pic>
        <p:nvPicPr>
          <p:cNvPr id="16" name="Рисунок 15" descr="мффх00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07" y="3857628"/>
            <a:ext cx="2743219" cy="2799203"/>
          </a:xfrm>
          <a:prstGeom prst="rect">
            <a:avLst/>
          </a:prstGeom>
        </p:spPr>
      </p:pic>
    </p:spTree>
  </p:cSld>
  <p:clrMapOvr>
    <a:masterClrMapping/>
  </p:clrMapOvr>
  <p:transition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71472" y="428604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 Black" pitchFamily="34" charset="0"/>
              </a:rPr>
              <a:t>  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СРЕДНЯЯ ГРУППА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«Сказка»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ru-RU" sz="3600" b="1" dirty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3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714356"/>
            <a:ext cx="2548741" cy="3459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357158" y="1500174"/>
            <a:ext cx="35718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Не пускают маму в сад?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Не грусти, приятель.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Вместо мамы у ребят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В группе воспитатель!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Нам семья вторая - группа,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Здесь игрушки и уют,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А скучать и плакать - глупо,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Мамы вечером придут.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29124" y="3857628"/>
            <a:ext cx="4572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Наш девиз: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Мы сказочные  дети, 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Мы лучше всех на свете, 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А группу нашу в садике мы сказкою зовём. 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И каждый день как в празднике 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В ней весело живём!</a:t>
            </a:r>
          </a:p>
        </p:txBody>
      </p:sp>
      <p:pic>
        <p:nvPicPr>
          <p:cNvPr id="18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85720" y="4071942"/>
            <a:ext cx="1960159" cy="1470119"/>
          </a:xfrm>
          <a:prstGeom prst="rect">
            <a:avLst/>
          </a:prstGeom>
          <a:noFill/>
        </p:spPr>
      </p:pic>
      <p:pic>
        <p:nvPicPr>
          <p:cNvPr id="19" name="Picture 11" descr="IMG_8171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728" y="5214950"/>
            <a:ext cx="1888168" cy="1416126"/>
          </a:xfrm>
          <a:prstGeom prst="rect">
            <a:avLst/>
          </a:prstGeom>
        </p:spPr>
      </p:pic>
      <p:pic>
        <p:nvPicPr>
          <p:cNvPr id="20" name="Рисунок 19"/>
          <p:cNvPicPr/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786050" y="3786190"/>
            <a:ext cx="185738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6"/>
          <p:cNvSpPr>
            <a:spLocks noChangeArrowheads="1" noChangeShapeType="1" noTextEdit="1"/>
          </p:cNvSpPr>
          <p:nvPr/>
        </p:nvSpPr>
        <p:spPr bwMode="auto">
          <a:xfrm>
            <a:off x="1763889" y="692150"/>
            <a:ext cx="6105878" cy="10477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Средняя группа « 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Сказка»</a:t>
            </a:r>
          </a:p>
        </p:txBody>
      </p:sp>
      <p:sp>
        <p:nvSpPr>
          <p:cNvPr id="5124" name="WordArt 19"/>
          <p:cNvSpPr>
            <a:spLocks noChangeArrowheads="1" noChangeShapeType="1" noTextEdit="1"/>
          </p:cNvSpPr>
          <p:nvPr/>
        </p:nvSpPr>
        <p:spPr bwMode="auto">
          <a:xfrm rot="5400000">
            <a:off x="-237596" y="3270427"/>
            <a:ext cx="2943225" cy="523522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ru-RU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B2B2B2">
                      <a:alpha val="79999"/>
                    </a:srgbClr>
                  </a:outerShdw>
                </a:effectLst>
                <a:latin typeface="Arial"/>
                <a:cs typeface="Arial"/>
              </a:rPr>
              <a:t>Герб    группы</a:t>
            </a:r>
          </a:p>
        </p:txBody>
      </p:sp>
      <p:pic>
        <p:nvPicPr>
          <p:cNvPr id="6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887156" cy="799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8096" y="152400"/>
            <a:ext cx="5887156" cy="799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0496" y="304800"/>
            <a:ext cx="5887156" cy="799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2896" y="457200"/>
            <a:ext cx="5887156" cy="799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Наш девиз:</a:t>
            </a:r>
            <a:br>
              <a:rPr lang="ru-RU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14678" y="1785926"/>
            <a:ext cx="5101738" cy="3967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00FF"/>
                </a:solidFill>
              </a:rPr>
              <a:t>Мы сказочные  дети, </a:t>
            </a:r>
          </a:p>
          <a:p>
            <a:pPr algn="ctr"/>
            <a:r>
              <a:rPr lang="ru-RU" sz="3200" dirty="0" smtClean="0">
                <a:solidFill>
                  <a:srgbClr val="0000FF"/>
                </a:solidFill>
              </a:rPr>
              <a:t>Мы лучше всех на свете, </a:t>
            </a:r>
          </a:p>
          <a:p>
            <a:pPr algn="ctr"/>
            <a:r>
              <a:rPr lang="ru-RU" sz="3200" dirty="0" smtClean="0">
                <a:solidFill>
                  <a:srgbClr val="0000FF"/>
                </a:solidFill>
              </a:rPr>
              <a:t>А группу нашу в садике мы сказкою зовём. </a:t>
            </a:r>
          </a:p>
          <a:p>
            <a:pPr algn="ctr"/>
            <a:r>
              <a:rPr lang="ru-RU" sz="3200" dirty="0" smtClean="0">
                <a:solidFill>
                  <a:srgbClr val="0000FF"/>
                </a:solidFill>
              </a:rPr>
              <a:t>И каждый день как в празднике </a:t>
            </a:r>
          </a:p>
          <a:p>
            <a:pPr algn="ctr"/>
            <a:r>
              <a:rPr lang="ru-RU" sz="3200" dirty="0" smtClean="0">
                <a:solidFill>
                  <a:srgbClr val="0000FF"/>
                </a:solidFill>
              </a:rPr>
              <a:t>В ней весело живём!</a:t>
            </a:r>
          </a:p>
          <a:p>
            <a:pPr algn="ctr"/>
            <a:endParaRPr lang="ru-RU" sz="2400" dirty="0"/>
          </a:p>
        </p:txBody>
      </p:sp>
      <p:pic>
        <p:nvPicPr>
          <p:cNvPr id="4" name="Рисунок 3" descr="мф 00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786190"/>
            <a:ext cx="2143140" cy="2621563"/>
          </a:xfrm>
          <a:prstGeom prst="rect">
            <a:avLst/>
          </a:prstGeom>
        </p:spPr>
      </p:pic>
    </p:spTree>
  </p:cSld>
  <p:clrMapOvr>
    <a:masterClrMapping/>
  </p:clrMapOvr>
  <p:transition>
    <p:diamond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51520" y="1988840"/>
            <a:ext cx="2534530" cy="3083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b-photo-image" descr="http://content.foto.mail.ru/mail/a_m61/_myphoto/h-26.jpg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143636" y="2924944"/>
            <a:ext cx="2786082" cy="2375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357554" y="2428868"/>
            <a:ext cx="27146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71802" y="2428868"/>
            <a:ext cx="3000396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FF"/>
                </a:solidFill>
              </a:rPr>
              <a:t>Кто зовется ВОСПИТАТЕЛЬ?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Очень трудно рассказать.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Воспитатель для ребенка -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Будто бы вторая мать.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Кто поймет ребенка лучше?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Мамочке совет кто даст?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Успокоит и подскажет</a:t>
            </a:r>
          </a:p>
          <a:p>
            <a:r>
              <a:rPr lang="ru-RU" sz="1600" b="1" dirty="0" smtClean="0">
                <a:solidFill>
                  <a:srgbClr val="0000FF"/>
                </a:solidFill>
              </a:rPr>
              <a:t>Как им дальше в мир шагать.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Воспитатель - это просто состояние души,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Без которой невозможно</a:t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600" b="1" dirty="0" smtClean="0">
                <a:solidFill>
                  <a:srgbClr val="0000FF"/>
                </a:solidFill>
              </a:rPr>
              <a:t>В мир ребенка нам войти</a:t>
            </a:r>
            <a:r>
              <a:rPr lang="ru-RU" b="1" dirty="0" smtClean="0">
                <a:solidFill>
                  <a:srgbClr val="0000FF"/>
                </a:solidFill>
              </a:rPr>
              <a:t>.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12" name="Рисунок 11" descr="цв 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4857760"/>
            <a:ext cx="1417845" cy="106338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14282" y="500043"/>
            <a:ext cx="86439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Воспитатели 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  Степанова Ольга Анатольевна                                   Алексеева Ирина Николаевна           воспитатель, педагогический стаж – 4 года                 педагогический стаж – 4 года</a:t>
            </a:r>
          </a:p>
          <a:p>
            <a:pPr algn="ctr"/>
            <a:r>
              <a:rPr lang="ru-RU" dirty="0" smtClean="0"/>
              <a:t> 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500042"/>
            <a:ext cx="8820472" cy="1214446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rgbClr val="FFFF00"/>
                </a:solidFill>
              </a:rPr>
              <a:t>           </a:t>
            </a:r>
            <a:r>
              <a:rPr lang="ru-RU" dirty="0" smtClean="0">
                <a:solidFill>
                  <a:srgbClr val="0070C0"/>
                </a:solidFill>
              </a:rPr>
              <a:t>Помощник воспитателя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           </a:t>
            </a:r>
            <a:r>
              <a:rPr lang="ru-RU" sz="2000" dirty="0" smtClean="0">
                <a:solidFill>
                  <a:srgbClr val="0070C0"/>
                </a:solidFill>
              </a:rPr>
              <a:t> </a:t>
            </a:r>
            <a:r>
              <a:rPr lang="ru-RU" sz="2700" dirty="0" err="1" smtClean="0">
                <a:solidFill>
                  <a:srgbClr val="0070C0"/>
                </a:solidFill>
              </a:rPr>
              <a:t>Братилова</a:t>
            </a:r>
            <a:r>
              <a:rPr lang="ru-RU" sz="2700" dirty="0" smtClean="0">
                <a:solidFill>
                  <a:srgbClr val="0070C0"/>
                </a:solidFill>
              </a:rPr>
              <a:t> Наталья Ивановна</a:t>
            </a:r>
            <a:r>
              <a:rPr lang="ru-RU" sz="2000" dirty="0" smtClean="0">
                <a:solidFill>
                  <a:srgbClr val="0070C0"/>
                </a:solidFill>
              </a:rPr>
              <a:t>, стаж 8 мес.</a:t>
            </a:r>
            <a:endParaRPr lang="ru-RU" sz="2000" dirty="0">
              <a:solidFill>
                <a:srgbClr val="0070C0"/>
              </a:solidFill>
            </a:endParaRPr>
          </a:p>
        </p:txBody>
      </p:sp>
      <p:pic>
        <p:nvPicPr>
          <p:cNvPr id="7" name="Содержимое 6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971600" y="1772816"/>
            <a:ext cx="3528392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5286380" y="2357430"/>
            <a:ext cx="278608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С зорьки ясной, до темна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В нашем садике она.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Кто обед нам принесет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И посуду приберет?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Нашей группы нету краше,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Чисто и светло вокруг!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Может быть у няни нашей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И не две, а десять рук?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Давайте познакомимся</a:t>
            </a:r>
            <a:endParaRPr lang="ru-RU" dirty="0"/>
          </a:p>
        </p:txBody>
      </p:sp>
      <p:pic>
        <p:nvPicPr>
          <p:cNvPr id="5" name="Рисунок 4" descr="IMG_04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1214422"/>
            <a:ext cx="8215370" cy="5286413"/>
          </a:xfrm>
          <a:prstGeom prst="rect">
            <a:avLst/>
          </a:prstGeom>
        </p:spPr>
      </p:pic>
    </p:spTree>
  </p:cSld>
  <p:clrMapOvr>
    <a:masterClrMapping/>
  </p:clrMapOvr>
  <p:transition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686800" cy="112928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</a:rPr>
              <a:t>Наши мальчики  сильны, остроумны, веселы.</a:t>
            </a:r>
            <a:br>
              <a:rPr lang="ru-RU" sz="2400" b="1" dirty="0" smtClean="0">
                <a:solidFill>
                  <a:srgbClr val="0000FF"/>
                </a:solidFill>
              </a:rPr>
            </a:br>
            <a:r>
              <a:rPr lang="ru-RU" sz="2400" b="1" dirty="0" smtClean="0">
                <a:solidFill>
                  <a:srgbClr val="0000FF"/>
                </a:solidFill>
              </a:rPr>
              <a:t>Всем помогут  и в беде выручат всегда, везде!</a:t>
            </a:r>
            <a:endParaRPr lang="ru-RU" sz="2400" dirty="0"/>
          </a:p>
        </p:txBody>
      </p:sp>
      <p:pic>
        <p:nvPicPr>
          <p:cNvPr id="3" name="Рисунок 2" descr="мфф0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6660232" y="4077072"/>
            <a:ext cx="2046895" cy="1981229"/>
          </a:xfrm>
          <a:prstGeom prst="rect">
            <a:avLst/>
          </a:prstGeom>
        </p:spPr>
      </p:pic>
      <p:pic>
        <p:nvPicPr>
          <p:cNvPr id="4" name="Рисунок 3" descr="DSCN31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916832"/>
            <a:ext cx="5256584" cy="4011436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</p:spTree>
  </p:cSld>
  <p:clrMapOvr>
    <a:masterClrMapping/>
  </p:clrMapOvr>
  <p:transition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52600" cy="2071702"/>
          </a:xfrm>
          <a:solidFill>
            <a:srgbClr val="9900FF"/>
          </a:solidFill>
          <a:ln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FFFF00"/>
                </a:solidFill>
                <a:latin typeface="Arial Black" pitchFamily="34" charset="0"/>
              </a:rPr>
              <a:t>Наши милые девчушки – </a:t>
            </a:r>
            <a:r>
              <a:rPr lang="ru-RU" sz="2700" dirty="0" err="1" smtClean="0">
                <a:solidFill>
                  <a:srgbClr val="FFFF00"/>
                </a:solidFill>
                <a:latin typeface="Arial Black" pitchFamily="34" charset="0"/>
              </a:rPr>
              <a:t>веселушки</a:t>
            </a:r>
            <a:r>
              <a:rPr lang="ru-RU" sz="2700" dirty="0" smtClean="0">
                <a:solidFill>
                  <a:srgbClr val="FFFF00"/>
                </a:solidFill>
                <a:latin typeface="Arial Black" pitchFamily="34" charset="0"/>
              </a:rPr>
              <a:t>, хохотушки. </a:t>
            </a:r>
            <a:br>
              <a:rPr lang="ru-RU" sz="27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ru-RU" sz="2700" dirty="0" smtClean="0">
                <a:solidFill>
                  <a:srgbClr val="FFFF00"/>
                </a:solidFill>
                <a:latin typeface="Arial Black" pitchFamily="34" charset="0"/>
              </a:rPr>
              <a:t>Любят песни петь, плясать, книжки разные читать!</a:t>
            </a:r>
            <a:r>
              <a:rPr lang="ru-RU" dirty="0" smtClean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Arial Black" pitchFamily="34" charset="0"/>
              </a:rPr>
            </a:br>
            <a:endParaRPr lang="ru-RU" dirty="0"/>
          </a:p>
        </p:txBody>
      </p:sp>
      <p:pic>
        <p:nvPicPr>
          <p:cNvPr id="3" name="Рисунок 2" descr="мф 00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12" y="4071942"/>
            <a:ext cx="2463188" cy="2214578"/>
          </a:xfrm>
          <a:prstGeom prst="rect">
            <a:avLst/>
          </a:prstGeom>
        </p:spPr>
      </p:pic>
      <p:pic>
        <p:nvPicPr>
          <p:cNvPr id="1026" name="Picture 2" descr="C:\Users\Алла\Desktop\CAM020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428868"/>
            <a:ext cx="5328592" cy="3996444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канирование0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11227"/>
            <a:ext cx="2592288" cy="3456384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5" name="Рисунок 4" descr="100_69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996952"/>
            <a:ext cx="2804944" cy="3739926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041023" y="188640"/>
            <a:ext cx="184710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spc="50" dirty="0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Настя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194452" y="1124744"/>
            <a:ext cx="570932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Знаем, будет не зазнайкой,</a:t>
            </a:r>
          </a:p>
          <a:p>
            <a:pPr algn="ctr"/>
            <a:r>
              <a:rPr lang="ru-RU" sz="36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 заботливой хозяйкой</a:t>
            </a:r>
            <a:r>
              <a:rPr lang="ru-RU" sz="4000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n>
                <a:solidFill>
                  <a:srgbClr val="00B0F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07704" y="4365104"/>
            <a:ext cx="14109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n>
                  <a:solidFill>
                    <a:srgbClr val="FFFF00"/>
                  </a:solidFill>
                </a:ln>
                <a:solidFill>
                  <a:srgbClr val="7030A0"/>
                </a:solidFill>
              </a:rPr>
              <a:t>Кира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485" y="5013176"/>
            <a:ext cx="538141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Кира так умна, спокойна</a:t>
            </a:r>
          </a:p>
          <a:p>
            <a:pPr algn="ctr"/>
            <a:r>
              <a:rPr lang="ru-RU" sz="36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ведет себя достойно</a:t>
            </a:r>
            <a:r>
              <a:rPr lang="ru-RU" sz="4000" dirty="0" smtClean="0">
                <a:ln>
                  <a:solidFill>
                    <a:srgbClr val="00B0F0"/>
                  </a:solidFill>
                </a:ln>
              </a:rPr>
              <a:t>.</a:t>
            </a:r>
            <a:endParaRPr lang="ru-RU" sz="4000" dirty="0">
              <a:ln>
                <a:solidFill>
                  <a:srgbClr val="00B0F0"/>
                </a:solidFill>
              </a:ln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ownload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2852936"/>
            <a:ext cx="2844920" cy="3793226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6" name="Рисунок 5" descr="100_68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60648"/>
            <a:ext cx="2736303" cy="3648405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124255" y="260648"/>
            <a:ext cx="21161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spc="50" dirty="0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Леночка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97077" y="1124744"/>
            <a:ext cx="47714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Мечтает вырасти учтивой</a:t>
            </a:r>
          </a:p>
          <a:p>
            <a:pPr algn="ctr"/>
            <a:r>
              <a:rPr lang="ru-RU" sz="28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стать невестою красивой</a:t>
            </a:r>
            <a:endParaRPr lang="ru-RU" sz="2800" b="1" i="1" dirty="0">
              <a:ln>
                <a:solidFill>
                  <a:srgbClr val="00B0F0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8137" y="4077072"/>
            <a:ext cx="214513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spc="50" dirty="0" err="1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Аделия</a:t>
            </a:r>
            <a:endParaRPr lang="ru-RU" sz="4000" b="1" spc="50" dirty="0" smtClean="0">
              <a:ln w="11430">
                <a:solidFill>
                  <a:srgbClr val="FFFF0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79512" y="4869160"/>
            <a:ext cx="55783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Растёт девочкой счастливой</a:t>
            </a:r>
          </a:p>
          <a:p>
            <a:pPr algn="ctr"/>
            <a:r>
              <a:rPr lang="ru-RU" sz="32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Доброй и трудолюбивой</a:t>
            </a:r>
            <a:endParaRPr lang="ru-RU" sz="3200" b="1" i="1" dirty="0">
              <a:ln>
                <a:solidFill>
                  <a:srgbClr val="00B0F0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etImage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4618" y="3429000"/>
            <a:ext cx="2430270" cy="3240360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5" name="Рисунок 4" descr="сканирование0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5708" y="188641"/>
            <a:ext cx="2268252" cy="3024336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054648" y="332656"/>
            <a:ext cx="2228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spc="50" dirty="0" err="1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Анюточка</a:t>
            </a:r>
            <a:endParaRPr lang="ru-RU" sz="3200" b="1" spc="50" dirty="0" smtClean="0">
              <a:ln w="11430">
                <a:solidFill>
                  <a:srgbClr val="FFFF0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196752"/>
            <a:ext cx="40471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Нет девочки добрей</a:t>
            </a:r>
          </a:p>
          <a:p>
            <a:pPr algn="ctr"/>
            <a:r>
              <a:rPr lang="ru-RU" sz="28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Всё разделит для друзей</a:t>
            </a:r>
            <a:endParaRPr lang="ru-RU" sz="2800" b="1" i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32751" y="3717032"/>
            <a:ext cx="2385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Кристина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1985" y="4581128"/>
            <a:ext cx="45520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Ксюша очень музыкальна</a:t>
            </a:r>
          </a:p>
          <a:p>
            <a:pPr algn="ctr"/>
            <a:r>
              <a:rPr lang="ru-RU" sz="28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пластикой оригинальной</a:t>
            </a:r>
            <a:endParaRPr lang="ru-RU" sz="2800" b="1" i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NamdsXFRVq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1444943"/>
            <a:ext cx="2952328" cy="3936437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805730" y="260648"/>
            <a:ext cx="24497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spc="50" dirty="0" err="1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Эльвина</a:t>
            </a:r>
            <a:endParaRPr lang="ru-RU" sz="4000" b="1" spc="50" dirty="0" smtClean="0">
              <a:ln w="11430">
                <a:solidFill>
                  <a:srgbClr val="FFFF0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80728"/>
            <a:ext cx="63018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err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Эльвине</a:t>
            </a:r>
            <a:r>
              <a:rPr lang="ru-RU" sz="2800" b="1" i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по душе затея</a:t>
            </a:r>
          </a:p>
          <a:p>
            <a:pPr algn="ctr"/>
            <a:r>
              <a:rPr lang="ru-RU" sz="2800" b="1" i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Быть словно «Маленькая фея»</a:t>
            </a:r>
            <a:endParaRPr lang="ru-RU" sz="2800" b="1" i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deva1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988840"/>
            <a:ext cx="3206104" cy="4554125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16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979" y="476672"/>
            <a:ext cx="1674186" cy="223224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5" name="Рисунок 4" descr="сканирование0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96646" y="1268760"/>
            <a:ext cx="1605088" cy="214011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933954" y="2996952"/>
            <a:ext cx="13452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Айдар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3573016"/>
            <a:ext cx="3299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Умный, собранный, активный</a:t>
            </a:r>
          </a:p>
          <a:p>
            <a:pPr algn="ctr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Музыкальный и спортивный</a:t>
            </a:r>
            <a:endParaRPr lang="ru-RU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839" y="3717032"/>
            <a:ext cx="15901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Максим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33258" y="4221088"/>
            <a:ext cx="3410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Сильный, смелый и сметливый</a:t>
            </a:r>
          </a:p>
          <a:p>
            <a:pPr algn="ctr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Умный и трудолюбивый</a:t>
            </a:r>
            <a:endParaRPr lang="ru-RU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сканирование00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3346177"/>
            <a:ext cx="2348856" cy="3131808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3968428" y="1916832"/>
            <a:ext cx="80259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spc="50" dirty="0" smtClean="0">
                <a:ln w="1143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Рэм</a:t>
            </a:r>
          </a:p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987824" y="2348880"/>
            <a:ext cx="29204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Всех излечит, исцелит</a:t>
            </a:r>
          </a:p>
          <a:p>
            <a:pPr algn="ctr"/>
            <a:r>
              <a:rPr lang="ru-RU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Будет доктор «Айболит»</a:t>
            </a:r>
            <a:endParaRPr lang="ru-RU" b="1" i="1" dirty="0">
              <a:ln>
                <a:solidFill>
                  <a:srgbClr val="00206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10203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81932"/>
            <a:ext cx="2664296" cy="3552394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7" name="Рисунок 6" descr="100_69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44500" y="116631"/>
            <a:ext cx="2754306" cy="3672409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8" name="Рисунок 7" descr="100_69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2276872"/>
            <a:ext cx="2700300" cy="3600400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707866" y="4005064"/>
            <a:ext cx="1386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spc="50" dirty="0" err="1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Амаль</a:t>
            </a:r>
            <a:endParaRPr lang="ru-RU" sz="2800" b="1" spc="50" dirty="0" smtClean="0">
              <a:ln w="11430">
                <a:solidFill>
                  <a:srgbClr val="FFFF0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82648" y="188640"/>
            <a:ext cx="22910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Вениамин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9904" y="4077072"/>
            <a:ext cx="1320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Тимур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527" y="4725144"/>
            <a:ext cx="3115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Амалем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никаких проблем,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 не ссорится ни с кем. 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99780" y="836712"/>
            <a:ext cx="29896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Егоза и непоседа</a:t>
            </a:r>
          </a:p>
          <a:p>
            <a:pPr algn="ctr"/>
            <a:r>
              <a:rPr lang="ru-RU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играх, дома, за обедом.</a:t>
            </a:r>
          </a:p>
          <a:p>
            <a:pPr algn="ctr"/>
            <a:r>
              <a:rPr lang="ru-RU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Много знает обо всём,</a:t>
            </a:r>
          </a:p>
          <a:p>
            <a:pPr algn="ctr"/>
            <a:r>
              <a:rPr lang="ru-RU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Рассудителен при том.</a:t>
            </a:r>
            <a:endParaRPr lang="ru-RU" sz="20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9626" y="4725144"/>
            <a:ext cx="27414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Вырастет, издаст указ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Отменить в саду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сончас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канирование0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27752"/>
            <a:ext cx="2376264" cy="3168352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pic>
        <p:nvPicPr>
          <p:cNvPr id="5" name="Рисунок 4" descr="100_53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22478" y="2636012"/>
            <a:ext cx="2269602" cy="3026136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6" name="Рисунок 5" descr="сканирование0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09462" y="404664"/>
            <a:ext cx="2376264" cy="3168352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75965" y="3789040"/>
            <a:ext cx="1622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spc="50" dirty="0" err="1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Яромир</a:t>
            </a:r>
            <a:endParaRPr lang="ru-RU" sz="2800" b="1" spc="50" dirty="0" smtClean="0">
              <a:ln w="11430">
                <a:solidFill>
                  <a:srgbClr val="FFFF0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27439" y="260648"/>
            <a:ext cx="140775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Эмиль</a:t>
            </a:r>
          </a:p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855054" y="3645024"/>
            <a:ext cx="1313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spc="50" dirty="0" err="1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Арсен</a:t>
            </a:r>
            <a:endParaRPr lang="ru-RU" sz="2800" b="1" spc="50" dirty="0" smtClean="0">
              <a:ln w="11430">
                <a:solidFill>
                  <a:srgbClr val="FFFF0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20072" y="4149080"/>
            <a:ext cx="40100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Очень любит энциклопедии читать,</a:t>
            </a:r>
          </a:p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 еще любит петь и танцевать.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40357" y="764704"/>
            <a:ext cx="33405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Умный, милый и обаятельный</a:t>
            </a:r>
          </a:p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 всем девочкам </a:t>
            </a:r>
          </a:p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очень внимательный.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013" y="4365104"/>
            <a:ext cx="2959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Шутить умеет классно,</a:t>
            </a:r>
          </a:p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Мальчишка он прекрасный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69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897468"/>
            <a:ext cx="3438382" cy="2747556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6" name="Рисунок 5" descr="100_54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980728"/>
            <a:ext cx="2664296" cy="3384377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187624" y="4725144"/>
            <a:ext cx="18133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r>
              <a:rPr lang="ru-RU" sz="3200" b="1" spc="50" dirty="0" err="1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Васо</a:t>
            </a:r>
            <a:endParaRPr lang="ru-RU" sz="3200" b="1" spc="50" dirty="0" smtClean="0">
              <a:ln w="11430">
                <a:solidFill>
                  <a:srgbClr val="FFFF0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4168" y="4437112"/>
            <a:ext cx="13067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pc="50" dirty="0" smtClean="0">
                <a:ln w="11430"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Эмир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5536" y="5517232"/>
            <a:ext cx="38363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 любит строить по проекту</a:t>
            </a:r>
          </a:p>
          <a:p>
            <a:pPr algn="ctr"/>
            <a:r>
              <a:rPr lang="ru-RU" sz="20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Наверно, будет архитектор</a:t>
            </a:r>
            <a:endParaRPr lang="ru-RU" sz="20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8064" y="5373216"/>
            <a:ext cx="32664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Часами может рисовать,</a:t>
            </a:r>
          </a:p>
          <a:p>
            <a:pPr algn="ctr"/>
            <a:r>
              <a:rPr lang="ru-RU" sz="20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Его картины может даже</a:t>
            </a:r>
          </a:p>
          <a:p>
            <a:pPr algn="ctr"/>
            <a:r>
              <a:rPr lang="ru-RU" sz="20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Украсят скоро вернисажи</a:t>
            </a:r>
            <a:endParaRPr lang="ru-RU" sz="20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 descr="89460186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332656"/>
            <a:ext cx="8568952" cy="3323987"/>
          </a:xfrm>
          <a:prstGeom prst="rect">
            <a:avLst/>
          </a:prstGeom>
          <a:noFill/>
        </p:spPr>
        <p:txBody>
          <a:bodyPr>
            <a:spAutoFit/>
            <a:scene3d>
              <a:camera prst="obliqueTopRight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300" b="1" dirty="0">
                <a:ln w="19050">
                  <a:solidFill>
                    <a:srgbClr val="FFFF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«Наши мечты»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 descr="21883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3" descr="сканирование0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95288" y="483923"/>
            <a:ext cx="2520950" cy="3361266"/>
          </a:xfrm>
          <a:prstGeom prst="rect">
            <a:avLst/>
          </a:prstGeom>
          <a:noFill/>
          <a:ln w="5715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6" name="Рисунок 4" descr="сканирование00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061744" y="3860800"/>
            <a:ext cx="3657600" cy="2743200"/>
          </a:xfrm>
          <a:prstGeom prst="rect">
            <a:avLst/>
          </a:prstGeom>
          <a:noFill/>
          <a:ln w="57150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7" name="Овальная выноска 6"/>
          <p:cNvSpPr/>
          <p:nvPr/>
        </p:nvSpPr>
        <p:spPr>
          <a:xfrm>
            <a:off x="3203575" y="404813"/>
            <a:ext cx="4032250" cy="1692275"/>
          </a:xfrm>
          <a:prstGeom prst="wedgeEllipseCallout">
            <a:avLst>
              <a:gd name="adj1" fmla="val -64046"/>
              <a:gd name="adj2" fmla="val 84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 мечтаю стать мамой и очень – </a:t>
            </a:r>
            <a:r>
              <a:rPr lang="ru-RU" sz="20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очень</a:t>
            </a: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любить своего ребенка</a:t>
            </a:r>
          </a:p>
        </p:txBody>
      </p:sp>
      <p:sp>
        <p:nvSpPr>
          <p:cNvPr id="8" name="Овальная выноска 7"/>
          <p:cNvSpPr/>
          <p:nvPr/>
        </p:nvSpPr>
        <p:spPr>
          <a:xfrm>
            <a:off x="0" y="4437112"/>
            <a:ext cx="3959225" cy="1512888"/>
          </a:xfrm>
          <a:prstGeom prst="wedgeEllipseCallout">
            <a:avLst>
              <a:gd name="adj1" fmla="val 88793"/>
              <a:gd name="adj2" fmla="val 85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 мечтаю стать известной гимнасткой и выступить на Олимпиаде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 descr="0_682b5_92944669_X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сканирование0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825" y="2950369"/>
            <a:ext cx="2590800" cy="3454400"/>
          </a:xfrm>
          <a:prstGeom prst="rect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</p:pic>
      <p:pic>
        <p:nvPicPr>
          <p:cNvPr id="6" name="Рисунок 5" descr="сканирование00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01172" y="260350"/>
            <a:ext cx="2631281" cy="3508375"/>
          </a:xfrm>
          <a:prstGeom prst="rect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</p:pic>
      <p:sp>
        <p:nvSpPr>
          <p:cNvPr id="7" name="Выноска-облако 6"/>
          <p:cNvSpPr/>
          <p:nvPr/>
        </p:nvSpPr>
        <p:spPr>
          <a:xfrm>
            <a:off x="2051050" y="260350"/>
            <a:ext cx="3744913" cy="1728788"/>
          </a:xfrm>
          <a:prstGeom prst="cloudCallout">
            <a:avLst>
              <a:gd name="adj1" fmla="val 100389"/>
              <a:gd name="adj2" fmla="val 313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 мечтаю побывать во всех уголках земного шара</a:t>
            </a:r>
          </a:p>
        </p:txBody>
      </p:sp>
      <p:sp>
        <p:nvSpPr>
          <p:cNvPr id="9" name="Выноска-облако 8"/>
          <p:cNvSpPr/>
          <p:nvPr/>
        </p:nvSpPr>
        <p:spPr>
          <a:xfrm>
            <a:off x="3276600" y="4149725"/>
            <a:ext cx="4824413" cy="1655763"/>
          </a:xfrm>
          <a:prstGeom prst="cloudCallout">
            <a:avLst>
              <a:gd name="adj1" fmla="val -69467"/>
              <a:gd name="adj2" fmla="val -625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 мечтаю стать продавцом, как моя мама, и продавать телевизоры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 descr="1286133821_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" descr="сканирование0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11863" y="2940315"/>
            <a:ext cx="2784475" cy="3712633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1763713" y="4365625"/>
            <a:ext cx="3744912" cy="1655763"/>
          </a:xfrm>
          <a:prstGeom prst="wedgeRoundRectCallout">
            <a:avLst>
              <a:gd name="adj1" fmla="val 77184"/>
              <a:gd name="adj2" fmla="val -7526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 мечтаю стать поваром, научиться вкусно готовить</a:t>
            </a:r>
          </a:p>
        </p:txBody>
      </p:sp>
      <p:pic>
        <p:nvPicPr>
          <p:cNvPr id="9" name="Рисунок 2" descr="сканирование00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55576" y="404664"/>
            <a:ext cx="2360786" cy="314771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4427984" y="620688"/>
            <a:ext cx="4319588" cy="1944688"/>
          </a:xfrm>
          <a:prstGeom prst="wedgeRoundRectCallout">
            <a:avLst>
              <a:gd name="adj1" fmla="val -86772"/>
              <a:gd name="adj2" fmla="val -368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 очень мечтаю попутешествовать во времени и попасть в эпоху динозавров. Встретиться с динозавром «Рекс» и сфотографироваться с ним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500042"/>
            <a:ext cx="6929486" cy="714380"/>
          </a:xfr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9900FF"/>
                </a:solidFill>
              </a:rPr>
              <a:t>Наши успехи и достижения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901873" y="1714488"/>
            <a:ext cx="3053974" cy="4071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14876" y="2232413"/>
            <a:ext cx="4143404" cy="3107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diamond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63525" y="836613"/>
            <a:ext cx="3616325" cy="5259387"/>
          </a:xfrm>
        </p:spPr>
        <p:txBody>
          <a:bodyPr/>
          <a:lstStyle/>
          <a:p>
            <a:pPr algn="ctr"/>
            <a:endParaRPr lang="ru-RU" sz="2800" b="1" dirty="0" smtClean="0">
              <a:latin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</a:rPr>
              <a:t>Теплою </a:t>
            </a:r>
            <a:r>
              <a:rPr lang="ru-RU" sz="2800" b="1" dirty="0">
                <a:latin typeface="Times New Roman" pitchFamily="18" charset="0"/>
              </a:rPr>
              <a:t>водою</a:t>
            </a:r>
            <a:br>
              <a:rPr lang="ru-RU" sz="2800" b="1" dirty="0">
                <a:latin typeface="Times New Roman" pitchFamily="18" charset="0"/>
              </a:rPr>
            </a:br>
            <a:r>
              <a:rPr lang="ru-RU" sz="2800" b="1" dirty="0">
                <a:latin typeface="Times New Roman" pitchFamily="18" charset="0"/>
              </a:rPr>
              <a:t>Руки чисто мою!</a:t>
            </a:r>
            <a:br>
              <a:rPr lang="ru-RU" sz="2800" b="1" dirty="0">
                <a:latin typeface="Times New Roman" pitchFamily="18" charset="0"/>
              </a:rPr>
            </a:br>
            <a:r>
              <a:rPr lang="ru-RU" sz="2800" b="1" dirty="0">
                <a:latin typeface="Times New Roman" pitchFamily="18" charset="0"/>
              </a:rPr>
              <a:t>Кусочек мыла я возьму</a:t>
            </a:r>
            <a:br>
              <a:rPr lang="ru-RU" sz="2800" b="1" dirty="0">
                <a:latin typeface="Times New Roman" pitchFamily="18" charset="0"/>
              </a:rPr>
            </a:br>
            <a:r>
              <a:rPr lang="ru-RU" sz="2800" b="1" dirty="0">
                <a:latin typeface="Times New Roman" pitchFamily="18" charset="0"/>
              </a:rPr>
              <a:t>И ладошки им потру!</a:t>
            </a:r>
          </a:p>
        </p:txBody>
      </p:sp>
      <p:pic>
        <p:nvPicPr>
          <p:cNvPr id="54280" name="Picture 8" descr="IMG_816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923928" y="2060848"/>
            <a:ext cx="4936793" cy="4320480"/>
          </a:xfrm>
        </p:spPr>
      </p:pic>
      <p:pic>
        <p:nvPicPr>
          <p:cNvPr id="54282" name="Picture 10" descr="MC90040794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692696"/>
            <a:ext cx="2201862" cy="1228725"/>
          </a:xfrm>
          <a:prstGeom prst="rect">
            <a:avLst/>
          </a:prstGeom>
          <a:noFill/>
        </p:spPr>
      </p:pic>
      <p:pic>
        <p:nvPicPr>
          <p:cNvPr id="54284" name="Picture 12" descr="MC900371402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365104"/>
            <a:ext cx="1939925" cy="21669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ла\Desktop\Новая папка сынуля\CAM00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99924" y="1628800"/>
            <a:ext cx="4920547" cy="3690410"/>
          </a:xfrm>
          <a:prstGeom prst="rect">
            <a:avLst/>
          </a:prstGeom>
          <a:noFill/>
        </p:spPr>
      </p:pic>
      <p:pic>
        <p:nvPicPr>
          <p:cNvPr id="5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7"/>
            <a:ext cx="3672408" cy="556425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Уголок </a:t>
            </a:r>
            <a:r>
              <a:rPr lang="ru-RU" dirty="0" err="1" smtClean="0"/>
              <a:t>безопастности</a:t>
            </a:r>
            <a:endParaRPr lang="ru-RU" dirty="0"/>
          </a:p>
        </p:txBody>
      </p:sp>
      <p:pic>
        <p:nvPicPr>
          <p:cNvPr id="2050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4516" y="1628800"/>
            <a:ext cx="4069452" cy="4608512"/>
          </a:xfrm>
          <a:prstGeom prst="rect">
            <a:avLst/>
          </a:prstGeom>
          <a:noFill/>
        </p:spPr>
      </p:pic>
      <p:pic>
        <p:nvPicPr>
          <p:cNvPr id="4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44008" y="1412776"/>
            <a:ext cx="4104456" cy="5112568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Ролевые игры для мальчиков и девочек</a:t>
            </a:r>
            <a:endParaRPr lang="ru-RU" dirty="0"/>
          </a:p>
        </p:txBody>
      </p:sp>
      <p:pic>
        <p:nvPicPr>
          <p:cNvPr id="3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16200000">
            <a:off x="50004" y="1614293"/>
            <a:ext cx="4536505" cy="3989456"/>
          </a:xfrm>
          <a:prstGeom prst="rect">
            <a:avLst/>
          </a:prstGeom>
          <a:noFill/>
        </p:spPr>
      </p:pic>
      <p:pic>
        <p:nvPicPr>
          <p:cNvPr id="4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16200000">
            <a:off x="4512517" y="1688283"/>
            <a:ext cx="4524504" cy="4117506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95536" y="3789040"/>
            <a:ext cx="3840428" cy="2880320"/>
          </a:xfrm>
          <a:prstGeom prst="rect">
            <a:avLst/>
          </a:prstGeom>
          <a:noFill/>
        </p:spPr>
      </p:pic>
      <p:pic>
        <p:nvPicPr>
          <p:cNvPr id="4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388091" y="404664"/>
            <a:ext cx="3403314" cy="3456384"/>
          </a:xfrm>
          <a:prstGeom prst="rect">
            <a:avLst/>
          </a:prstGeom>
          <a:noFill/>
        </p:spPr>
      </p:pic>
      <p:pic>
        <p:nvPicPr>
          <p:cNvPr id="5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16016" y="4005063"/>
            <a:ext cx="3600400" cy="2700299"/>
          </a:xfrm>
          <a:prstGeom prst="rect">
            <a:avLst/>
          </a:prstGeom>
          <a:noFill/>
        </p:spPr>
      </p:pic>
      <p:pic>
        <p:nvPicPr>
          <p:cNvPr id="6" name="Picture 2" descr="C:\Users\Алла\Desktop\Новая папка сынуля\CAM0117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23528" y="404664"/>
            <a:ext cx="4446494" cy="333487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0" name="Рисунок 4" descr="5282a6f6dad24816ee7db5156b67c9e3.gif"/>
          <p:cNvPicPr>
            <a:picLocks noGrp="1" noChangeAspect="1"/>
          </p:cNvPicPr>
          <p:nvPr>
            <p:ph type="title"/>
          </p:nvPr>
        </p:nvPicPr>
        <p:blipFill>
          <a:blip r:embed="rId2" cstate="print"/>
          <a:stretch>
            <a:fillRect/>
          </a:stretch>
        </p:blipFill>
        <p:spPr>
          <a:xfrm>
            <a:off x="3262024" y="227013"/>
            <a:ext cx="1391227" cy="1143000"/>
          </a:xfrm>
          <a:noFill/>
          <a:ln/>
        </p:spPr>
      </p:pic>
      <p:pic>
        <p:nvPicPr>
          <p:cNvPr id="56328" name="Picture 8" descr="IMG_814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196752"/>
            <a:ext cx="4800534" cy="4752528"/>
          </a:xfrm>
        </p:spPr>
      </p:pic>
      <p:sp>
        <p:nvSpPr>
          <p:cNvPr id="56327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4788024" y="1772817"/>
            <a:ext cx="4032448" cy="4323184"/>
          </a:xfrm>
        </p:spPr>
        <p:txBody>
          <a:bodyPr/>
          <a:lstStyle/>
          <a:p>
            <a:pPr algn="ctr"/>
            <a:r>
              <a:rPr lang="ru-RU" sz="2400" b="1" dirty="0">
                <a:latin typeface="Times New Roman" pitchFamily="18" charset="0"/>
              </a:rPr>
              <a:t>Мы за столиком сидим,</a:t>
            </a:r>
            <a:br>
              <a:rPr lang="ru-RU" sz="2400" b="1" dirty="0">
                <a:latin typeface="Times New Roman" pitchFamily="18" charset="0"/>
              </a:rPr>
            </a:br>
            <a:r>
              <a:rPr lang="ru-RU" sz="2400" b="1" dirty="0">
                <a:latin typeface="Times New Roman" pitchFamily="18" charset="0"/>
              </a:rPr>
              <a:t> Вкусный мы обед едим.</a:t>
            </a:r>
            <a:br>
              <a:rPr lang="ru-RU" sz="2400" b="1" dirty="0">
                <a:latin typeface="Times New Roman" pitchFamily="18" charset="0"/>
              </a:rPr>
            </a:br>
            <a:r>
              <a:rPr lang="ru-RU" sz="2400" b="1" dirty="0">
                <a:latin typeface="Times New Roman" pitchFamily="18" charset="0"/>
              </a:rPr>
              <a:t> Постарались повара,</a:t>
            </a:r>
            <a:br>
              <a:rPr lang="ru-RU" sz="2400" b="1" dirty="0">
                <a:latin typeface="Times New Roman" pitchFamily="18" charset="0"/>
              </a:rPr>
            </a:br>
            <a:r>
              <a:rPr lang="ru-RU" sz="2400" b="1" dirty="0">
                <a:latin typeface="Times New Roman" pitchFamily="18" charset="0"/>
              </a:rPr>
              <a:t> Приготовили с утра!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40" name="Picture 12" descr="IMG_816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857232"/>
            <a:ext cx="2997027" cy="2952328"/>
          </a:xfrm>
        </p:spPr>
      </p:pic>
      <p:pic>
        <p:nvPicPr>
          <p:cNvPr id="48137" name="Picture 9" descr="IMG_815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857224" y="4286256"/>
            <a:ext cx="2897716" cy="2173287"/>
          </a:xfrm>
        </p:spPr>
      </p:pic>
      <p:sp>
        <p:nvSpPr>
          <p:cNvPr id="48135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4716016" y="1340769"/>
            <a:ext cx="3888432" cy="3744415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FF3300"/>
                </a:solidFill>
                <a:latin typeface="Times New Roman" pitchFamily="18" charset="0"/>
              </a:rPr>
              <a:t>После сна, как все проснулись,</a:t>
            </a:r>
            <a:br>
              <a:rPr lang="ru-RU" sz="2400" b="1" dirty="0">
                <a:solidFill>
                  <a:srgbClr val="FF3300"/>
                </a:solidFill>
                <a:latin typeface="Times New Roman" pitchFamily="18" charset="0"/>
              </a:rPr>
            </a:br>
            <a:r>
              <a:rPr lang="ru-RU" sz="2400" b="1" dirty="0">
                <a:solidFill>
                  <a:srgbClr val="FF3300"/>
                </a:solidFill>
                <a:latin typeface="Times New Roman" pitchFamily="18" charset="0"/>
              </a:rPr>
              <a:t>Улыбнулись, потянулись,</a:t>
            </a:r>
            <a:br>
              <a:rPr lang="ru-RU" sz="2400" b="1" dirty="0">
                <a:solidFill>
                  <a:srgbClr val="FF3300"/>
                </a:solidFill>
                <a:latin typeface="Times New Roman" pitchFamily="18" charset="0"/>
              </a:rPr>
            </a:br>
            <a:r>
              <a:rPr lang="ru-RU" sz="2400" b="1" dirty="0">
                <a:solidFill>
                  <a:srgbClr val="FF3300"/>
                </a:solidFill>
                <a:latin typeface="Times New Roman" pitchFamily="18" charset="0"/>
              </a:rPr>
              <a:t>Мы по коврикам прошлись,</a:t>
            </a:r>
            <a:br>
              <a:rPr lang="ru-RU" sz="2400" b="1" dirty="0">
                <a:solidFill>
                  <a:srgbClr val="FF3300"/>
                </a:solidFill>
                <a:latin typeface="Times New Roman" pitchFamily="18" charset="0"/>
              </a:rPr>
            </a:br>
            <a:r>
              <a:rPr lang="ru-RU" sz="2400" b="1" dirty="0">
                <a:solidFill>
                  <a:srgbClr val="FF3300"/>
                </a:solidFill>
                <a:latin typeface="Times New Roman" pitchFamily="18" charset="0"/>
              </a:rPr>
              <a:t>Закаляйся, не ленись!</a:t>
            </a:r>
            <a:r>
              <a:rPr lang="ru-RU" sz="1600" b="1" dirty="0">
                <a:solidFill>
                  <a:srgbClr val="FF0000"/>
                </a:solidFill>
              </a:rPr>
              <a:t> </a:t>
            </a:r>
            <a:br>
              <a:rPr lang="ru-RU" sz="1600" b="1" dirty="0">
                <a:solidFill>
                  <a:srgbClr val="FF0000"/>
                </a:solidFill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pic>
        <p:nvPicPr>
          <p:cNvPr id="48138" name="Picture 10" descr="MC900437988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509120"/>
            <a:ext cx="2520950" cy="1871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4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2564904"/>
            <a:ext cx="2952328" cy="3531096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2800" b="1" dirty="0">
                <a:solidFill>
                  <a:srgbClr val="B34B43"/>
                </a:solidFill>
                <a:latin typeface="Times New Roman" pitchFamily="18" charset="0"/>
              </a:rPr>
              <a:t>Играть мы любим очень:</a:t>
            </a:r>
            <a:br>
              <a:rPr lang="ru-RU" sz="2800" b="1" dirty="0">
                <a:solidFill>
                  <a:srgbClr val="B34B43"/>
                </a:solidFill>
                <a:latin typeface="Times New Roman" pitchFamily="18" charset="0"/>
              </a:rPr>
            </a:br>
            <a:r>
              <a:rPr lang="ru-RU" sz="2800" b="1" dirty="0">
                <a:solidFill>
                  <a:srgbClr val="B34B43"/>
                </a:solidFill>
                <a:latin typeface="Times New Roman" pitchFamily="18" charset="0"/>
              </a:rPr>
              <a:t>Вы знаете друзья!</a:t>
            </a:r>
            <a:br>
              <a:rPr lang="ru-RU" sz="2800" b="1" dirty="0">
                <a:solidFill>
                  <a:srgbClr val="B34B43"/>
                </a:solidFill>
                <a:latin typeface="Times New Roman" pitchFamily="18" charset="0"/>
              </a:rPr>
            </a:br>
            <a:r>
              <a:rPr lang="ru-RU" sz="2800" b="1" dirty="0">
                <a:solidFill>
                  <a:srgbClr val="B34B43"/>
                </a:solidFill>
                <a:latin typeface="Times New Roman" pitchFamily="18" charset="0"/>
              </a:rPr>
              <a:t>Без игр прожить ребёнку</a:t>
            </a:r>
            <a:br>
              <a:rPr lang="ru-RU" sz="2800" b="1" dirty="0">
                <a:solidFill>
                  <a:srgbClr val="B34B43"/>
                </a:solidFill>
                <a:latin typeface="Times New Roman" pitchFamily="18" charset="0"/>
              </a:rPr>
            </a:br>
            <a:r>
              <a:rPr lang="ru-RU" sz="2800" b="1" dirty="0">
                <a:solidFill>
                  <a:srgbClr val="B34B43"/>
                </a:solidFill>
                <a:latin typeface="Times New Roman" pitchFamily="18" charset="0"/>
              </a:rPr>
              <a:t>Никак, никак нельзя.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sz="2800" b="1" dirty="0">
                <a:solidFill>
                  <a:schemeClr val="bg1"/>
                </a:solidFill>
                <a:latin typeface="Times New Roman" pitchFamily="18" charset="0"/>
              </a:rPr>
            </a:br>
            <a:endParaRPr lang="ru-RU" sz="28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60427" name="Picture 11" descr="IMG_817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884109" y="980728"/>
            <a:ext cx="3576323" cy="2682243"/>
          </a:xfrm>
        </p:spPr>
      </p:pic>
      <p:pic>
        <p:nvPicPr>
          <p:cNvPr id="60428" name="Picture 12" descr="IMG_816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3851920" y="3717032"/>
            <a:ext cx="3816424" cy="2862318"/>
          </a:xfrm>
        </p:spPr>
      </p:pic>
      <p:pic>
        <p:nvPicPr>
          <p:cNvPr id="60429" name="Picture 13" descr="MC900428095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60648"/>
            <a:ext cx="1952625" cy="1774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5" name="Picture 7" descr="IMG_817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556792"/>
            <a:ext cx="4802816" cy="4464496"/>
          </a:xfrm>
        </p:spPr>
      </p:pic>
      <p:sp>
        <p:nvSpPr>
          <p:cNvPr id="6349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220072" y="1628800"/>
            <a:ext cx="3456384" cy="3384376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rgbClr val="B34B43"/>
                </a:solidFill>
                <a:latin typeface="Times New Roman" pitchFamily="18" charset="0"/>
              </a:rPr>
              <a:t>Я врачом, наверно, буду,</a:t>
            </a:r>
            <a:br>
              <a:rPr lang="ru-RU" sz="2400" dirty="0">
                <a:solidFill>
                  <a:srgbClr val="B34B43"/>
                </a:solidFill>
                <a:latin typeface="Times New Roman" pitchFamily="18" charset="0"/>
              </a:rPr>
            </a:br>
            <a:r>
              <a:rPr lang="ru-RU" sz="2400" dirty="0">
                <a:solidFill>
                  <a:srgbClr val="B34B43"/>
                </a:solidFill>
                <a:latin typeface="Times New Roman" pitchFamily="18" charset="0"/>
              </a:rPr>
              <a:t>Стану я лечить людей!</a:t>
            </a:r>
            <a:br>
              <a:rPr lang="ru-RU" sz="2400" dirty="0">
                <a:solidFill>
                  <a:srgbClr val="B34B43"/>
                </a:solidFill>
                <a:latin typeface="Times New Roman" pitchFamily="18" charset="0"/>
              </a:rPr>
            </a:br>
            <a:r>
              <a:rPr lang="ru-RU" sz="2400" dirty="0">
                <a:solidFill>
                  <a:srgbClr val="B34B43"/>
                </a:solidFill>
                <a:latin typeface="Times New Roman" pitchFamily="18" charset="0"/>
              </a:rPr>
              <a:t>Буду ездить я повсюду</a:t>
            </a:r>
            <a:br>
              <a:rPr lang="ru-RU" sz="2400" dirty="0">
                <a:solidFill>
                  <a:srgbClr val="B34B43"/>
                </a:solidFill>
                <a:latin typeface="Times New Roman" pitchFamily="18" charset="0"/>
              </a:rPr>
            </a:br>
            <a:r>
              <a:rPr lang="ru-RU" sz="2400" dirty="0">
                <a:solidFill>
                  <a:srgbClr val="B34B43"/>
                </a:solidFill>
                <a:latin typeface="Times New Roman" pitchFamily="18" charset="0"/>
              </a:rPr>
              <a:t>И спасать больных детей!</a:t>
            </a:r>
          </a:p>
          <a:p>
            <a:pPr algn="ctr">
              <a:buFontTx/>
              <a:buNone/>
            </a:pPr>
            <a:endParaRPr lang="ru-RU" sz="2400" dirty="0">
              <a:solidFill>
                <a:srgbClr val="B34B43"/>
              </a:solidFill>
              <a:latin typeface="Times New Roman" pitchFamily="18" charset="0"/>
            </a:endParaRPr>
          </a:p>
          <a:p>
            <a:pPr algn="ctr">
              <a:buFontTx/>
              <a:buNone/>
            </a:pPr>
            <a:endParaRPr lang="ru-RU" sz="2400" dirty="0">
              <a:solidFill>
                <a:srgbClr val="B34B43"/>
              </a:solidFill>
              <a:latin typeface="Times New Roman" pitchFamily="18" charset="0"/>
            </a:endParaRPr>
          </a:p>
        </p:txBody>
      </p:sp>
      <p:pic>
        <p:nvPicPr>
          <p:cNvPr id="63498" name="Рисунок 4" descr="pilul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581128"/>
            <a:ext cx="1600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Наши выступления</a:t>
            </a:r>
            <a:endParaRPr lang="ru-RU" dirty="0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539552" y="4365104"/>
            <a:ext cx="7386638" cy="2232025"/>
          </a:xfrm>
        </p:spPr>
        <p:txBody>
          <a:bodyPr/>
          <a:lstStyle/>
          <a:p>
            <a:pPr algn="ctr"/>
            <a:r>
              <a:rPr lang="ru-RU" sz="2400" dirty="0">
                <a:latin typeface="Times New Roman" pitchFamily="18" charset="0"/>
              </a:rPr>
              <a:t>Праздник, праздник отмечают!</a:t>
            </a:r>
          </a:p>
          <a:p>
            <a:pPr algn="ctr">
              <a:buFontTx/>
              <a:buNone/>
            </a:pPr>
            <a:r>
              <a:rPr lang="ru-RU" sz="2400" dirty="0">
                <a:latin typeface="Times New Roman" pitchFamily="18" charset="0"/>
              </a:rPr>
              <a:t>Дружно дети выступают,</a:t>
            </a:r>
          </a:p>
          <a:p>
            <a:pPr algn="ctr">
              <a:buFontTx/>
              <a:buNone/>
            </a:pPr>
            <a:r>
              <a:rPr lang="ru-RU" sz="2400" dirty="0">
                <a:latin typeface="Times New Roman" pitchFamily="18" charset="0"/>
              </a:rPr>
              <a:t> Все танцуют и поют</a:t>
            </a:r>
          </a:p>
          <a:p>
            <a:pPr algn="ctr">
              <a:buFontTx/>
              <a:buNone/>
            </a:pPr>
            <a:r>
              <a:rPr lang="ru-RU" sz="2400" dirty="0">
                <a:latin typeface="Times New Roman" pitchFamily="18" charset="0"/>
              </a:rPr>
              <a:t> И гостей к себе зовут!</a:t>
            </a:r>
          </a:p>
        </p:txBody>
      </p:sp>
      <p:pic>
        <p:nvPicPr>
          <p:cNvPr id="65547" name="Picture 11" descr="MC900436169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929198"/>
            <a:ext cx="2184400" cy="1439862"/>
          </a:xfrm>
          <a:prstGeom prst="rect">
            <a:avLst/>
          </a:prstGeom>
          <a:noFill/>
        </p:spPr>
      </p:pic>
      <p:pic>
        <p:nvPicPr>
          <p:cNvPr id="65548" name="Picture 12" descr="MC900436169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157192"/>
            <a:ext cx="2039937" cy="1536700"/>
          </a:xfrm>
          <a:prstGeom prst="rect">
            <a:avLst/>
          </a:prstGeom>
          <a:noFill/>
        </p:spPr>
      </p:pic>
      <p:pic>
        <p:nvPicPr>
          <p:cNvPr id="11" name="Содержимое 10" descr="IMG_0423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357685" y="1598613"/>
            <a:ext cx="4207681" cy="2805120"/>
          </a:xfrm>
        </p:spPr>
      </p:pic>
      <p:pic>
        <p:nvPicPr>
          <p:cNvPr id="10" name="Содержимое 9" descr="мф оо11.png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785786" y="1928802"/>
            <a:ext cx="2201862" cy="2171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571480"/>
            <a:ext cx="8429684" cy="714380"/>
          </a:xfrm>
          <a:solidFill>
            <a:schemeClr val="accent4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2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Мы на прогулке играем в разные игры</a:t>
            </a:r>
            <a:endParaRPr lang="ru-RU" sz="32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745110" y="4143380"/>
            <a:ext cx="1796655" cy="23955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625446" y="1714488"/>
            <a:ext cx="1607355" cy="2143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706210" y="1714488"/>
            <a:ext cx="1446619" cy="19288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6" cstate="print"/>
          <a:stretch>
            <a:fillRect/>
          </a:stretch>
        </p:blipFill>
        <p:spPr bwMode="auto">
          <a:xfrm>
            <a:off x="722700" y="4357694"/>
            <a:ext cx="1607337" cy="21431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/>
          <p:nvPr/>
        </p:nvPicPr>
        <p:blipFill>
          <a:blip r:embed="rId7" cstate="print"/>
          <a:stretch>
            <a:fillRect/>
          </a:stretch>
        </p:blipFill>
        <p:spPr bwMode="auto">
          <a:xfrm>
            <a:off x="830435" y="1643050"/>
            <a:ext cx="1553776" cy="20717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C:\Users\USER\Pictures\2013-07-09 фото садик мая группа\фото садик мая группа 147.JPG"/>
          <p:cNvPicPr/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006254" y="4714884"/>
            <a:ext cx="1346597" cy="17954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amond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286000" y="1268760"/>
            <a:ext cx="47342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3300"/>
                </a:solidFill>
                <a:latin typeface="Times New Roman" pitchFamily="18" charset="0"/>
              </a:rPr>
              <a:t>Свежий воздух малышам</a:t>
            </a:r>
            <a:br>
              <a:rPr lang="ru-RU" sz="4000" b="1" dirty="0" smtClean="0">
                <a:solidFill>
                  <a:srgbClr val="FF3300"/>
                </a:solidFill>
                <a:latin typeface="Times New Roman" pitchFamily="18" charset="0"/>
              </a:rPr>
            </a:br>
            <a:r>
              <a:rPr lang="ru-RU" sz="4000" b="1" dirty="0" smtClean="0">
                <a:solidFill>
                  <a:srgbClr val="FF3300"/>
                </a:solidFill>
                <a:latin typeface="Times New Roman" pitchFamily="18" charset="0"/>
              </a:rPr>
              <a:t> Нужен и полезен!</a:t>
            </a:r>
            <a:br>
              <a:rPr lang="ru-RU" sz="4000" b="1" dirty="0" smtClean="0">
                <a:solidFill>
                  <a:srgbClr val="FF3300"/>
                </a:solidFill>
                <a:latin typeface="Times New Roman" pitchFamily="18" charset="0"/>
              </a:rPr>
            </a:br>
            <a:r>
              <a:rPr lang="ru-RU" sz="4000" b="1" dirty="0" smtClean="0">
                <a:solidFill>
                  <a:srgbClr val="FF3300"/>
                </a:solidFill>
                <a:latin typeface="Times New Roman" pitchFamily="18" charset="0"/>
              </a:rPr>
              <a:t> Очень весело гулять!</a:t>
            </a:r>
            <a:br>
              <a:rPr lang="ru-RU" sz="4000" b="1" dirty="0" smtClean="0">
                <a:solidFill>
                  <a:srgbClr val="FF3300"/>
                </a:solidFill>
                <a:latin typeface="Times New Roman" pitchFamily="18" charset="0"/>
              </a:rPr>
            </a:br>
            <a:r>
              <a:rPr lang="ru-RU" sz="4000" b="1" dirty="0" smtClean="0">
                <a:solidFill>
                  <a:srgbClr val="FF3300"/>
                </a:solidFill>
                <a:latin typeface="Times New Roman" pitchFamily="18" charset="0"/>
              </a:rPr>
              <a:t> И никаких болезней!...</a:t>
            </a:r>
            <a:endParaRPr lang="ru-RU" sz="4000" b="1" dirty="0">
              <a:solidFill>
                <a:srgbClr val="FF3300"/>
              </a:solidFill>
              <a:latin typeface="Times New Roman" pitchFamily="18" charset="0"/>
            </a:endParaRPr>
          </a:p>
        </p:txBody>
      </p:sp>
      <p:pic>
        <p:nvPicPr>
          <p:cNvPr id="11" name="Picture 8" descr="MC900383324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221088"/>
            <a:ext cx="2865363" cy="2231727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Творчество</a:t>
            </a:r>
            <a:r>
              <a:rPr lang="ru-RU" dirty="0" smtClean="0"/>
              <a:t>  </a:t>
            </a:r>
            <a:r>
              <a:rPr lang="ru-RU" dirty="0" smtClean="0">
                <a:solidFill>
                  <a:srgbClr val="FFFF00"/>
                </a:solidFill>
              </a:rPr>
              <a:t>с 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FF00"/>
                </a:solidFill>
              </a:rPr>
              <a:t>родителями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C:\Users\USER\Pictures\IMG_0672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899592" y="1484784"/>
            <a:ext cx="7560840" cy="458742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diamond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blipFill>
            <a:blip r:embed="rId2" cstate="print"/>
            <a:tile tx="0" ty="0" sx="100000" sy="100000" flip="none" algn="tl"/>
          </a:blip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r>
              <a:rPr lang="ru-RU" b="1" dirty="0" smtClean="0">
                <a:solidFill>
                  <a:srgbClr val="0000FF"/>
                </a:solidFill>
              </a:rPr>
              <a:t>Мы дружные ребята!</a:t>
            </a:r>
            <a:r>
              <a:rPr lang="ru-RU" dirty="0" smtClean="0">
                <a:solidFill>
                  <a:srgbClr val="0000FF"/>
                </a:solidFill>
              </a:rPr>
              <a:t>  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500174"/>
            <a:ext cx="9144000" cy="5357826"/>
          </a:xfrm>
          <a:solidFill>
            <a:srgbClr val="0000FF"/>
          </a:solidFill>
          <a:ln w="38100">
            <a:solidFill>
              <a:srgbClr val="92D05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>
            <a:normAutofit/>
          </a:bodyPr>
          <a:lstStyle/>
          <a:p>
            <a:r>
              <a:rPr lang="ru-RU" sz="1800" dirty="0" smtClean="0"/>
              <a:t> Дружно сказки мы читаем,</a:t>
            </a:r>
          </a:p>
          <a:p>
            <a:r>
              <a:rPr lang="ru-RU" sz="1800" dirty="0" smtClean="0"/>
              <a:t>Дружно песни мы поём.</a:t>
            </a:r>
          </a:p>
          <a:p>
            <a:r>
              <a:rPr lang="ru-RU" sz="1800" dirty="0" smtClean="0"/>
              <a:t>Вместе нам совсем не скучно,,</a:t>
            </a:r>
          </a:p>
          <a:p>
            <a:r>
              <a:rPr lang="ru-RU" sz="1800" dirty="0" smtClean="0"/>
              <a:t>Всех мы в гости к нам зовём.</a:t>
            </a:r>
          </a:p>
          <a:p>
            <a:r>
              <a:rPr lang="ru-RU" sz="1800" dirty="0" smtClean="0"/>
              <a:t>Здесь царит всегда веселье,</a:t>
            </a:r>
          </a:p>
          <a:p>
            <a:r>
              <a:rPr lang="ru-RU" sz="1800" dirty="0" smtClean="0"/>
              <a:t>Воздух дышит волшебством,</a:t>
            </a:r>
          </a:p>
          <a:p>
            <a:r>
              <a:rPr lang="ru-RU" sz="1800" dirty="0" smtClean="0"/>
              <a:t>Вот за это нашу группу</a:t>
            </a:r>
          </a:p>
          <a:p>
            <a:r>
              <a:rPr lang="ru-RU" sz="1800" dirty="0" smtClean="0"/>
              <a:t>Дружно "Сказкою" мы зовём!</a:t>
            </a:r>
            <a:endParaRPr lang="ru-RU" sz="1800" dirty="0"/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43438" y="1643050"/>
            <a:ext cx="371477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133023" y="4214818"/>
            <a:ext cx="1805855" cy="2407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лнце 6"/>
          <p:cNvSpPr/>
          <p:nvPr/>
        </p:nvSpPr>
        <p:spPr>
          <a:xfrm>
            <a:off x="3500430" y="2143116"/>
            <a:ext cx="914400" cy="914400"/>
          </a:xfrm>
          <a:prstGeom prst="su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лыбающееся лицо 7"/>
          <p:cNvSpPr/>
          <p:nvPr/>
        </p:nvSpPr>
        <p:spPr>
          <a:xfrm>
            <a:off x="3786182" y="4714884"/>
            <a:ext cx="914400" cy="914400"/>
          </a:xfrm>
          <a:prstGeom prst="smileyFace">
            <a:avLst/>
          </a:prstGeom>
          <a:solidFill>
            <a:srgbClr val="7030A0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олнце 9"/>
          <p:cNvSpPr/>
          <p:nvPr/>
        </p:nvSpPr>
        <p:spPr>
          <a:xfrm>
            <a:off x="5643570" y="5429264"/>
            <a:ext cx="914400" cy="914400"/>
          </a:xfrm>
          <a:prstGeom prst="su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ердце 11"/>
          <p:cNvSpPr/>
          <p:nvPr/>
        </p:nvSpPr>
        <p:spPr>
          <a:xfrm>
            <a:off x="8229600" y="5943600"/>
            <a:ext cx="914400" cy="914400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7-конечная звезда 12"/>
          <p:cNvSpPr/>
          <p:nvPr/>
        </p:nvSpPr>
        <p:spPr>
          <a:xfrm>
            <a:off x="8229600" y="1571612"/>
            <a:ext cx="914400" cy="914400"/>
          </a:xfrm>
          <a:prstGeom prst="star7">
            <a:avLst/>
          </a:prstGeom>
          <a:solidFill>
            <a:srgbClr val="00B05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amond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428604"/>
            <a:ext cx="485776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Солнце скрылось за домами,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Покидаем детский сад.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 рассказываю маме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 себя и про ребят.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мы хором песни пели,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играли в чехарду,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мы пили,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мы ели,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читали в детсаду.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 рассказываю честно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подробно обо всем.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Знаю, маме интересно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Знать о том,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мы живем</a:t>
            </a:r>
            <a:endParaRPr lang="ru-RU" sz="2800" dirty="0"/>
          </a:p>
        </p:txBody>
      </p:sp>
    </p:spTree>
  </p:cSld>
  <p:clrMapOvr>
    <a:masterClrMapping/>
  </p:clrMapOvr>
  <p:transition>
    <p:diamond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2966</TotalTime>
  <Words>594</Words>
  <Application>Microsoft Office PowerPoint</Application>
  <PresentationFormat>Экран (4:3)</PresentationFormat>
  <Paragraphs>135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39</vt:i4>
      </vt:variant>
    </vt:vector>
  </HeadingPairs>
  <TitlesOfParts>
    <vt:vector size="41" baseType="lpstr">
      <vt:lpstr>1_Трек</vt:lpstr>
      <vt:lpstr>2_Трек</vt:lpstr>
      <vt:lpstr>Слайд 1</vt:lpstr>
      <vt:lpstr>Слайд 2</vt:lpstr>
      <vt:lpstr>Слайд 3</vt:lpstr>
      <vt:lpstr>Слайд 4</vt:lpstr>
      <vt:lpstr>Слайд 5</vt:lpstr>
      <vt:lpstr>Наш девиз: </vt:lpstr>
      <vt:lpstr>Слайд 7</vt:lpstr>
      <vt:lpstr>           Помощник воспитателя             Братилова Наталья Ивановна, стаж 8 мес.</vt:lpstr>
      <vt:lpstr>Давайте познакомимся</vt:lpstr>
      <vt:lpstr>Наши мальчики  сильны, остроумны, веселы. Всем помогут  и в беде выручат всегда, везде!</vt:lpstr>
      <vt:lpstr>Наши милые девчушки – веселушки, хохотушки.  Любят песни петь, плясать, книжки разные читать! 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 Наши успехи и достижения </vt:lpstr>
      <vt:lpstr>Слайд 25</vt:lpstr>
      <vt:lpstr>Слайд 26</vt:lpstr>
      <vt:lpstr>Уголок безопастности</vt:lpstr>
      <vt:lpstr>Ролевые игры для мальчиков и девочек</vt:lpstr>
      <vt:lpstr>Слайд 29</vt:lpstr>
      <vt:lpstr>Слайд 30</vt:lpstr>
      <vt:lpstr>Слайд 31</vt:lpstr>
      <vt:lpstr>Слайд 32</vt:lpstr>
      <vt:lpstr>Слайд 33</vt:lpstr>
      <vt:lpstr>Наши выступления</vt:lpstr>
      <vt:lpstr>Мы на прогулке играем в разные игры</vt:lpstr>
      <vt:lpstr>Слайд 36</vt:lpstr>
      <vt:lpstr>Творчество  с  родителями </vt:lpstr>
      <vt:lpstr> Мы дружные ребята!  </vt:lpstr>
      <vt:lpstr>Слайд 39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1</cp:lastModifiedBy>
  <cp:revision>363</cp:revision>
  <dcterms:created xsi:type="dcterms:W3CDTF">2013-07-11T17:24:51Z</dcterms:created>
  <dcterms:modified xsi:type="dcterms:W3CDTF">2015-03-22T12:37:33Z</dcterms:modified>
</cp:coreProperties>
</file>