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8" r:id="rId9"/>
    <p:sldId id="261" r:id="rId10"/>
    <p:sldId id="263" r:id="rId11"/>
    <p:sldId id="266" r:id="rId12"/>
    <p:sldId id="269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 Bold" panose="020B0604020202020204" charset="0"/>
      <p:regular r:id="rId19"/>
    </p:embeddedFont>
    <p:embeddedFont>
      <p:font typeface="Montserrat Semi-Bold" panose="020B0604020202020204" charset="-52"/>
      <p:regular r:id="rId20"/>
    </p:embeddedFont>
    <p:embeddedFont>
      <p:font typeface="Montserrat Semi-Bold Bold" panose="020B0604020202020204" charset="-52"/>
      <p:regular r:id="rId21"/>
    </p:embeddedFont>
    <p:embeddedFont>
      <p:font typeface="Roboto Mono Regular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1404" y="1658875"/>
            <a:ext cx="6207250" cy="62072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7D2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102639" y="3543300"/>
            <a:ext cx="1208272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6000" dirty="0">
                <a:solidFill>
                  <a:srgbClr val="FFFFFF"/>
                </a:solidFill>
                <a:latin typeface="Lato Bold"/>
              </a:rPr>
              <a:t>Эмоциональный интеллект как один из составляющих навыков </a:t>
            </a:r>
            <a:r>
              <a:rPr lang="en-US" sz="6000" dirty="0">
                <a:solidFill>
                  <a:srgbClr val="FFFFFF"/>
                </a:solidFill>
                <a:latin typeface="Lato Bold"/>
              </a:rPr>
              <a:t>S</a:t>
            </a:r>
            <a:r>
              <a:rPr lang="ru-RU" sz="6000" dirty="0" err="1">
                <a:solidFill>
                  <a:srgbClr val="FFFFFF"/>
                </a:solidFill>
                <a:latin typeface="Lato Bold"/>
              </a:rPr>
              <a:t>oft</a:t>
            </a:r>
            <a:r>
              <a:rPr lang="ru-RU" sz="6000" dirty="0">
                <a:solidFill>
                  <a:srgbClr val="FFFFFF"/>
                </a:solidFill>
                <a:latin typeface="Lato Bold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Lato Bold"/>
              </a:rPr>
              <a:t>S</a:t>
            </a:r>
            <a:r>
              <a:rPr lang="ru-RU" sz="6000" dirty="0" err="1">
                <a:solidFill>
                  <a:srgbClr val="FFFFFF"/>
                </a:solidFill>
                <a:latin typeface="Lato Bold"/>
              </a:rPr>
              <a:t>kills</a:t>
            </a:r>
            <a:endParaRPr lang="en-US" sz="6000" dirty="0">
              <a:solidFill>
                <a:srgbClr val="FFFFFF"/>
              </a:solidFill>
              <a:latin typeface="La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74731" y="8877300"/>
            <a:ext cx="11938537" cy="37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ru-RU" sz="2200" spc="22" dirty="0">
                <a:solidFill>
                  <a:srgbClr val="FFFFFF"/>
                </a:solidFill>
                <a:latin typeface="Roboto Mono Regular"/>
              </a:rPr>
              <a:t>Выполнила: </a:t>
            </a:r>
            <a:r>
              <a:rPr lang="ru-RU" sz="2200" spc="22" dirty="0" err="1">
                <a:solidFill>
                  <a:srgbClr val="FFFFFF"/>
                </a:solidFill>
                <a:latin typeface="Roboto Mono Regular"/>
              </a:rPr>
              <a:t>Зацаринина</a:t>
            </a:r>
            <a:r>
              <a:rPr lang="ru-RU" sz="2200" spc="22" dirty="0">
                <a:solidFill>
                  <a:srgbClr val="FFFFFF"/>
                </a:solidFill>
                <a:latin typeface="Roboto Mono Regular"/>
              </a:rPr>
              <a:t> И. А.</a:t>
            </a:r>
            <a:endParaRPr lang="en-US" sz="2200" spc="22" dirty="0">
              <a:solidFill>
                <a:srgbClr val="FFFFFF"/>
              </a:solidFill>
              <a:latin typeface="Roboto Mono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9000" y="342900"/>
            <a:ext cx="14173200" cy="1786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150"/>
              </a:lnSpc>
            </a:pPr>
            <a:r>
              <a:rPr lang="ru-RU" sz="4400" dirty="0">
                <a:solidFill>
                  <a:srgbClr val="000000"/>
                </a:solidFill>
                <a:latin typeface="Montserrat Semi-Bold"/>
              </a:rPr>
              <a:t>Игры и упражнения для развития эмоционального интеллекта у детей</a:t>
            </a:r>
            <a:endParaRPr lang="en-US" sz="4400" dirty="0">
              <a:solidFill>
                <a:srgbClr val="000000"/>
              </a:solidFill>
              <a:latin typeface="Montserrat Semi-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2711426" y="-2472745"/>
            <a:ext cx="6700551" cy="67005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7D2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259300" y="9258300"/>
            <a:ext cx="1759930" cy="175993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27EB"/>
            </a:solidFill>
          </p:spPr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460145D-CCDF-4D26-B738-F147111954AF}"/>
              </a:ext>
            </a:extLst>
          </p:cNvPr>
          <p:cNvSpPr/>
          <p:nvPr/>
        </p:nvSpPr>
        <p:spPr>
          <a:xfrm>
            <a:off x="10527632" y="2561709"/>
            <a:ext cx="6636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 Mono Regular" panose="020B0604020202020204" charset="0"/>
                <a:ea typeface="Roboto Mono Regular" panose="020B0604020202020204" charset="0"/>
              </a:rPr>
              <a:t>Игры с эмоциональными пиктограммами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CBC4B8-4E69-494F-951E-39CA0429D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3924300"/>
            <a:ext cx="3581400" cy="50035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D9FD00-BBBF-49AC-8B95-39DA91EC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0" y="3924300"/>
            <a:ext cx="3538787" cy="5004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828636B-F990-4680-80DE-E527DB0C978B}"/>
              </a:ext>
            </a:extLst>
          </p:cNvPr>
          <p:cNvSpPr/>
          <p:nvPr/>
        </p:nvSpPr>
        <p:spPr>
          <a:xfrm>
            <a:off x="1828800" y="2561709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 Mono Regular" panose="020B0604020202020204" charset="0"/>
                <a:ea typeface="Roboto Mono Regular" panose="020B0604020202020204" charset="0"/>
              </a:rPr>
              <a:t>Игра «Что я чувствую сегодня»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21E90B-C8AA-4C64-B823-874B00B07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798" y="3649423"/>
            <a:ext cx="4522683" cy="5608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55226" y="6061618"/>
            <a:ext cx="6967851" cy="696785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27E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800004" y="1028700"/>
            <a:ext cx="1459296" cy="14592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7D26"/>
            </a:solidFill>
          </p:spPr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223F9A-B09A-4AC4-8305-A3FD9076E9E0}"/>
              </a:ext>
            </a:extLst>
          </p:cNvPr>
          <p:cNvSpPr/>
          <p:nvPr/>
        </p:nvSpPr>
        <p:spPr>
          <a:xfrm>
            <a:off x="1905000" y="1028700"/>
            <a:ext cx="313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 Mono Regular" panose="020B0604020202020204" charset="0"/>
                <a:ea typeface="Roboto Mono Regular" panose="020B0604020202020204" charset="0"/>
              </a:rPr>
              <a:t>Кукольный театр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5A783A-B414-4264-B9C6-2E2503BD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71" y="1864050"/>
            <a:ext cx="7083996" cy="472266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C7596B-3091-4465-B8D1-5C98AD2DEA21}"/>
              </a:ext>
            </a:extLst>
          </p:cNvPr>
          <p:cNvSpPr/>
          <p:nvPr/>
        </p:nvSpPr>
        <p:spPr>
          <a:xfrm>
            <a:off x="9753600" y="3354082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 Mono Regular" panose="020B0604020202020204" charset="0"/>
                <a:ea typeface="Roboto Mono Regular" panose="020B0604020202020204" charset="0"/>
              </a:rPr>
              <a:t>Игры с мячом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C16F2A-9AB1-4E92-81A2-37B6897A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621" y="4282266"/>
            <a:ext cx="7031844" cy="5269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4657" y="1659574"/>
            <a:ext cx="6967851" cy="696785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7D26"/>
            </a:solidFill>
          </p:spPr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34F8EB-3FDD-4450-AF60-78D2386E9ADE}"/>
              </a:ext>
            </a:extLst>
          </p:cNvPr>
          <p:cNvSpPr/>
          <p:nvPr/>
        </p:nvSpPr>
        <p:spPr>
          <a:xfrm>
            <a:off x="3733800" y="1104900"/>
            <a:ext cx="57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Roboto Mono Regular" panose="020B0604020202020204" charset="0"/>
                <a:ea typeface="Roboto Mono Regular" panose="020B0604020202020204" charset="0"/>
              </a:rPr>
              <a:t>Игра «Угадай эмоцию по голосу»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D6B72E-2B0F-4EB3-AC8B-85633DAA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019300"/>
            <a:ext cx="9653788" cy="7737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13590" y="760223"/>
            <a:ext cx="8766553" cy="87665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3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88426" y="2880860"/>
            <a:ext cx="16711147" cy="4525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ru-RU" sz="4000" dirty="0">
                <a:solidFill>
                  <a:srgbClr val="FFFFFF"/>
                </a:solidFill>
                <a:latin typeface="Montserrat Semi-Bold"/>
              </a:rPr>
              <a:t>Уделяя внимание интеллектуальному и физическому развитию детей, не забывайте про то, что счастливый человек – здоровый человек, который понимает себя и свои чувства. Родитель – самый важный источник развития ребёнка, но, к счастью, не единственный.</a:t>
            </a:r>
            <a:endParaRPr lang="en-US" sz="4000" dirty="0">
              <a:solidFill>
                <a:srgbClr val="FFFFFF"/>
              </a:solidFill>
              <a:latin typeface="Montserrat Semi-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9204" y="1368704"/>
            <a:ext cx="7549591" cy="754959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34902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43801" y="3036287"/>
            <a:ext cx="16200394" cy="421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8"/>
              </a:lnSpc>
            </a:pPr>
            <a:r>
              <a:rPr lang="ru-RU" sz="4000" dirty="0" err="1">
                <a:solidFill>
                  <a:srgbClr val="FFFFFF"/>
                </a:solidFill>
                <a:latin typeface="Montserrat Semi-Bold Bold"/>
              </a:rPr>
              <a:t>Soft</a:t>
            </a:r>
            <a:r>
              <a:rPr lang="ru-RU" sz="4000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ru-RU" sz="4000" dirty="0" err="1">
                <a:solidFill>
                  <a:srgbClr val="FFFFFF"/>
                </a:solidFill>
                <a:latin typeface="Montserrat Semi-Bold Bold"/>
              </a:rPr>
              <a:t>skills</a:t>
            </a:r>
            <a:r>
              <a:rPr lang="ru-RU" sz="4000" dirty="0">
                <a:solidFill>
                  <a:srgbClr val="FFFFFF"/>
                </a:solidFill>
                <a:latin typeface="Montserrat Semi-Bold Bold"/>
              </a:rPr>
              <a:t> переводится с английского на русский как "мягкие навыки". Простыми словами, это означает умение детей общаться друг с другом и со взрослыми, комфортно и уверенно чувствовать себя </a:t>
            </a:r>
            <a:r>
              <a:rPr lang="ru-RU" sz="4000">
                <a:solidFill>
                  <a:srgbClr val="FFFFFF"/>
                </a:solidFill>
                <a:latin typeface="Montserrat Semi-Bold Bold"/>
              </a:rPr>
              <a:t>в коллективе</a:t>
            </a:r>
            <a:r>
              <a:rPr lang="en-US" sz="4000">
                <a:solidFill>
                  <a:srgbClr val="FFFFFF"/>
                </a:solidFill>
                <a:latin typeface="Montserrat Semi-Bold Bold"/>
              </a:rPr>
              <a:t>.</a:t>
            </a:r>
            <a:endParaRPr lang="en-US" sz="4000" dirty="0">
              <a:solidFill>
                <a:srgbClr val="FFFFFF"/>
              </a:solidFill>
              <a:latin typeface="Montserrat Semi-Bo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91600" y="5759729"/>
            <a:ext cx="9054541" cy="905454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27E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773401" y="-916377"/>
            <a:ext cx="3037518" cy="303751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7D2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524000" y="2247900"/>
            <a:ext cx="18043183" cy="683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Montserrat Semi-Bold Bold"/>
              </a:rPr>
              <a:t>Вот примерный список софт </a:t>
            </a:r>
            <a:r>
              <a:rPr lang="ru-RU" sz="4400" dirty="0" err="1">
                <a:solidFill>
                  <a:srgbClr val="000000"/>
                </a:solidFill>
                <a:latin typeface="Montserrat Semi-Bold Bold"/>
              </a:rPr>
              <a:t>скиллс</a:t>
            </a:r>
            <a:r>
              <a:rPr lang="ru-RU" sz="4400" dirty="0">
                <a:solidFill>
                  <a:srgbClr val="000000"/>
                </a:solidFill>
                <a:latin typeface="Montserrat Semi-Bold Bold"/>
              </a:rPr>
              <a:t> для детей:</a:t>
            </a:r>
          </a:p>
          <a:p>
            <a:r>
              <a:rPr lang="ru-RU" sz="4000" dirty="0">
                <a:solidFill>
                  <a:srgbClr val="000000"/>
                </a:solidFill>
                <a:latin typeface="Montserrat Semi-Bold Bold"/>
              </a:rPr>
              <a:t>•	Коммуникабельность</a:t>
            </a:r>
          </a:p>
          <a:p>
            <a:r>
              <a:rPr lang="ru-RU" sz="4000" dirty="0">
                <a:solidFill>
                  <a:srgbClr val="000000"/>
                </a:solidFill>
                <a:latin typeface="Montserrat Semi-Bold Bold"/>
              </a:rPr>
              <a:t>•	Критическое мышление.</a:t>
            </a:r>
          </a:p>
          <a:p>
            <a:r>
              <a:rPr lang="ru-RU" sz="4000" dirty="0">
                <a:solidFill>
                  <a:srgbClr val="000000"/>
                </a:solidFill>
                <a:latin typeface="Montserrat Semi-Bold Bold"/>
              </a:rPr>
              <a:t>•	Логическое мышление.</a:t>
            </a:r>
          </a:p>
          <a:p>
            <a:r>
              <a:rPr lang="ru-RU" sz="4000" dirty="0">
                <a:solidFill>
                  <a:srgbClr val="000000"/>
                </a:solidFill>
                <a:latin typeface="Montserrat Semi-Bold Bold"/>
              </a:rPr>
              <a:t>•	Эмоциональный интеллект.</a:t>
            </a:r>
          </a:p>
          <a:p>
            <a:r>
              <a:rPr lang="ru-RU" sz="4000" dirty="0">
                <a:solidFill>
                  <a:srgbClr val="000000"/>
                </a:solidFill>
                <a:latin typeface="Montserrat Semi-Bold Bold"/>
              </a:rPr>
              <a:t>•	Креативность, творческий подход к учебе и жизни.</a:t>
            </a:r>
          </a:p>
          <a:p>
            <a:r>
              <a:rPr lang="ru-RU" sz="4000" dirty="0">
                <a:solidFill>
                  <a:srgbClr val="000000"/>
                </a:solidFill>
                <a:latin typeface="Montserrat Semi-Bold Bold"/>
              </a:rPr>
              <a:t>•	Умение себя занять и развиваться самостоятельно.</a:t>
            </a:r>
          </a:p>
          <a:p>
            <a:r>
              <a:rPr lang="ru-RU" sz="4000" dirty="0">
                <a:solidFill>
                  <a:srgbClr val="000000"/>
                </a:solidFill>
                <a:latin typeface="Montserrat Semi-Bold Bold"/>
              </a:rPr>
              <a:t>•	Правильная и грамотная речь.</a:t>
            </a:r>
          </a:p>
          <a:p>
            <a:r>
              <a:rPr lang="ru-RU" sz="4000" dirty="0">
                <a:solidFill>
                  <a:srgbClr val="000000"/>
                </a:solidFill>
                <a:latin typeface="Montserrat Semi-Bold Bold"/>
              </a:rPr>
              <a:t>•	Умение работать в команде.</a:t>
            </a:r>
          </a:p>
          <a:p>
            <a:endParaRPr lang="en-US" sz="8000" dirty="0">
              <a:solidFill>
                <a:srgbClr val="000000"/>
              </a:solidFill>
              <a:latin typeface="Montserrat Semi-Bo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53000" y="647700"/>
            <a:ext cx="1368258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ru-RU" sz="6500" dirty="0">
                <a:solidFill>
                  <a:srgbClr val="FFFFFF"/>
                </a:solidFill>
                <a:latin typeface="Montserrat Semi-Bold"/>
              </a:rPr>
              <a:t>Что такое эмоциональный интеллект?</a:t>
            </a:r>
            <a:endParaRPr lang="en-US" sz="6500" dirty="0">
              <a:solidFill>
                <a:srgbClr val="FFFFFF"/>
              </a:solidFill>
              <a:latin typeface="Montserrat Semi-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6173456"/>
            <a:ext cx="15582900" cy="478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6600" spc="-20" dirty="0">
                <a:solidFill>
                  <a:srgbClr val="FFFFFF"/>
                </a:solidFill>
                <a:latin typeface="Roboto Mono Regular"/>
              </a:rPr>
              <a:t> </a:t>
            </a:r>
            <a:endParaRPr lang="en-US" sz="6600" spc="-20" dirty="0">
              <a:solidFill>
                <a:srgbClr val="FFFFFF"/>
              </a:solidFill>
              <a:latin typeface="Roboto Mono Regular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2160F7E-7DC5-4FA4-9830-287A835770C5}"/>
              </a:ext>
            </a:extLst>
          </p:cNvPr>
          <p:cNvSpPr/>
          <p:nvPr/>
        </p:nvSpPr>
        <p:spPr>
          <a:xfrm>
            <a:off x="533400" y="3236381"/>
            <a:ext cx="13682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Это способность человека распознавать и выражать свои собственные эмоции и чувства, а также понимать эмоции других людей.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A1CA50E-3347-4A81-BD76-0A7203A12177}"/>
              </a:ext>
            </a:extLst>
          </p:cNvPr>
          <p:cNvSpPr/>
          <p:nvPr/>
        </p:nvSpPr>
        <p:spPr>
          <a:xfrm>
            <a:off x="3962400" y="5675175"/>
            <a:ext cx="1531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В модели эмоционального интеллекта выделяют 4 компонента:</a:t>
            </a:r>
          </a:p>
          <a:p>
            <a:r>
              <a:rPr lang="ru-RU" sz="36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1.	восприятие, оценка и выражение эмоций;</a:t>
            </a:r>
          </a:p>
          <a:p>
            <a:r>
              <a:rPr lang="ru-RU" sz="36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2.	использование эмоций в мышлении и деятельности;</a:t>
            </a:r>
          </a:p>
          <a:p>
            <a:r>
              <a:rPr lang="ru-RU" sz="36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3.	понимание эмоций;</a:t>
            </a:r>
          </a:p>
          <a:p>
            <a:r>
              <a:rPr lang="ru-RU" sz="36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4.	осознанное управление эмоциями.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51447" y="3695700"/>
            <a:ext cx="10020300" cy="471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22"/>
              </a:lnSpc>
            </a:pPr>
            <a:r>
              <a:rPr lang="ru-RU" sz="7685" dirty="0">
                <a:solidFill>
                  <a:srgbClr val="FFFFFF"/>
                </a:solidFill>
                <a:latin typeface="Montserrat Semi-Bold Bold"/>
              </a:rPr>
              <a:t>Зачем развивать эмоциональный интеллект?</a:t>
            </a:r>
            <a:endParaRPr lang="en-US" sz="7685" dirty="0">
              <a:solidFill>
                <a:srgbClr val="FFFFFF"/>
              </a:solidFill>
              <a:latin typeface="Montserrat Semi-Bold Bold"/>
            </a:endParaRPr>
          </a:p>
          <a:p>
            <a:pPr>
              <a:lnSpc>
                <a:spcPts val="9222"/>
              </a:lnSpc>
            </a:pPr>
            <a:endParaRPr lang="en-US" sz="7685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6C863A-F1B1-4956-8C91-0D2D75532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1" r="19872"/>
          <a:stretch/>
        </p:blipFill>
        <p:spPr>
          <a:xfrm>
            <a:off x="10591800" y="-203033"/>
            <a:ext cx="9029700" cy="1069306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434991" y="3986691"/>
            <a:ext cx="2313618" cy="231361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7D26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98911" y="760223"/>
            <a:ext cx="8766553" cy="876655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34902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14204" y="3422867"/>
            <a:ext cx="5867755" cy="3441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04"/>
              </a:lnSpc>
            </a:pPr>
            <a:r>
              <a:rPr lang="ru-RU" sz="5400" dirty="0">
                <a:solidFill>
                  <a:srgbClr val="FFFFFF"/>
                </a:solidFill>
                <a:latin typeface="Montserrat Semi-Bold"/>
              </a:rPr>
              <a:t>Признаки низкого эмоционального интеллекта</a:t>
            </a:r>
            <a:endParaRPr lang="en-US" sz="5400" dirty="0">
              <a:solidFill>
                <a:srgbClr val="FFFFFF"/>
              </a:solidFill>
              <a:latin typeface="Montserrat Semi-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696200" y="1329208"/>
            <a:ext cx="729153" cy="720581"/>
            <a:chOff x="0" y="0"/>
            <a:chExt cx="1424179" cy="142417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424179" cy="1424179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67D26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17775" y="326921"/>
              <a:ext cx="988628" cy="802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4"/>
                </a:lnSpc>
              </a:pPr>
              <a:endParaRPr lang="en-US" sz="4195" dirty="0">
                <a:solidFill>
                  <a:srgbClr val="FFFFFF"/>
                </a:solidFill>
                <a:latin typeface="Montserrat Semi-Bold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A8C4F96-2107-451D-8AC0-A61688FE7F9E}"/>
              </a:ext>
            </a:extLst>
          </p:cNvPr>
          <p:cNvSpPr/>
          <p:nvPr/>
        </p:nvSpPr>
        <p:spPr>
          <a:xfrm>
            <a:off x="7433412" y="1688903"/>
            <a:ext cx="1083116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71575"/>
            <a:r>
              <a:rPr lang="ru-RU" sz="24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неумение контролировать свои эмоции, а также определять их;</a:t>
            </a:r>
          </a:p>
          <a:p>
            <a:pPr indent="1171575"/>
            <a:endParaRPr lang="ru-RU" sz="2400" dirty="0">
              <a:solidFill>
                <a:schemeClr val="bg1"/>
              </a:solidFill>
              <a:latin typeface="Roboto Mono Regular" panose="020B0604020202020204" charset="0"/>
              <a:ea typeface="Roboto Mono Regular" panose="020B0604020202020204" charset="0"/>
            </a:endParaRPr>
          </a:p>
          <a:p>
            <a:pPr indent="1171575"/>
            <a:endParaRPr lang="ru-RU" sz="2400" dirty="0">
              <a:solidFill>
                <a:schemeClr val="bg1"/>
              </a:solidFill>
              <a:latin typeface="Roboto Mono Regular" panose="020B0604020202020204" charset="0"/>
              <a:ea typeface="Roboto Mono Regular" panose="020B0604020202020204" charset="0"/>
            </a:endParaRPr>
          </a:p>
          <a:p>
            <a:pPr indent="1171575"/>
            <a:r>
              <a:rPr lang="ru-RU" sz="24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неспособность сопереживать другим людям или радоваться за них;</a:t>
            </a:r>
          </a:p>
          <a:p>
            <a:pPr indent="1171575"/>
            <a:endParaRPr lang="ru-RU" sz="2400" dirty="0">
              <a:solidFill>
                <a:schemeClr val="bg1"/>
              </a:solidFill>
              <a:latin typeface="Roboto Mono Regular" panose="020B0604020202020204" charset="0"/>
              <a:ea typeface="Roboto Mono Regular" panose="020B0604020202020204" charset="0"/>
            </a:endParaRPr>
          </a:p>
          <a:p>
            <a:pPr indent="1171575"/>
            <a:endParaRPr lang="ru-RU" sz="2400" dirty="0">
              <a:solidFill>
                <a:schemeClr val="bg1"/>
              </a:solidFill>
              <a:latin typeface="Roboto Mono Regular" panose="020B0604020202020204" charset="0"/>
              <a:ea typeface="Roboto Mono Regular" panose="020B0604020202020204" charset="0"/>
            </a:endParaRPr>
          </a:p>
          <a:p>
            <a:pPr indent="1171575"/>
            <a:r>
              <a:rPr lang="ru-RU" sz="24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неспособность просить или принимать помощь и поддержку других людей;</a:t>
            </a:r>
          </a:p>
          <a:p>
            <a:pPr indent="1171575"/>
            <a:endParaRPr lang="ru-RU" sz="2400" dirty="0">
              <a:solidFill>
                <a:schemeClr val="bg1"/>
              </a:solidFill>
              <a:latin typeface="Roboto Mono Regular" panose="020B0604020202020204" charset="0"/>
              <a:ea typeface="Roboto Mono Regular" panose="020B0604020202020204" charset="0"/>
            </a:endParaRPr>
          </a:p>
          <a:p>
            <a:pPr indent="1171575"/>
            <a:endParaRPr lang="ru-RU" sz="2400" dirty="0">
              <a:solidFill>
                <a:schemeClr val="bg1"/>
              </a:solidFill>
              <a:latin typeface="Roboto Mono Regular" panose="020B0604020202020204" charset="0"/>
              <a:ea typeface="Roboto Mono Regular" panose="020B0604020202020204" charset="0"/>
            </a:endParaRPr>
          </a:p>
          <a:p>
            <a:pPr indent="1171575"/>
            <a:r>
              <a:rPr lang="ru-RU" sz="24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невозможность выстраивания близких отношений с другими людьми или выстраивание отношений без эмоциональной составляющей;</a:t>
            </a:r>
          </a:p>
          <a:p>
            <a:pPr indent="1171575"/>
            <a:endParaRPr lang="ru-RU" sz="2400" dirty="0">
              <a:solidFill>
                <a:schemeClr val="bg1"/>
              </a:solidFill>
              <a:latin typeface="Roboto Mono Regular" panose="020B0604020202020204" charset="0"/>
              <a:ea typeface="Roboto Mono Regular" panose="020B0604020202020204" charset="0"/>
            </a:endParaRPr>
          </a:p>
          <a:p>
            <a:pPr indent="1171575"/>
            <a:endParaRPr lang="ru-RU" sz="2400" dirty="0">
              <a:solidFill>
                <a:schemeClr val="bg1"/>
              </a:solidFill>
              <a:latin typeface="Roboto Mono Regular" panose="020B0604020202020204" charset="0"/>
              <a:ea typeface="Roboto Mono Regular" panose="020B0604020202020204" charset="0"/>
            </a:endParaRPr>
          </a:p>
          <a:p>
            <a:pPr indent="1171575"/>
            <a:r>
              <a:rPr lang="ru-RU" sz="2400" dirty="0">
                <a:solidFill>
                  <a:schemeClr val="bg1"/>
                </a:solidFill>
                <a:latin typeface="Roboto Mono Regular" panose="020B0604020202020204" charset="0"/>
                <a:ea typeface="Roboto Mono Regular" panose="020B0604020202020204" charset="0"/>
              </a:rPr>
              <a:t>неспособность понимать последствия своих эмоций для себя и других.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756B5ED-6A6E-4229-9F6C-6784DE5B6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239" y="4232201"/>
            <a:ext cx="725487" cy="71939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23311B-F6CA-48A2-A888-37ACE83D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239" y="5600700"/>
            <a:ext cx="725487" cy="7193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18F06D-8F20-44D9-8227-328902E4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239" y="2781300"/>
            <a:ext cx="725487" cy="71939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D8E5B27-E865-45E2-83F9-44E55F675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239" y="7429500"/>
            <a:ext cx="725487" cy="7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E111DC-1C48-479A-8155-7D3595A48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17"/>
          <a:stretch/>
        </p:blipFill>
        <p:spPr>
          <a:xfrm>
            <a:off x="-165525" y="-734138"/>
            <a:ext cx="18619049" cy="587763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388893" y="5988235"/>
            <a:ext cx="7371487" cy="737148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27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09600" y="5577118"/>
            <a:ext cx="13792656" cy="3594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6600" dirty="0">
                <a:solidFill>
                  <a:srgbClr val="FFFFFF"/>
                </a:solidFill>
                <a:latin typeface="Montserrat Semi-Bold Bold"/>
              </a:rPr>
              <a:t>Особенности эмоционального интеллекта в разных возрастах</a:t>
            </a:r>
            <a:endParaRPr lang="en-US" sz="6600" dirty="0">
              <a:solidFill>
                <a:srgbClr val="FFFFFF"/>
              </a:solidFill>
              <a:latin typeface="Montserrat Semi-Bold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815353" y="4591455"/>
            <a:ext cx="1179971" cy="117997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73849" y="-751471"/>
            <a:ext cx="11789943" cy="1178994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27E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0600" y="3323995"/>
            <a:ext cx="9240929" cy="3639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ru-RU" sz="7999" dirty="0">
                <a:solidFill>
                  <a:srgbClr val="FFFFFF"/>
                </a:solidFill>
                <a:latin typeface="Montserrat Semi-Bold Bold"/>
              </a:rPr>
              <a:t>Как развивать эмоциональный интеллект?</a:t>
            </a:r>
            <a:endParaRPr lang="en-US" sz="7999" dirty="0">
              <a:solidFill>
                <a:srgbClr val="FFFFFF"/>
              </a:solidFill>
              <a:latin typeface="Montserrat Semi-Bold Bold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C53824-4692-4CED-8B80-91B6D406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884" y="2171700"/>
            <a:ext cx="6518205" cy="632724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0192" y="1115476"/>
            <a:ext cx="1048029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ru-RU" sz="6500" dirty="0">
                <a:solidFill>
                  <a:srgbClr val="000000"/>
                </a:solidFill>
                <a:latin typeface="Montserrat Semi-Bold"/>
              </a:rPr>
              <a:t>Эмоциональный интеллект у детей дошкольного возраста </a:t>
            </a:r>
            <a:endParaRPr lang="en-US" sz="6500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24200" y="5478206"/>
            <a:ext cx="182499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spcBef>
                <a:spcPct val="0"/>
              </a:spcBef>
              <a:buAutoNum type="arabicPeriod"/>
            </a:pPr>
            <a:r>
              <a:rPr lang="ru-RU" sz="4000" spc="-20" dirty="0">
                <a:solidFill>
                  <a:srgbClr val="000000"/>
                </a:solidFill>
                <a:latin typeface="Roboto Mono Regular"/>
              </a:rPr>
              <a:t>Ребёнок начинает понимать свои чувства. </a:t>
            </a:r>
          </a:p>
          <a:p>
            <a:pPr>
              <a:spcBef>
                <a:spcPct val="0"/>
              </a:spcBef>
            </a:pPr>
            <a:r>
              <a:rPr lang="ru-RU" sz="4000" spc="-20" dirty="0">
                <a:solidFill>
                  <a:srgbClr val="000000"/>
                </a:solidFill>
                <a:latin typeface="Roboto Mono Regular"/>
              </a:rPr>
              <a:t>2.	Ребёнок начинает понимать чувства других.</a:t>
            </a:r>
          </a:p>
          <a:p>
            <a:pPr>
              <a:spcBef>
                <a:spcPct val="0"/>
              </a:spcBef>
            </a:pPr>
            <a:r>
              <a:rPr lang="ru-RU" sz="4000" spc="-20" dirty="0">
                <a:solidFill>
                  <a:srgbClr val="000000"/>
                </a:solidFill>
                <a:latin typeface="Roboto Mono Regular"/>
              </a:rPr>
              <a:t>3.	Ребёнок учится управлять своими эмоциями. </a:t>
            </a:r>
            <a:endParaRPr lang="en-US" sz="4000" spc="-20" dirty="0">
              <a:solidFill>
                <a:srgbClr val="000000"/>
              </a:solidFill>
              <a:latin typeface="Roboto Mono Regular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904923" y="-3885466"/>
            <a:ext cx="7770931" cy="77709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727E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840041" y="4209129"/>
            <a:ext cx="1868741" cy="186874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7D26"/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259</Words>
  <Application>Microsoft Office PowerPoint</Application>
  <PresentationFormat>Произвольный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Lato Bold</vt:lpstr>
      <vt:lpstr>Roboto Mono Regular</vt:lpstr>
      <vt:lpstr>Calibri</vt:lpstr>
      <vt:lpstr>Montserrat Semi-Bold Bold</vt:lpstr>
      <vt:lpstr>Montserrat Semi-Bold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 Гусева</cp:lastModifiedBy>
  <cp:revision>9</cp:revision>
  <dcterms:created xsi:type="dcterms:W3CDTF">2006-08-16T00:00:00Z</dcterms:created>
  <dcterms:modified xsi:type="dcterms:W3CDTF">2022-05-21T16:57:58Z</dcterms:modified>
  <dc:identifier>DAE2jTOGWDM</dc:identifier>
</cp:coreProperties>
</file>