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63" r:id="rId7"/>
    <p:sldId id="277" r:id="rId8"/>
    <p:sldId id="278" r:id="rId9"/>
    <p:sldId id="287" r:id="rId10"/>
    <p:sldId id="286" r:id="rId11"/>
    <p:sldId id="288" r:id="rId12"/>
    <p:sldId id="289" r:id="rId13"/>
    <p:sldId id="28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99FF"/>
    <a:srgbClr val="9999FF"/>
    <a:srgbClr val="00CC00"/>
    <a:srgbClr val="339933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BC853-7AB3-4546-A24F-91E7219630AF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B5AFD-3BC7-4891-9ECB-E872E532F9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819D3-B47A-4788-8FEB-45BF06F89FA2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9270B-9BBD-4662-94B3-170E8DF43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993F2-7F06-4BFA-B1B8-A5F922AED8D3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5DA15-6649-4795-B148-8EB7A1537B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8AE6B-C380-40C2-939F-30F23C7401AD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85328-E90D-43BD-97DD-2599EDBB2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8D8AC-6028-4D6C-B202-1F5651F56921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C6425-4496-4F4F-839B-E3D94A23A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6AD7A-5052-4EFC-8BB5-49162819C1AA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F05E1-453C-4BE1-A675-1FE3A84E50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D03CE-8A3B-4686-9B11-7F3991D6E21C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76381-5B29-4E7F-A79F-8966A24A4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AFCA-70B2-4417-A7E6-3F01B0469DA6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29FF3-00A7-4658-9685-8C4CB7AAE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1A29-254E-40AB-AD8A-B97977C0E3B5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C54AF-372A-429B-9B75-9135055E5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08690-24B4-42F6-B03F-F3CF913BACB4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4F1A9-F478-46D2-A724-140E67166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813C-10CE-4A2B-9CAA-89A9D30419AC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03E38-5054-4DBC-9B21-0229640A5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10188D-C9AD-4222-ABAD-AEBE5C142D84}" type="datetimeFigureOut">
              <a:rPr lang="ru-RU"/>
              <a:pPr>
                <a:defRPr/>
              </a:pPr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233EE4-BE0E-48DC-ADE4-B8565933D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50" y="214290"/>
            <a:ext cx="8929750" cy="2214578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006600"/>
                </a:solidFill>
              </a:rPr>
              <a:t>Взаимодействие ДОУ с семьями воспитанников по проектной творческой деятельности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57188" y="285750"/>
            <a:ext cx="8572500" cy="6286500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362" name="Picture 2" descr="http://sch494.edusite.ru/images/roditel-skiesobraniy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14554"/>
            <a:ext cx="4676904" cy="400052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286248" y="2571744"/>
            <a:ext cx="55721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Разновозрастная </a:t>
            </a:r>
          </a:p>
          <a:p>
            <a:pPr algn="ctr"/>
            <a:r>
              <a:rPr lang="ru-RU" sz="2800" b="1" i="1" dirty="0" smtClean="0"/>
              <a:t>группа №1 </a:t>
            </a:r>
          </a:p>
          <a:p>
            <a:pPr algn="ctr"/>
            <a:r>
              <a:rPr lang="ru-RU" sz="2800" b="1" i="1" dirty="0" smtClean="0"/>
              <a:t>«Ласточка»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4714884"/>
            <a:ext cx="48768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latin typeface="+mj-lt"/>
                <a:cs typeface="Times New Roman" pitchFamily="18" charset="0"/>
              </a:rPr>
              <a:t>Подготовила  воспитатель:        </a:t>
            </a:r>
            <a:endParaRPr lang="ru-RU" sz="2000" b="1" dirty="0" smtClean="0">
              <a:latin typeface="+mj-lt"/>
              <a:cs typeface="Times New Roman" pitchFamily="18" charset="0"/>
            </a:endParaRPr>
          </a:p>
          <a:p>
            <a:r>
              <a:rPr lang="ru-RU" sz="2000" b="1" dirty="0" smtClean="0">
                <a:latin typeface="+mj-lt"/>
                <a:cs typeface="Times New Roman" pitchFamily="18" charset="0"/>
              </a:rPr>
              <a:t>                                             </a:t>
            </a:r>
            <a:r>
              <a:rPr lang="ru-RU" sz="2000" b="1" dirty="0" smtClean="0">
                <a:latin typeface="+mj-lt"/>
                <a:cs typeface="Times New Roman" pitchFamily="18" charset="0"/>
              </a:rPr>
              <a:t>Никитина М.О.</a:t>
            </a:r>
          </a:p>
          <a:p>
            <a:r>
              <a:rPr lang="ru-RU" sz="2000" b="1" dirty="0" smtClean="0">
                <a:latin typeface="+mj-lt"/>
                <a:cs typeface="Times New Roman" pitchFamily="18" charset="0"/>
              </a:rPr>
              <a:t>                                            </a:t>
            </a:r>
            <a:endParaRPr lang="ru-RU" sz="2000" b="1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285750"/>
            <a:ext cx="8572500" cy="6357938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57166"/>
            <a:ext cx="835824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Работа с родителями занимает одно из центральных мест при организации проектной деятельности в дошкольном учреждении.  </a:t>
            </a:r>
          </a:p>
          <a:p>
            <a:pPr algn="ctr"/>
            <a:endParaRPr lang="ru-RU" sz="2000" i="1" u="sng" dirty="0" smtClean="0"/>
          </a:p>
          <a:p>
            <a:pPr algn="ctr"/>
            <a:r>
              <a:rPr lang="ru-RU" sz="2000" i="1" u="sng" dirty="0" smtClean="0"/>
              <a:t>Задача педагога</a:t>
            </a:r>
            <a:r>
              <a:rPr lang="ru-RU" sz="2000" dirty="0" smtClean="0"/>
              <a:t>:</a:t>
            </a:r>
          </a:p>
          <a:p>
            <a:pPr algn="ctr"/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Организовать взаимодействие с родителями так, чтобы оно было наиболее плодотворным и полезным детям;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Вызвать интерес к данному виду деятельности как у родителей, так и у детей.</a:t>
            </a:r>
          </a:p>
          <a:p>
            <a:r>
              <a:rPr lang="ru-RU" sz="2000" dirty="0" smtClean="0"/>
              <a:t>Реализация поставленных задач проходила в 3 этапа: подготовительный, реализационный, итоговый.</a:t>
            </a:r>
          </a:p>
          <a:p>
            <a:r>
              <a:rPr lang="ru-RU" sz="2000" dirty="0" smtClean="0"/>
              <a:t>На первом этапе нам необходимо было заинтересовать детей, создав проблемную ситуацию, для чего мы использовали жизненный опыт детей. Путем наводящих вопросов: «Какие виды наземного транспорта вы знаете?», «Как нужно вести себя в общественном транспорте?», «Как нужно правильно переходить проезжую часть?», «Расскажи о значении транспорта в жизни людей», дети вышли на проблему, которую необходимо было решить.  </a:t>
            </a:r>
            <a:endParaRPr lang="ru-RU" sz="20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285750"/>
            <a:ext cx="8572500" cy="6357938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57167"/>
            <a:ext cx="8429684" cy="5286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Для привлечения родителей воспитанников к совместной с детьми проектной деятельности проводились интересные открытые занятия в группе, на которых они присутствовали и постепенно подключались к этой деятельности, оказывая помощь своим детям. Затем  мы определяли тему и цели проекта, совместно  с родителями и детьми составили план проведения проекта, собрали необходимую информацию по теме. Кроме того были согласованы способы совместной и самостоятельной деятельности (игры, наблюдения, экскурсии – мероприятия основной части проекта).</a:t>
            </a:r>
          </a:p>
          <a:p>
            <a:r>
              <a:rPr lang="ru-RU" sz="2000" dirty="0" smtClean="0"/>
              <a:t>Были проведены родительские собрания, на которых также обсуждались вопросы, связанные с организацией проектной деятельности. А также было дано домашнее задание, которое заключалось в следующем, родители  совместно с детьми собирают информацию по теме проекта и готовят материалы в соответствии с их интересами и возможностями. Так как проект назывался</a:t>
            </a:r>
          </a:p>
          <a:p>
            <a:r>
              <a:rPr lang="ru-RU" sz="2000" dirty="0" smtClean="0"/>
              <a:t> </a:t>
            </a:r>
            <a:r>
              <a:rPr lang="ru-RU" sz="2000" b="1" dirty="0" smtClean="0"/>
              <a:t>Мини-музей </a:t>
            </a:r>
            <a:r>
              <a:rPr lang="ru-RU" sz="2000" b="1" dirty="0" smtClean="0">
                <a:solidFill>
                  <a:srgbClr val="006600"/>
                </a:solidFill>
              </a:rPr>
              <a:t>«Транспорт».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285750"/>
            <a:ext cx="8572500" cy="6357938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57166"/>
            <a:ext cx="82868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Проводились дни вопросов и ответов по проектной деятельности; беседы и консультации; оформлялись стенды, папки передвижки по теме проекта.</a:t>
            </a:r>
          </a:p>
          <a:p>
            <a:r>
              <a:rPr lang="ru-RU" sz="2000" dirty="0" smtClean="0"/>
              <a:t>Следующий второй этап это основная часть проекта, на котором родители вместе с детьми собирали экспонаты для мини-музея, подбирали необходимую литературу. Воспитателями были разработаны конспекты занятий на старший возраст для их проведения в мини- музее.</a:t>
            </a:r>
          </a:p>
          <a:p>
            <a:r>
              <a:rPr lang="ru-RU" sz="2000" dirty="0" smtClean="0"/>
              <a:t>Третьем этапом стала презентация проектной деятельности.</a:t>
            </a:r>
          </a:p>
          <a:p>
            <a:endParaRPr lang="ru-RU" sz="2000" dirty="0" smtClean="0"/>
          </a:p>
          <a:p>
            <a:pPr algn="ctr"/>
            <a:r>
              <a:rPr lang="ru-RU" sz="2000" b="1" i="1" dirty="0" smtClean="0">
                <a:solidFill>
                  <a:srgbClr val="006600"/>
                </a:solidFill>
              </a:rPr>
              <a:t>Родители, принимающие участие в проектной деятельности дошкольного учреждения:</a:t>
            </a:r>
          </a:p>
          <a:p>
            <a:pPr algn="ctr"/>
            <a:endParaRPr lang="ru-RU" sz="2000" dirty="0" smtClean="0">
              <a:solidFill>
                <a:srgbClr val="0066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наладили тесный контакт не только со своим ребёнком, но и с коллективом родителей и детей группы;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получили возможность не только узнать о том, чем занимается ребёнок в детском саду, но и принять активное участие в жизни группы;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смогли реализовать свои творческие способности.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7972452" cy="5126054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 </a:t>
            </a:r>
            <a:r>
              <a:rPr lang="ru-RU" dirty="0" smtClean="0">
                <a:latin typeface="Monotype Corsiva" pitchFamily="66" charset="0"/>
              </a:rPr>
              <a:t>Нужно всегда помнить, что семья для ребёнка – это </a:t>
            </a:r>
            <a:r>
              <a:rPr lang="ru-RU" b="1" dirty="0" smtClean="0">
                <a:solidFill>
                  <a:srgbClr val="006600"/>
                </a:solidFill>
                <a:latin typeface="Monotype Corsiva" pitchFamily="66" charset="0"/>
              </a:rPr>
              <a:t>источник общественного опыта</a:t>
            </a:r>
            <a:r>
              <a:rPr lang="ru-RU" dirty="0" smtClean="0">
                <a:latin typeface="Monotype Corsiva" pitchFamily="66" charset="0"/>
              </a:rPr>
              <a:t>. Здесь он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Monotype Corsiva" pitchFamily="66" charset="0"/>
              </a:rPr>
              <a:t>                         находит примеры для подражания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Monotype Corsiva" pitchFamily="66" charset="0"/>
              </a:rPr>
              <a:t>                        и здесь происходит его социальное рождение. И если мы хотим вырастить </a:t>
            </a:r>
            <a:r>
              <a:rPr lang="ru-RU" b="1" dirty="0" smtClean="0">
                <a:solidFill>
                  <a:srgbClr val="006600"/>
                </a:solidFill>
                <a:latin typeface="Monotype Corsiva" pitchFamily="66" charset="0"/>
              </a:rPr>
              <a:t>нравственно здоровое поколение</a:t>
            </a:r>
            <a:r>
              <a:rPr lang="ru-RU" dirty="0" smtClean="0">
                <a:latin typeface="Monotype Corsiva" pitchFamily="66" charset="0"/>
              </a:rPr>
              <a:t>,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Monotype Corsiva" pitchFamily="66" charset="0"/>
              </a:rPr>
              <a:t>    то должны решать эту проблему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6600"/>
                </a:solidFill>
                <a:latin typeface="Monotype Corsiva" pitchFamily="66" charset="0"/>
              </a:rPr>
              <a:t>   «всем миром»</a:t>
            </a:r>
            <a:r>
              <a:rPr lang="ru-RU" dirty="0" smtClean="0">
                <a:latin typeface="Monotype Corsiva" pitchFamily="66" charset="0"/>
              </a:rPr>
              <a:t>: детский сад, семья,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Monotype Corsiva" pitchFamily="66" charset="0"/>
              </a:rPr>
              <a:t>    общественность.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7472386" cy="43971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6600"/>
                </a:solidFill>
              </a:rPr>
              <a:t>Заключение</a:t>
            </a:r>
            <a:endParaRPr lang="ru-RU" dirty="0">
              <a:solidFill>
                <a:srgbClr val="006600"/>
              </a:solidFill>
            </a:endParaRPr>
          </a:p>
        </p:txBody>
      </p:sp>
      <p:pic>
        <p:nvPicPr>
          <p:cNvPr id="4" name="Рисунок 3" descr="695_bi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000240"/>
            <a:ext cx="2135174" cy="1421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625" y="357188"/>
            <a:ext cx="8501063" cy="6215062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38" y="357188"/>
            <a:ext cx="8072437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746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>Главным в работе любого ДОУ являются </a:t>
            </a:r>
            <a:r>
              <a:rPr lang="ru-RU" sz="2400" b="1" dirty="0">
                <a:solidFill>
                  <a:srgbClr val="006600"/>
                </a:solidFill>
                <a:latin typeface="+mn-lt"/>
                <a:cs typeface="+mn-cs"/>
              </a:rPr>
              <a:t>сохранение и укрепление физического и психического здоровья воспитанников, их творческое и интеллектуальное развитие, обеспечение условий для личностного роста</a:t>
            </a:r>
            <a:r>
              <a:rPr lang="ru-RU" sz="2400" b="1" dirty="0">
                <a:latin typeface="+mn-lt"/>
                <a:cs typeface="+mn-cs"/>
              </a:rPr>
              <a:t>. </a:t>
            </a:r>
            <a:r>
              <a:rPr lang="ru-RU" sz="2400" dirty="0">
                <a:latin typeface="+mn-lt"/>
                <a:cs typeface="+mn-cs"/>
              </a:rPr>
              <a:t>Успешное осуществление этой большой и ответственной работы невозможно в отрыве от семьи, ведь </a:t>
            </a:r>
            <a:r>
              <a:rPr lang="ru-RU" sz="2400" b="1" dirty="0">
                <a:solidFill>
                  <a:srgbClr val="006600"/>
                </a:solidFill>
                <a:latin typeface="+mn-lt"/>
                <a:cs typeface="+mn-cs"/>
              </a:rPr>
              <a:t>родители – первые и главные воспитатели своего ребенка с момента рождения и на всю жизнь</a:t>
            </a:r>
            <a:r>
              <a:rPr lang="ru-RU" sz="2400" b="1" dirty="0" smtClean="0">
                <a:solidFill>
                  <a:srgbClr val="006600"/>
                </a:solidFill>
                <a:latin typeface="+mn-lt"/>
                <a:cs typeface="+mn-cs"/>
              </a:rPr>
              <a:t>. </a:t>
            </a:r>
          </a:p>
          <a:p>
            <a:pPr indent="274638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rgbClr val="006600"/>
              </a:solidFill>
              <a:latin typeface="+mn-lt"/>
              <a:cs typeface="+mn-cs"/>
            </a:endParaRPr>
          </a:p>
          <a:p>
            <a:pPr indent="2746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+mn-lt"/>
              </a:rPr>
              <a:t>Полноценное воспитание дошкольника происходит в условиях </a:t>
            </a:r>
            <a:r>
              <a:rPr lang="ru-RU" sz="2400" b="1" dirty="0" smtClean="0">
                <a:solidFill>
                  <a:srgbClr val="006600"/>
                </a:solidFill>
                <a:latin typeface="+mn-lt"/>
              </a:rPr>
              <a:t>одновременного</a:t>
            </a:r>
            <a:r>
              <a:rPr lang="ru-RU" sz="2400" i="1" dirty="0" smtClean="0">
                <a:latin typeface="+mn-lt"/>
              </a:rPr>
              <a:t> </a:t>
            </a:r>
            <a:r>
              <a:rPr lang="ru-RU" sz="2400" dirty="0" smtClean="0">
                <a:latin typeface="+mn-lt"/>
              </a:rPr>
              <a:t>влияния семьи и дошкольного учреждения. Для того, чтобы родители стали активными помощниками воспитателей, необходимо вовлечь их в жизнь детского сада. Работа с семьей является сложной задачей, как в организационном, так и в психолого-педагогическом плане. </a:t>
            </a:r>
            <a:endParaRPr lang="ru-RU" sz="2400" b="1" dirty="0">
              <a:solidFill>
                <a:srgbClr val="006600"/>
              </a:solidFill>
              <a:latin typeface="+mn-lt"/>
              <a:cs typeface="+mn-cs"/>
            </a:endParaRPr>
          </a:p>
          <a:p>
            <a:pPr indent="274638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Monotype Corsiva" pitchFamily="66" charset="0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88" y="214313"/>
            <a:ext cx="8572500" cy="6357937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6600"/>
                </a:solidFill>
              </a:rPr>
              <a:t>Формы общения педагога с родителями в ДОУ</a:t>
            </a:r>
            <a:endParaRPr lang="ru-RU" sz="3200" smtClean="0">
              <a:solidFill>
                <a:srgbClr val="0066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3125" y="1214438"/>
            <a:ext cx="5143500" cy="10001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0" y="1357313"/>
            <a:ext cx="4714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традиционные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2428875"/>
            <a:ext cx="2571750" cy="928688"/>
          </a:xfrm>
          <a:prstGeom prst="rect">
            <a:avLst/>
          </a:prstGeom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86125" y="2428875"/>
            <a:ext cx="2428875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00750" y="2357438"/>
            <a:ext cx="2571750" cy="928687"/>
          </a:xfrm>
          <a:prstGeom prst="rect">
            <a:avLst/>
          </a:prstGeom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0063" y="2500313"/>
            <a:ext cx="250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коллективные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86125" y="2428875"/>
            <a:ext cx="2286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индивидуальные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72188" y="2428875"/>
            <a:ext cx="2357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наглядно-информационные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71500" y="3571875"/>
            <a:ext cx="2428875" cy="2857500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2938" y="3714750"/>
            <a:ext cx="2286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групповые родительские собрания, конференции, «Круглые столы» и др.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3286125" y="3571875"/>
            <a:ext cx="2428875" cy="2786063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143625" y="3500438"/>
            <a:ext cx="2428875" cy="2928937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571875" y="3786188"/>
            <a:ext cx="1928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педагогические беседы с родителями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143625" y="3571875"/>
            <a:ext cx="23574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аудио-видеофрагменты организации различных видов деятельности, режимных моментов, занятий; фотовыставки, стенды, ширмы, папки-передвижки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5750" y="214313"/>
            <a:ext cx="8501063" cy="6357937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Выгнутая влево стрелка 20"/>
          <p:cNvSpPr/>
          <p:nvPr/>
        </p:nvSpPr>
        <p:spPr>
          <a:xfrm>
            <a:off x="1000125" y="1500188"/>
            <a:ext cx="714375" cy="714375"/>
          </a:xfrm>
          <a:prstGeom prst="curved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право стрелка 21"/>
          <p:cNvSpPr/>
          <p:nvPr/>
        </p:nvSpPr>
        <p:spPr>
          <a:xfrm>
            <a:off x="7643813" y="1428750"/>
            <a:ext cx="642937" cy="785813"/>
          </a:xfrm>
          <a:prstGeom prst="curved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4286250" y="2143125"/>
            <a:ext cx="357188" cy="428625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5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0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 animBg="1"/>
      <p:bldP spid="16" grpId="0"/>
      <p:bldP spid="17" grpId="0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5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006600"/>
                </a:solidFill>
              </a:rPr>
              <a:t>Нетрадиционные формы общения с родителями</a:t>
            </a:r>
            <a:br>
              <a:rPr lang="ru-RU" sz="2800" b="1" smtClean="0">
                <a:solidFill>
                  <a:srgbClr val="006600"/>
                </a:solidFill>
              </a:rPr>
            </a:b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Автор Т.В. Кротова</a:t>
            </a:r>
            <a:br>
              <a:rPr lang="ru-RU" sz="18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 (преподаватель факультета дошкольной педагогики МПГУ)</a:t>
            </a:r>
            <a:endParaRPr lang="ru-RU" sz="1800" b="1" i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500" y="1357313"/>
          <a:ext cx="8229600" cy="5212080"/>
        </p:xfrm>
        <a:graphic>
          <a:graphicData uri="http://schemas.openxmlformats.org/drawingml/2006/table">
            <a:tbl>
              <a:tblPr/>
              <a:tblGrid>
                <a:gridCol w="2357438"/>
                <a:gridCol w="3128962"/>
                <a:gridCol w="2743200"/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использования этой формы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Формы проведения  общения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Информационно-аналитические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Выявление интересов, потребностей, запросов родителей, уровня их педагогической грамотности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социологических срезов, опросов, «Почтовый ящик»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Досуговые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Установление эмоционального контакта между педагогами, родителями, детьми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Совместные досуги, праздники, участие родителей и детей в выставках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750" y="357188"/>
            <a:ext cx="8643938" cy="6286500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357188"/>
          <a:ext cx="8286750" cy="6143625"/>
        </p:xfrm>
        <a:graphic>
          <a:graphicData uri="http://schemas.openxmlformats.org/drawingml/2006/table">
            <a:tbl>
              <a:tblPr/>
              <a:tblGrid>
                <a:gridCol w="2571750"/>
                <a:gridCol w="2500313"/>
                <a:gridCol w="3214687"/>
              </a:tblGrid>
              <a:tr h="3333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Познавательные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Ознакомление родителей с возрастными и психологическими особенностями детей дошкольного возраста. Формирование у родителей практических навыков воспитания детей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Семинары-практикумы, педагогический брифинг, педагогическая гостиная, проведение собраний, консультаций в нетрадиционной форме, устные педагогические журналы, игры с педагогическим содержанием, педагогическая библиотека для родителей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0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Наглядно-информационные: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информационно-ознакомительные;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информационно-просветительские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Ознакомление родителей с работой дошкольного учреждения, особенностями детей. Формирование у родителей знаний о воспитании и развитии детей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Информационные проспекты для родителей, организация дней (недель) открытых дверей, открытых просмотров занятий и других видов деятельности детей. Выпуск газет, организация мини-библиотек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5750" y="285750"/>
            <a:ext cx="8643938" cy="6286500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7"/>
          </a:xfrm>
        </p:spPr>
        <p:txBody>
          <a:bodyPr/>
          <a:lstStyle/>
          <a:p>
            <a:pPr eaLnBrk="1" hangingPunct="1"/>
            <a:r>
              <a:rPr lang="ru-RU" sz="3600" b="1" i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Семейное воспитание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– общее название для процессов воздействия на детей со стороны родителей и других членов семьи с целью достижения желаемых результатов</a:t>
            </a:r>
          </a:p>
        </p:txBody>
      </p:sp>
      <p:pic>
        <p:nvPicPr>
          <p:cNvPr id="4" name="Содержимое 3" descr="sem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3071810"/>
            <a:ext cx="4857784" cy="3222371"/>
          </a:xfrm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50" y="285750"/>
            <a:ext cx="8572500" cy="6357938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6488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3214686"/>
            <a:ext cx="3379217" cy="3357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28596" y="785794"/>
            <a:ext cx="7000875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33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j-lt"/>
                <a:cs typeface="Times New Roman" pitchFamily="18" charset="0"/>
              </a:rPr>
              <a:t>Важным моментом в предупреждении возникновения проблемных ситуаций являются </a:t>
            </a:r>
            <a:r>
              <a:rPr lang="ru-RU" sz="3200" b="1" dirty="0">
                <a:solidFill>
                  <a:srgbClr val="006600"/>
                </a:solidFill>
                <a:latin typeface="+mj-lt"/>
                <a:cs typeface="Times New Roman" pitchFamily="18" charset="0"/>
              </a:rPr>
              <a:t>установление личного контакта </a:t>
            </a:r>
            <a:r>
              <a:rPr lang="ru-RU" sz="3200" dirty="0">
                <a:latin typeface="+mj-lt"/>
                <a:cs typeface="Times New Roman" pitchFamily="18" charset="0"/>
              </a:rPr>
              <a:t>педагога с родителями, </a:t>
            </a:r>
            <a:r>
              <a:rPr lang="ru-RU" sz="3200" b="1" dirty="0" smtClean="0">
                <a:solidFill>
                  <a:srgbClr val="006600"/>
                </a:solidFill>
                <a:latin typeface="+mj-lt"/>
                <a:cs typeface="Times New Roman" pitchFamily="18" charset="0"/>
              </a:rPr>
              <a:t>ежедневное </a:t>
            </a:r>
            <a:r>
              <a:rPr lang="ru-RU" sz="3200" b="1" dirty="0">
                <a:solidFill>
                  <a:srgbClr val="006600"/>
                </a:solidFill>
                <a:latin typeface="+mj-lt"/>
                <a:cs typeface="Times New Roman" pitchFamily="18" charset="0"/>
              </a:rPr>
              <a:t>информирование родителей </a:t>
            </a:r>
          </a:p>
          <a:p>
            <a:pPr indent="92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j-lt"/>
                <a:cs typeface="Times New Roman" pitchFamily="18" charset="0"/>
              </a:rPr>
              <a:t>о том, как ребенок провел </a:t>
            </a:r>
          </a:p>
          <a:p>
            <a:pPr indent="92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j-lt"/>
                <a:cs typeface="Times New Roman" pitchFamily="18" charset="0"/>
              </a:rPr>
              <a:t>день, чему научился, </a:t>
            </a:r>
          </a:p>
          <a:p>
            <a:pPr indent="92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j-lt"/>
                <a:cs typeface="Times New Roman" pitchFamily="18" charset="0"/>
              </a:rPr>
              <a:t>каких успехов достиг.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188" y="214313"/>
            <a:ext cx="8501062" cy="6357937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6600"/>
                </a:solidFill>
              </a:rPr>
              <a:t>Принципы взаимодействия педагога с родителями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928813"/>
            <a:ext cx="8229600" cy="4525962"/>
          </a:xfrm>
        </p:spPr>
        <p:txBody>
          <a:bodyPr/>
          <a:lstStyle/>
          <a:p>
            <a:pPr eaLnBrk="1" hangingPunct="1"/>
            <a:r>
              <a:rPr lang="ru-RU" dirty="0" smtClean="0"/>
              <a:t>Доброжелательный стиль общения</a:t>
            </a:r>
          </a:p>
          <a:p>
            <a:pPr eaLnBrk="1" hangingPunct="1"/>
            <a:r>
              <a:rPr lang="ru-RU" dirty="0" smtClean="0"/>
              <a:t>Индивидуальный подход</a:t>
            </a:r>
          </a:p>
          <a:p>
            <a:pPr eaLnBrk="1" hangingPunct="1"/>
            <a:r>
              <a:rPr lang="ru-RU" dirty="0" smtClean="0"/>
              <a:t>Сотрудничество, а не наставничество</a:t>
            </a:r>
          </a:p>
          <a:p>
            <a:pPr eaLnBrk="1" hangingPunct="1"/>
            <a:r>
              <a:rPr lang="ru-RU" dirty="0" smtClean="0"/>
              <a:t>Тщательная подготовка</a:t>
            </a:r>
          </a:p>
          <a:p>
            <a:pPr eaLnBrk="1" hangingPunct="1"/>
            <a:r>
              <a:rPr lang="ru-RU" dirty="0" smtClean="0"/>
              <a:t>Динамичность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pic>
        <p:nvPicPr>
          <p:cNvPr id="4" name="Рисунок 3" descr="sd73_04_07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4" y="3500438"/>
            <a:ext cx="2825752" cy="3037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625" y="285750"/>
            <a:ext cx="8358188" cy="6286500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285750"/>
            <a:ext cx="8572500" cy="6357938"/>
          </a:xfrm>
          <a:prstGeom prst="rect">
            <a:avLst/>
          </a:prstGeom>
          <a:noFill/>
          <a:ln>
            <a:solidFill>
              <a:srgbClr val="0066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85728"/>
            <a:ext cx="835824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+mn-lt"/>
              </a:rPr>
              <a:t>Одной из эффективных форм взаимодействия ДОУ и семьи является организация  </a:t>
            </a:r>
            <a:r>
              <a:rPr lang="ru-RU" sz="2400" b="1" dirty="0" smtClean="0">
                <a:solidFill>
                  <a:srgbClr val="006600"/>
                </a:solidFill>
                <a:latin typeface="+mn-lt"/>
              </a:rPr>
              <a:t>проектной творческой деятельности</a:t>
            </a:r>
            <a:r>
              <a:rPr lang="ru-RU" sz="2400" dirty="0" smtClean="0">
                <a:latin typeface="+mn-lt"/>
                <a:cs typeface="Times New Roman" pitchFamily="18" charset="0"/>
              </a:rPr>
              <a:t>. Эта </a:t>
            </a:r>
            <a:r>
              <a:rPr lang="ru-RU" sz="2400" dirty="0" smtClean="0">
                <a:latin typeface="+mn-lt"/>
              </a:rPr>
              <a:t>современная модель работы по привлечению родителей к активному участию в воспитательно-образовательном процессе и способствует укреплению связи между дошкольным учреждением и семьями воспитанников. В результате неформального общения детей и взрослых создана не только внутрисемейная, но и </a:t>
            </a:r>
            <a:r>
              <a:rPr lang="ru-RU" sz="2400" dirty="0" err="1" smtClean="0">
                <a:latin typeface="+mn-lt"/>
              </a:rPr>
              <a:t>межсемейная</a:t>
            </a:r>
            <a:r>
              <a:rPr lang="ru-RU" sz="2400" dirty="0" smtClean="0">
                <a:latin typeface="+mn-lt"/>
              </a:rPr>
              <a:t> дружеская атмосфера, что служит раскрытию творческих способностей детей и взрослых.</a:t>
            </a:r>
            <a:endParaRPr lang="ru-RU" sz="2400" dirty="0" smtClean="0">
              <a:latin typeface="+mn-lt"/>
              <a:cs typeface="Times New Roman" pitchFamily="18" charset="0"/>
            </a:endParaRPr>
          </a:p>
          <a:p>
            <a:r>
              <a:rPr lang="ru-RU" sz="2400" dirty="0" smtClean="0">
                <a:latin typeface="+mn-lt"/>
              </a:rPr>
              <a:t>    </a:t>
            </a:r>
            <a:r>
              <a:rPr lang="ru-RU" sz="2400" b="1" dirty="0" smtClean="0">
                <a:solidFill>
                  <a:srgbClr val="006600"/>
                </a:solidFill>
                <a:latin typeface="+mn-lt"/>
              </a:rPr>
              <a:t>Проектная деятельность </a:t>
            </a:r>
            <a:r>
              <a:rPr lang="ru-RU" sz="2400" dirty="0" smtClean="0">
                <a:latin typeface="+mn-lt"/>
              </a:rPr>
              <a:t>развивает познавательную активность, самостоятельность, творчество, умение планировать, ориентироваться в информационном пространстве, работать в коллективе, организовывать процесс познания, который должен завершиться реальным результатом. Этот результат можно увидеть, осмыслить, применить в реальной, практической жизни.</a:t>
            </a:r>
            <a:endParaRPr lang="ru-RU" sz="24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610</Words>
  <Application>Microsoft Office PowerPoint</Application>
  <PresentationFormat>Экран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Взаимодействие ДОУ с семьями воспитанников по проектной творческой деятельности </vt:lpstr>
      <vt:lpstr>Слайд 2</vt:lpstr>
      <vt:lpstr>Формы общения педагога с родителями в ДОУ</vt:lpstr>
      <vt:lpstr>Нетрадиционные формы общения с родителями Автор Т.В. Кротова  (преподаватель факультета дошкольной педагогики МПГУ)</vt:lpstr>
      <vt:lpstr>Слайд 5</vt:lpstr>
      <vt:lpstr>Семейное воспитание – общее название для процессов воздействия на детей со стороны родителей и других членов семьи с целью достижения желаемых результатов</vt:lpstr>
      <vt:lpstr>Слайд 7</vt:lpstr>
      <vt:lpstr>Принципы взаимодействия педагога с родителями</vt:lpstr>
      <vt:lpstr>Слайд 9</vt:lpstr>
      <vt:lpstr>Слайд 10</vt:lpstr>
      <vt:lpstr>Слайд 11</vt:lpstr>
      <vt:lpstr>Слайд 12</vt:lpstr>
      <vt:lpstr>Заключение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ДОУ с семьей</dc:title>
  <dc:creator>Никитина М.О</dc:creator>
  <cp:lastModifiedBy>СашаМаша</cp:lastModifiedBy>
  <cp:revision>116</cp:revision>
  <dcterms:created xsi:type="dcterms:W3CDTF">2011-08-25T15:32:02Z</dcterms:created>
  <dcterms:modified xsi:type="dcterms:W3CDTF">2014-10-03T17:16:40Z</dcterms:modified>
</cp:coreProperties>
</file>