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8" r:id="rId3"/>
    <p:sldId id="269" r:id="rId4"/>
    <p:sldId id="257" r:id="rId5"/>
    <p:sldId id="270" r:id="rId6"/>
    <p:sldId id="271" r:id="rId7"/>
    <p:sldId id="258" r:id="rId8"/>
    <p:sldId id="259" r:id="rId9"/>
    <p:sldId id="274" r:id="rId10"/>
    <p:sldId id="272" r:id="rId11"/>
    <p:sldId id="273" r:id="rId12"/>
    <p:sldId id="260" r:id="rId13"/>
    <p:sldId id="261" r:id="rId14"/>
    <p:sldId id="262" r:id="rId15"/>
    <p:sldId id="263" r:id="rId16"/>
    <p:sldId id="264" r:id="rId17"/>
    <p:sldId id="267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56EEA-BE63-4CC1-A811-F44D473FC89C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2739C-B8B5-449B-BF69-7D36439A9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05B-F701-470C-A5BD-8135A61D1EF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545A-0755-4F15-980E-4561C11F7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05B-F701-470C-A5BD-8135A61D1EF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545A-0755-4F15-980E-4561C11F7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05B-F701-470C-A5BD-8135A61D1EF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545A-0755-4F15-980E-4561C11F7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05B-F701-470C-A5BD-8135A61D1EF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545A-0755-4F15-980E-4561C11F7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05B-F701-470C-A5BD-8135A61D1EF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545A-0755-4F15-980E-4561C11F7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05B-F701-470C-A5BD-8135A61D1EF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545A-0755-4F15-980E-4561C11F7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05B-F701-470C-A5BD-8135A61D1EF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545A-0755-4F15-980E-4561C11F7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05B-F701-470C-A5BD-8135A61D1EF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545A-0755-4F15-980E-4561C11F7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05B-F701-470C-A5BD-8135A61D1EF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545A-0755-4F15-980E-4561C11F7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05B-F701-470C-A5BD-8135A61D1EF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545A-0755-4F15-980E-4561C11F7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B05B-F701-470C-A5BD-8135A61D1EF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55545A-0755-4F15-980E-4561C11F7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BBB05B-F701-470C-A5BD-8135A61D1EF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55545A-0755-4F15-980E-4561C11F75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005064"/>
            <a:ext cx="6483496" cy="1036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игрушка для самых маленьких»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301208"/>
            <a:ext cx="6696744" cy="11296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воспитатель ГКУЗ ВО «Муромский дом ребенка специализированный»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Меженова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static.tildacdn.com/tild6263-3765-4263-b231-383439373531/IMG_3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4640337" cy="28721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17912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игры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бизибордом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ребенком будут получены новые знания. Совместно со взрослыми он узнает названия цветов и форм, понятия мягкое - твёрдое, большое - маленькое, светлое - темное, длинное - короткое, много - мало и т.д. Обилие объектов для исследования различных функций, форм, фактур и цветов стимулирует быстрое развитие ребенка. Современная наука доказала пользу тактильных и визуальных стимулов на развитие мозга ребенка. Развитие мелкой моторики формирует нейронные связи в мозге, что ускоряет развитие речи, памяти, логики. Играя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бизибордом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малыш учится самостоятельно совершать те или иные действия снова и снова. Всё получается не гладко и не сразу, но это только подстегивает стремление научиться. Таким образом ребенок обучается самостоятельности, усидчивости и концентрации внимания.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позволяет удовлетворить детское любопытство и снизить интерес к реальным опасным аналогам.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бизиборде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можно найти детали, которые неизменно вызывают интерес у ребенка, но запрещаются взрослыми по соображениям безопасности - розетки с вилками, выключатели, прищепки, шпингалеты и замочки, крючки и цепочки.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Доска для детей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имеет каких-то возрастных ограничений. Малыш может увлеченно передвигать костяшки на счётах или пытаться попасть вилкой в розетку и в полгода, находясь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руках. И, как показывает практика, со временем дети не теряют интерес к развивающей панели. Заниматься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бизибордом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можно до самой школы, тренируя навыки, которые пригодятся в быту, и развивая зоны мозга, отвечающие за речь.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2995689"/>
            <a:ext cx="792088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возможных элементов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бизиборда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весьма разнообразен: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дверные цепочки, крючки, петельки, пуговицы;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замки (в том числе засовы, щеколды, задвижки, шпингалеты);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фонарики и лампочки;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выключатели и кнопки;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счёты;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дверной звонок;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дисковый или кнопочный телефон, пульт;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катушки и шнурки;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молнии и пуговицы;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циферблаты от часов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бизибордов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268761"/>
            <a:ext cx="8496944" cy="792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Классические прямоугольные доски – безопасный вариант, который очень экономит пространство.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o-krohe.ru/images/article/thumb/660-0/2017/08/bizibord-zanimatelnaya-razvivayushchaya-doska-dlya-rebenka-44.jpg"/>
          <p:cNvPicPr/>
          <p:nvPr/>
        </p:nvPicPr>
        <p:blipFill>
          <a:blip r:embed="rId2" cstate="print"/>
          <a:srcRect l="3922" t="5727" r="5868" b="8367"/>
          <a:stretch>
            <a:fillRect/>
          </a:stretch>
        </p:blipFill>
        <p:spPr bwMode="auto">
          <a:xfrm>
            <a:off x="1043608" y="2132856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10937" t="13791" r="12500" b="11790"/>
          <a:stretch>
            <a:fillRect/>
          </a:stretch>
        </p:blipFill>
        <p:spPr bwMode="auto">
          <a:xfrm>
            <a:off x="5148064" y="2060848"/>
            <a:ext cx="2952328" cy="222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 l="10644" t="3022" r="13078"/>
          <a:stretch>
            <a:fillRect/>
          </a:stretch>
        </p:blipFill>
        <p:spPr bwMode="auto">
          <a:xfrm>
            <a:off x="1043608" y="4365104"/>
            <a:ext cx="3096344" cy="231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 l="7843" t="7787" r="7843" b="11960"/>
          <a:stretch>
            <a:fillRect/>
          </a:stretch>
        </p:blipFill>
        <p:spPr bwMode="auto">
          <a:xfrm>
            <a:off x="5076056" y="4365104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Двойные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двухсторонние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удобный, устойчивый вариант при условии наличия жесткой сцепки досок между собой.</a:t>
            </a:r>
          </a:p>
        </p:txBody>
      </p:sp>
      <p:pic>
        <p:nvPicPr>
          <p:cNvPr id="47106" name="Picture 2" descr="https://o-krohe.ru/images/article/orig/2017/08/bizibord-zanimatelnaya-razvivayushchaya-doska-dlya-rebenka-89.jpg"/>
          <p:cNvPicPr>
            <a:picLocks noChangeAspect="1" noChangeArrowheads="1"/>
          </p:cNvPicPr>
          <p:nvPr/>
        </p:nvPicPr>
        <p:blipFill>
          <a:blip r:embed="rId2" cstate="print"/>
          <a:srcRect l="10326" t="9286" r="11196" b="4047"/>
          <a:stretch>
            <a:fillRect/>
          </a:stretch>
        </p:blipFill>
        <p:spPr bwMode="auto">
          <a:xfrm>
            <a:off x="1187624" y="1844824"/>
            <a:ext cx="2736304" cy="2016224"/>
          </a:xfrm>
          <a:prstGeom prst="rect">
            <a:avLst/>
          </a:prstGeom>
          <a:noFill/>
        </p:spPr>
      </p:pic>
      <p:pic>
        <p:nvPicPr>
          <p:cNvPr id="47110" name="Picture 6" descr="https://s.optlist.ru/i/98/88/1540d9037ce90f34-9888-1.jpg"/>
          <p:cNvPicPr>
            <a:picLocks noChangeAspect="1" noChangeArrowheads="1"/>
          </p:cNvPicPr>
          <p:nvPr/>
        </p:nvPicPr>
        <p:blipFill>
          <a:blip r:embed="rId3" cstate="print"/>
          <a:srcRect l="3786" t="7573" r="3449" b="9128"/>
          <a:stretch>
            <a:fillRect/>
          </a:stretch>
        </p:blipFill>
        <p:spPr bwMode="auto">
          <a:xfrm>
            <a:off x="5292080" y="1700808"/>
            <a:ext cx="2592288" cy="2327769"/>
          </a:xfrm>
          <a:prstGeom prst="rect">
            <a:avLst/>
          </a:prstGeom>
          <a:noFill/>
        </p:spPr>
      </p:pic>
      <p:pic>
        <p:nvPicPr>
          <p:cNvPr id="6" name="Рисунок 5" descr="https://igrasfera.ru/upload/iblock/f56/mozyyq7rhr5f1fcm9490msn1ppkow6gv.jpg"/>
          <p:cNvPicPr/>
          <p:nvPr/>
        </p:nvPicPr>
        <p:blipFill>
          <a:blip r:embed="rId4" cstate="print"/>
          <a:srcRect t="15789" b="17409"/>
          <a:stretch>
            <a:fillRect/>
          </a:stretch>
        </p:blipFill>
        <p:spPr bwMode="auto">
          <a:xfrm>
            <a:off x="1043608" y="4221088"/>
            <a:ext cx="29087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dn2.static1-sima-land.com/items/3026646/4/700-nw.jpg"/>
          <p:cNvPicPr/>
          <p:nvPr/>
        </p:nvPicPr>
        <p:blipFill>
          <a:blip r:embed="rId5" cstate="print"/>
          <a:srcRect l="3279" t="18970" b="9602"/>
          <a:stretch>
            <a:fillRect/>
          </a:stretch>
        </p:blipFill>
        <p:spPr bwMode="auto">
          <a:xfrm>
            <a:off x="5220072" y="4221088"/>
            <a:ext cx="2880320" cy="21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287344" cy="50632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форме куба или домика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638" t="5289" r="17116" b="10087"/>
          <a:stretch>
            <a:fillRect/>
          </a:stretch>
        </p:blipFill>
        <p:spPr bwMode="auto">
          <a:xfrm>
            <a:off x="539552" y="2492896"/>
            <a:ext cx="270930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901" t="4424" r="9558" b="4139"/>
          <a:stretch>
            <a:fillRect/>
          </a:stretch>
        </p:blipFill>
        <p:spPr bwMode="auto">
          <a:xfrm>
            <a:off x="6300192" y="2420888"/>
            <a:ext cx="2661212" cy="30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AutoShape 6" descr="https://bizibordum.ru/image/cachewebp/catalog/EvoToys/etbk0201-1200x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bizibordum.ru/image/cachewebp/catalog/EvoToys/etbk0201-1200x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bizibordum.ru/image/cachewebp/catalog/EvoToys/etbk0201-1200x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avatars.mds.yandex.net/get-images-cbir/8211094/hBjOqLpllKenBKoteCuyww6197/o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340768"/>
            <a:ext cx="2520280" cy="2520281"/>
          </a:xfrm>
          <a:prstGeom prst="rect">
            <a:avLst/>
          </a:prstGeom>
          <a:noFill/>
        </p:spPr>
      </p:pic>
      <p:pic>
        <p:nvPicPr>
          <p:cNvPr id="1040" name="Picture 16" descr="https://xn----7sbybkedbk6d1b.xn--p1ai/wp-content/uploads/2021/09/mjhvwgksfdk.jpg"/>
          <p:cNvPicPr>
            <a:picLocks noChangeAspect="1" noChangeArrowheads="1"/>
          </p:cNvPicPr>
          <p:nvPr/>
        </p:nvPicPr>
        <p:blipFill>
          <a:blip r:embed="rId5" cstate="print"/>
          <a:srcRect l="7705" t="8522" r="7545" b="9296"/>
          <a:stretch>
            <a:fillRect/>
          </a:stretch>
        </p:blipFill>
        <p:spPr bwMode="auto">
          <a:xfrm>
            <a:off x="3779912" y="4077072"/>
            <a:ext cx="2376264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920880" cy="114300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форме персонажа или другого предмета (фрукт, животное, дерево, домик, машинка, корабль и т.п.)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vladimir.malyish.ru/upload/iblock/72f/72fcf6051530a3a409dc817a395725a1.jpg"/>
          <p:cNvPicPr>
            <a:picLocks noChangeAspect="1" noChangeArrowheads="1"/>
          </p:cNvPicPr>
          <p:nvPr/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6084168" y="4293096"/>
            <a:ext cx="2843808" cy="2132856"/>
          </a:xfrm>
          <a:prstGeom prst="rect">
            <a:avLst/>
          </a:prstGeom>
          <a:noFill/>
        </p:spPr>
      </p:pic>
      <p:pic>
        <p:nvPicPr>
          <p:cNvPr id="21510" name="Picture 6" descr="https://cdn1.ozone.ru/s3/multimedia-p/6012311089.jpg"/>
          <p:cNvPicPr>
            <a:picLocks noChangeAspect="1" noChangeArrowheads="1"/>
          </p:cNvPicPr>
          <p:nvPr/>
        </p:nvPicPr>
        <p:blipFill>
          <a:blip r:embed="rId3" cstate="print"/>
          <a:srcRect t="13761" b="11315"/>
          <a:stretch>
            <a:fillRect/>
          </a:stretch>
        </p:blipFill>
        <p:spPr bwMode="auto">
          <a:xfrm>
            <a:off x="6372200" y="1916832"/>
            <a:ext cx="2549079" cy="1909862"/>
          </a:xfrm>
          <a:prstGeom prst="rect">
            <a:avLst/>
          </a:prstGeom>
          <a:noFill/>
        </p:spPr>
      </p:pic>
      <p:pic>
        <p:nvPicPr>
          <p:cNvPr id="21514" name="Picture 10" descr="https://detsadyar.ru/upload/iblock/211/2110f7e20ec5e4f7cf315909913c5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77072"/>
            <a:ext cx="2205084" cy="2448272"/>
          </a:xfrm>
          <a:prstGeom prst="rect">
            <a:avLst/>
          </a:prstGeom>
          <a:noFill/>
        </p:spPr>
      </p:pic>
      <p:pic>
        <p:nvPicPr>
          <p:cNvPr id="21516" name="Picture 12" descr="https://detsadyar.ru/upload/iblock/95e/95e0ae4e36c572c02d6635c85cfe811e.jpg"/>
          <p:cNvPicPr>
            <a:picLocks noChangeAspect="1" noChangeArrowheads="1"/>
          </p:cNvPicPr>
          <p:nvPr/>
        </p:nvPicPr>
        <p:blipFill>
          <a:blip r:embed="rId5" cstate="print"/>
          <a:srcRect t="5342" b="6517"/>
          <a:stretch>
            <a:fillRect/>
          </a:stretch>
        </p:blipFill>
        <p:spPr bwMode="auto">
          <a:xfrm>
            <a:off x="323528" y="4509120"/>
            <a:ext cx="2996407" cy="1993089"/>
          </a:xfrm>
          <a:prstGeom prst="rect">
            <a:avLst/>
          </a:prstGeom>
          <a:noFill/>
        </p:spPr>
      </p:pic>
      <p:pic>
        <p:nvPicPr>
          <p:cNvPr id="21518" name="Picture 14" descr="https://i3.stat01.com/2/7274/172731298/075a3e/bizibord-novogodnyaya-jolka.jpg"/>
          <p:cNvPicPr>
            <a:picLocks noChangeAspect="1" noChangeArrowheads="1"/>
          </p:cNvPicPr>
          <p:nvPr/>
        </p:nvPicPr>
        <p:blipFill>
          <a:blip r:embed="rId6" cstate="print"/>
          <a:srcRect l="11991" r="13065"/>
          <a:stretch>
            <a:fillRect/>
          </a:stretch>
        </p:blipFill>
        <p:spPr bwMode="auto">
          <a:xfrm>
            <a:off x="3347864" y="1628800"/>
            <a:ext cx="2304256" cy="2305990"/>
          </a:xfrm>
          <a:prstGeom prst="rect">
            <a:avLst/>
          </a:prstGeom>
          <a:noFill/>
        </p:spPr>
      </p:pic>
      <p:pic>
        <p:nvPicPr>
          <p:cNvPr id="21520" name="Picture 16" descr="https://cdn1.ozone.ru/s3/multimedia-n/6116890979.jpg"/>
          <p:cNvPicPr>
            <a:picLocks noChangeAspect="1" noChangeArrowheads="1"/>
          </p:cNvPicPr>
          <p:nvPr/>
        </p:nvPicPr>
        <p:blipFill>
          <a:blip r:embed="rId7" cstate="print"/>
          <a:srcRect l="7843" t="5882" r="5882" b="5882"/>
          <a:stretch>
            <a:fillRect/>
          </a:stretch>
        </p:blipFill>
        <p:spPr bwMode="auto">
          <a:xfrm>
            <a:off x="755576" y="1700808"/>
            <a:ext cx="1656184" cy="22584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416824" cy="1584176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Мягкие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бизимодули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бизибуки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уже не доски, но стоят упоминания. Они сшиты из текстильных материалов и представляют собой мягкие пирамидки, книжки и т.п.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s://cdn3.gulliver-toys.ru/19HS03BK/1070c1295/1.jpg"/>
          <p:cNvPicPr>
            <a:picLocks noChangeAspect="1" noChangeArrowheads="1"/>
          </p:cNvPicPr>
          <p:nvPr/>
        </p:nvPicPr>
        <p:blipFill>
          <a:blip r:embed="rId2" cstate="print"/>
          <a:srcRect t="21471" r="3380" b="20250"/>
          <a:stretch>
            <a:fillRect/>
          </a:stretch>
        </p:blipFill>
        <p:spPr bwMode="auto">
          <a:xfrm>
            <a:off x="3131840" y="4365104"/>
            <a:ext cx="3240360" cy="1954503"/>
          </a:xfrm>
          <a:prstGeom prst="rect">
            <a:avLst/>
          </a:prstGeom>
          <a:noFill/>
        </p:spPr>
      </p:pic>
      <p:pic>
        <p:nvPicPr>
          <p:cNvPr id="22537" name="Picture 9" descr="http://www.dsk-sport.ru/images/detailed/2/1609839.jpg"/>
          <p:cNvPicPr>
            <a:picLocks noChangeAspect="1" noChangeArrowheads="1"/>
          </p:cNvPicPr>
          <p:nvPr/>
        </p:nvPicPr>
        <p:blipFill>
          <a:blip r:embed="rId3" cstate="print"/>
          <a:srcRect t="9023" r="3005" b="14284"/>
          <a:stretch>
            <a:fillRect/>
          </a:stretch>
        </p:blipFill>
        <p:spPr bwMode="auto">
          <a:xfrm>
            <a:off x="3563888" y="2204864"/>
            <a:ext cx="2367794" cy="1872208"/>
          </a:xfrm>
          <a:prstGeom prst="rect">
            <a:avLst/>
          </a:prstGeom>
          <a:noFill/>
        </p:spPr>
      </p:pic>
      <p:pic>
        <p:nvPicPr>
          <p:cNvPr id="11" name="Рисунок 10" descr="https://bizibordum.ru/image/cache/catalog/EvoToys/etmb0103_3-476x476.JPG"/>
          <p:cNvPicPr/>
          <p:nvPr/>
        </p:nvPicPr>
        <p:blipFill>
          <a:blip r:embed="rId4" cstate="print"/>
          <a:srcRect t="14076" b="13235"/>
          <a:stretch>
            <a:fillRect/>
          </a:stretch>
        </p:blipFill>
        <p:spPr bwMode="auto">
          <a:xfrm>
            <a:off x="6300192" y="2132856"/>
            <a:ext cx="2304256" cy="184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https://cs2.livemaster.ru/storage/b8/f5/6a71b58bb48617e7e042ce6105kh--kukly-i-igrushki-myagkij-bizibord-bizikub-40-v-1-goluboj.jpg"/>
          <p:cNvPicPr>
            <a:picLocks noChangeAspect="1" noChangeArrowheads="1"/>
          </p:cNvPicPr>
          <p:nvPr/>
        </p:nvPicPr>
        <p:blipFill>
          <a:blip r:embed="rId5" cstate="print"/>
          <a:srcRect t="20833" b="8333"/>
          <a:stretch>
            <a:fillRect/>
          </a:stretch>
        </p:blipFill>
        <p:spPr bwMode="auto">
          <a:xfrm>
            <a:off x="6804248" y="4365104"/>
            <a:ext cx="1906094" cy="1800200"/>
          </a:xfrm>
          <a:prstGeom prst="rect">
            <a:avLst/>
          </a:prstGeom>
          <a:noFill/>
        </p:spPr>
      </p:pic>
      <p:sp>
        <p:nvSpPr>
          <p:cNvPr id="22541" name="AutoShape 13" descr="https://static2.evotoys.ru/product-image/800/myagkij-bizibord-kubik-softiki-v-lesu-15h15-sm-photo-623b13a3749f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3" name="AutoShape 15" descr="https://static2.evotoys.ru/product-image/800/myagkij-bizibord-kubik-softiki-v-lesu-15h15-sm-photo-623b13a3749f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https://bizibordum.ru/image/cache/catalog/EvoToys/ksetkm15l-952x9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437112"/>
            <a:ext cx="1944216" cy="186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Бизиборд Fancy Baby FBB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348880"/>
            <a:ext cx="2592288" cy="16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Дети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038600" cy="443484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_20230104_19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87" y="1700808"/>
            <a:ext cx="4185174" cy="4835729"/>
          </a:xfrm>
          <a:prstGeom prst="rect">
            <a:avLst/>
          </a:prstGeom>
          <a:noFill/>
        </p:spPr>
      </p:pic>
      <p:pic>
        <p:nvPicPr>
          <p:cNvPr id="5123" name="Picture 3" descr="C:\Users\User\Desktop\IMG-cf03bb6503f18172a53eca97ac8dd0a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83427"/>
            <a:ext cx="4320480" cy="48419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908719"/>
            <a:ext cx="784887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Известно, что развитие мелкой моторики и познание мира через тактильные ощущения стимулируют формирование когнитивных процессов у маленьких детей. Именно поэтому, сегодня такое разнообразие всевозможных игрушек,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кубиков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других игровых материалов, предназначенных для детей раннего возраста. Ни для кого не секрет, что игровая деятельность является ведущей для детей дошкольного возраста.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в раннем  возрасте ( 2-3 года) мы отмечаем у детей наличие интереса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предметно-манипулятивной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деятельности, как главной в раннем детстве.                                              С самого рождения дети начинают познавать мир — сначала посредством звуков, образов и телесного контакта с близкими людьми, затем начинается этап сенсорного развития. И чем больше различных фактур и текстур будет окружать малыша, тем гармоничнее будет его развитие. Играя, у детей развивается мелкая моторика пальцев, мышление, логика. Именно на развитии мелкой моторики в настоящее время делают основной акцент педагоги детских образовательных организаций.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699084"/>
            <a:ext cx="777686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Помогая малышу, они, тем самым, способствуют развитию его речи, ведь не секрет, что нервные рецепторы в пальчиках связаны с зонами мозга, ответственными за речь.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существует большое разнообразие игровых методик по этому направлению работы с детьми раннего возраста. Перечислим некоторые из них: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пальчиковые игры;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с крупами (сортировка, рисование манкой);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детское творчество (трехгранные карандаши, восковые мелки или  художественная пастель);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рисование пальчиковыми красками;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лепка из соленого теста, из глины.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главная задача взрослого - сделать все эти занятия разнообразными и интересными, ориентируясь на интересы малыша.</a:t>
            </a:r>
            <a:r>
              <a:rPr lang="ru-RU" sz="2000" dirty="0" smtClean="0"/>
              <a:t>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интересная из новых технологий – это идея создания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643192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busy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board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– развивающая доска (стенд, модуль) со всевозможными кнопками, выключателями, крючками и прочими маленькими «опасностями», которые ребёнку трогать обычно запрещено - это не просто модное веяние. Это полезные игры на усидчивость, внимательность, умение концентрироваться, развитие мышления и мозговой активности. Недаром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ещё называют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«Волшебная доска», «Чудо-доска», «Доска – стенд для мелкой моторики». А кроме этого звучит такое название как «Развивающая доска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», ведь именно итальянский педагог Мария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Мотессори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известная своими нетривиальными методиками развития, имеющими успех во всем мире, первой подала идею обучать детей через знакомство с предметами. Известно, что прототип современного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был изготовлен еще в 1907 году самой Марией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Проанализировав поведение малышей, она пришла к выводу, что они познают мир и воспринимают информацию в большинстве своём через сенсорные ощущения, таким образом, развивая мелкую моторику.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М.Монтессори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решила дать возможность детям поиграть с предметами, к которым родители обычно не подпускают их.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196751"/>
            <a:ext cx="82089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ей появился первый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бизиборд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на деревянной поверхности расположились розетка со штекером, выключатель света, дверные защёлка и цепочка, панно со шнуровкой.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Конечно, одна доска никогда не сможет заменить целый комплекс подготовки к детскому саду или школе, но заложить важный фундамент в формировании маленького гения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бизиборду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вполне по силам.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Бизиборд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отличным пособием для развития малышей и в настоящее время необходим в каждой группе раннего возраста, как элемент развивающей предметно-пространственной среды.</a:t>
            </a:r>
            <a:r>
              <a:rPr lang="ru-RU" sz="2000" dirty="0" smtClean="0"/>
              <a:t>         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Начиная работу по использованию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как средства всестороннего развития детей раннего возраста, необходимо учитывать требования к организации предметно-развивающей среды, указанные в программе «От рождения до школы», которая реализуется в ДОУ. Исходя из них, видно, что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соответствует данным требованиям, а именно таким компонентам как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0"/>
            <a:ext cx="792088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содержательно-насыщенный, развивающий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(чем больше различных элементов будет закреплено на такой доске, тем более интересна она будет малышу: различные замочки, колёсики, дверцы, цепочки, кнопочки и т.д.;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максимально интересным для малышей, если закрепленных предметов будет по возможности много, и каждый из них сможет выполнять какое- то действие – ребенок учится нажимать, открывать, крутить различные предметы, пощёлкать, постучать, повертеть и пр.);           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доступный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(пособие изготовлено с учётом возрастных особенностей и  находится в свободном доступном месте, что доставляет детям радость, развивает у них интерес к изучению нового);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безопасный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(все поверхности основы тщательно зашкурены;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саморезы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используются для крепления, не выглядывают с обратной стороны доски; основной материал - мягкие тканевые доски для малышей до года и деревянные гладкие основы без острых углов для детей постарше; нет предметов, о которые можно пораниться, и тонких нитей);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(все детали сделаны из прочных материалов и покрыты качественной краской);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эстетически-привлекательный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(основной фон яркий; предметы разных форматов и цветов; использованы шумовые музыкальные пособия).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чем польза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1520" y="1196752"/>
            <a:ext cx="842493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Бизиборд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способствует развитию: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мелкой и крупной моторики (это способность управлять своим телом и  совершать мелкие движения пальчиками, чтобы достигнуть поставленной задачи, это умение только начинает развиваться в возрасте 1 года);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логики и причинно-следственных связей (малыш видит какие его действия приводят к каким результатам и понимает, что нужно сделать, чтобы открыть дверку и т.п.);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памяти (особенно зрительной, звуковой и тактильной – чем больше стимулов, тем лучше развитие);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усидчивости и концентрации внимания (то, что не свойственно детям изначально; например, желание ребенка открыть дверку на замке, будет заставлять его сосредоточиться на своих движениях и довести дело до конца, как бы сложно не было);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настойчивости в достижении цели (если ребенок не требует от вас помощи, не вмешивайтесь, дайте ему возможность сделать самому – радость от достижения цели укрепит его веру в собственные силы и повысит самооценку) и многому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другому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052736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цветовосприятию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 оформлении доски используются разные цвета радуги: разноцветные пуговицы, шнурки, ленточки и пр. Таким образом,  ребенок знакомится с эталонными представлениями о цвете);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400" y="1561872"/>
            <a:ext cx="5657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 оформлении доски используются разные цвета радуги: разноцветные пуговицы, шнурки, ленточки и пр. Таким образом,  ребенок знакомится с эталонными представлениями о цвете);</a:t>
            </a:r>
            <a:endParaRPr lang="ru-RU" sz="9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060848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изучению слов и изучению мира (за дверцами прячутся картинки с животными, фруктами, транспортом, растениями. Когда малыш откроет дверцу, он будет рад маленькому сюрпризу в виде картинки. А если взрослые будут повторять при этом его название, то ребенок вскоре запомнит это слово);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 rot="10800000" flipV="1">
            <a:off x="395536" y="3429000"/>
            <a:ext cx="784785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воображению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(ребенок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 может придумать, как еще использовать ту или иную деталь.);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67544" y="4754760"/>
            <a:ext cx="7992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создания </a:t>
            </a:r>
            <a:r>
              <a:rPr kumimoji="0" lang="ru-RU" sz="2000" b="1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безиборда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разностороннее развитие детей раннего возраста, создание условий для их физического развития, активизации умственной деятельности, предпосылок развития их творческого потенциала.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78488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этого,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служит предметом интеграции элементов всех образовательных областей развития ребёнка, отражённых в ФГОС ДО: познавательное, речевое, социально-коммуникативное, физическое, художественно-эстетическое и может являться формой психолого-педагогической поддержки позитивной социализации и индивидуализации ребёнка-дошкольника, средством всестороннего  развития  его личности.</a:t>
            </a:r>
          </a:p>
          <a:p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3212976"/>
            <a:ext cx="860444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сновными задачами являются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координации движений;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внимания;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усидчивости;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познавательного интереса;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словаря;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элементарного математического счёта;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волевых умений (не отвлекаться от поставленной задачи, доводить ее до завершения).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616</TotalTime>
  <Words>1026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«Бизиборд – игрушка для самых маленьких»</vt:lpstr>
      <vt:lpstr>Слайд 2</vt:lpstr>
      <vt:lpstr>Слайд 3</vt:lpstr>
      <vt:lpstr>Что такое бизиборд? </vt:lpstr>
      <vt:lpstr>Слайд 5</vt:lpstr>
      <vt:lpstr>Слайд 6</vt:lpstr>
      <vt:lpstr>В чем польза бизиборда?</vt:lpstr>
      <vt:lpstr> цветовосприятию (в оформлении доски используются разные цвета радуги: разноцветные пуговицы, шнурки, ленточки и пр. Таким образом,  ребенок знакомится с эталонными представлениями о цвете);  </vt:lpstr>
      <vt:lpstr>Слайд 9</vt:lpstr>
      <vt:lpstr>Слайд 10</vt:lpstr>
      <vt:lpstr>Слайд 11</vt:lpstr>
      <vt:lpstr>Виды бизибордов </vt:lpstr>
      <vt:lpstr>Слайд 13</vt:lpstr>
      <vt:lpstr>Бизиборды в форме куба или домика</vt:lpstr>
      <vt:lpstr>Бизиборды в форме персонажа или другого предмета (фрукт, животное, дерево, домик, машинка, корабль и т.п.)</vt:lpstr>
      <vt:lpstr>Мягкие бизимодули и бизибуки – это уже не доски, но стоят упоминания. Они сшиты из текстильных материалов и представляют собой мягкие пирамидки, книжки и т.п. </vt:lpstr>
      <vt:lpstr>       Дети и бизиборд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«Бизиборт для самых маленьких»</dc:title>
  <dc:creator>Пользователь Windows</dc:creator>
  <cp:lastModifiedBy>Пользователь Windows</cp:lastModifiedBy>
  <cp:revision>67</cp:revision>
  <dcterms:created xsi:type="dcterms:W3CDTF">2022-12-22T09:58:35Z</dcterms:created>
  <dcterms:modified xsi:type="dcterms:W3CDTF">2023-04-04T05:08:16Z</dcterms:modified>
</cp:coreProperties>
</file>