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9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80808"/>
    <a:srgbClr val="99FF66"/>
    <a:srgbClr val="66FF66"/>
    <a:srgbClr val="474747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0DBD8-0004-4D35-B150-64BA96990D77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A99F2-A583-4D62-AAE1-7B7D4C5A1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578C-DD08-4D7E-BB1E-A080E63BB95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44A6-B820-4D58-8311-BC743A834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578C-DD08-4D7E-BB1E-A080E63BB95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44A6-B820-4D58-8311-BC743A834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578C-DD08-4D7E-BB1E-A080E63BB95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44A6-B820-4D58-8311-BC743A834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578C-DD08-4D7E-BB1E-A080E63BB95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44A6-B820-4D58-8311-BC743A834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578C-DD08-4D7E-BB1E-A080E63BB95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44A6-B820-4D58-8311-BC743A834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578C-DD08-4D7E-BB1E-A080E63BB95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44A6-B820-4D58-8311-BC743A834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578C-DD08-4D7E-BB1E-A080E63BB95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44A6-B820-4D58-8311-BC743A834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578C-DD08-4D7E-BB1E-A080E63BB95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44A6-B820-4D58-8311-BC743A834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578C-DD08-4D7E-BB1E-A080E63BB95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44A6-B820-4D58-8311-BC743A834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578C-DD08-4D7E-BB1E-A080E63BB95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44A6-B820-4D58-8311-BC743A834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578C-DD08-4D7E-BB1E-A080E63BB95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D344A6-B820-4D58-8311-BC743A834E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13578C-DD08-4D7E-BB1E-A080E63BB95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D344A6-B820-4D58-8311-BC743A834EE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ublic\Videos\VIDEO0131.3gp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74;&#1103;&#1079;&#1085;&#1086;&#1081;\Documents\&#1041;&#1045;&#1051;&#1054;&#1057;&#1053;&#1045;&#1046;&#1050;&#1040;-&#1060;&#1054;&#1058;&#1054;%20&#1048;%20&#1042;&#1048;&#1044;&#1045;&#1054;\&#1060;&#1080;&#1083;&#1072;&#1090;&#1086;&#1074;&#1072;%20&#1054;.&#1042;._&#1086;&#1090;&#1082;&#1088;&#1099;&#1090;&#1086;&#1077;%20&#1079;&#1072;&#1085;&#1103;&#1090;&#1080;&#1077;_12.12.14\VID_20150527_200544.3gp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Применение игрового </a:t>
            </a:r>
            <a:r>
              <a:rPr lang="ru-RU" sz="3600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стретчинга</a:t>
            </a:r>
            <a:r>
              <a:rPr lang="ru-RU" sz="36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и гимнастических </a:t>
            </a:r>
            <a:r>
              <a:rPr lang="ru-RU" sz="3600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мячей-фитболов</a:t>
            </a:r>
            <a:r>
              <a:rPr lang="ru-RU" sz="36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на занятиях по физической культуре в ДОУ </a:t>
            </a:r>
            <a:r>
              <a:rPr lang="ru-RU" sz="24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для детей старшего дошкольного возраста</a:t>
            </a:r>
            <a:endParaRPr lang="ru-RU" sz="2400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Презентацию выполнила инструктор по физическому воспитанию МБДОУ№81 «Белоснежка</a:t>
            </a:r>
            <a:r>
              <a:rPr lang="ru-RU" i="1" smtClean="0">
                <a:solidFill>
                  <a:schemeClr val="accent6">
                    <a:lumMod val="50000"/>
                  </a:schemeClr>
                </a:solidFill>
              </a:rPr>
              <a:t>» г.Мытищи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Филатова Ольга Владимировна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solidFill>
                  <a:schemeClr val="tx1"/>
                </a:solidFill>
              </a:rPr>
              <a:t>«Волк»</a:t>
            </a:r>
            <a:endParaRPr lang="ru-RU" sz="3200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solidFill>
            <a:schemeClr val="accent6"/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-</a:t>
            </a:r>
            <a:r>
              <a:rPr lang="ru-RU" sz="2400" dirty="0" smtClean="0"/>
              <a:t>Шел по лесу серый волк</a:t>
            </a:r>
          </a:p>
          <a:p>
            <a:pPr>
              <a:buFontTx/>
              <a:buChar char="-"/>
            </a:pPr>
            <a:r>
              <a:rPr lang="ru-RU" sz="2400" dirty="0" smtClean="0"/>
              <a:t>Страшный волк, серый бок</a:t>
            </a:r>
          </a:p>
          <a:p>
            <a:pPr>
              <a:buFontTx/>
              <a:buChar char="-"/>
            </a:pPr>
            <a:r>
              <a:rPr lang="ru-RU" sz="2400" dirty="0" smtClean="0"/>
              <a:t>- Спрятался он за кустами</a:t>
            </a:r>
          </a:p>
          <a:p>
            <a:pPr>
              <a:buFontTx/>
              <a:buChar char="-"/>
            </a:pPr>
            <a:r>
              <a:rPr lang="ru-RU" sz="2400" dirty="0" smtClean="0"/>
              <a:t>- Грозно щелкает зубами</a:t>
            </a:r>
          </a:p>
          <a:p>
            <a:pPr>
              <a:buFontTx/>
              <a:buChar char="-"/>
            </a:pPr>
            <a:r>
              <a:rPr lang="ru-RU" sz="2400" dirty="0" smtClean="0"/>
              <a:t>-Волк зимой холодной</a:t>
            </a:r>
          </a:p>
          <a:p>
            <a:pPr>
              <a:buFontTx/>
              <a:buChar char="-"/>
            </a:pPr>
            <a:r>
              <a:rPr lang="ru-RU" sz="2400" dirty="0" smtClean="0"/>
              <a:t>- Был всегда голодный!</a:t>
            </a:r>
            <a:endParaRPr lang="ru-RU" sz="2400" dirty="0"/>
          </a:p>
        </p:txBody>
      </p:sp>
      <p:pic>
        <p:nvPicPr>
          <p:cNvPr id="5" name="Содержимое 4" descr="IMG_20150601_1522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045493"/>
            <a:ext cx="5111750" cy="383381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solidFill>
                  <a:schemeClr val="accent3"/>
                </a:solidFill>
              </a:rPr>
              <a:t>«Бабочка</a:t>
            </a:r>
            <a:r>
              <a:rPr lang="ru-RU" i="1" dirty="0" smtClean="0">
                <a:solidFill>
                  <a:schemeClr val="accent3"/>
                </a:solidFill>
              </a:rPr>
              <a:t>»</a:t>
            </a:r>
            <a:endParaRPr lang="ru-RU" i="1" dirty="0">
              <a:solidFill>
                <a:schemeClr val="accent3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-- </a:t>
            </a:r>
            <a:r>
              <a:rPr lang="ru-RU" sz="2400" dirty="0" smtClean="0"/>
              <a:t>Бабочка проснулась</a:t>
            </a:r>
          </a:p>
          <a:p>
            <a:pPr>
              <a:buFontTx/>
              <a:buChar char="-"/>
            </a:pPr>
            <a:r>
              <a:rPr lang="ru-RU" sz="2400" dirty="0" smtClean="0"/>
              <a:t>К солнцу потянулась</a:t>
            </a:r>
          </a:p>
          <a:p>
            <a:pPr>
              <a:buFontTx/>
              <a:buChar char="-"/>
            </a:pPr>
            <a:r>
              <a:rPr lang="ru-RU" sz="2400" dirty="0" smtClean="0"/>
              <a:t>Легкая, воздушная</a:t>
            </a:r>
          </a:p>
          <a:p>
            <a:r>
              <a:rPr lang="ru-RU" sz="2400" dirty="0" smtClean="0"/>
              <a:t>- Ветерку послушн</a:t>
            </a:r>
            <a:r>
              <a:rPr lang="ru-RU" sz="2000" dirty="0" smtClean="0"/>
              <a:t>ая!</a:t>
            </a:r>
            <a:endParaRPr lang="ru-RU" sz="2000" dirty="0"/>
          </a:p>
        </p:txBody>
      </p:sp>
      <p:pic>
        <p:nvPicPr>
          <p:cNvPr id="9" name="Содержимое 8" descr="IMG_20150601_1522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045493"/>
            <a:ext cx="5111750" cy="383381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Крылья расправляет</a:t>
            </a:r>
          </a:p>
          <a:p>
            <a:pPr>
              <a:buFontTx/>
              <a:buChar char="-"/>
            </a:pPr>
            <a:r>
              <a:rPr lang="ru-RU" sz="2400" dirty="0" smtClean="0"/>
              <a:t> Взад- вперед летает</a:t>
            </a:r>
          </a:p>
          <a:p>
            <a:pPr>
              <a:buFontTx/>
              <a:buChar char="-"/>
            </a:pPr>
            <a:r>
              <a:rPr lang="ru-RU" sz="2400" dirty="0" smtClean="0"/>
              <a:t>Крылышками машет</a:t>
            </a:r>
          </a:p>
          <a:p>
            <a:pPr>
              <a:buFontTx/>
              <a:buChar char="-"/>
            </a:pPr>
            <a:r>
              <a:rPr lang="ru-RU" sz="2400" dirty="0" smtClean="0"/>
              <a:t>-Над цветами пляшет!</a:t>
            </a:r>
            <a:endParaRPr lang="ru-RU" sz="2400" dirty="0"/>
          </a:p>
        </p:txBody>
      </p:sp>
      <p:pic>
        <p:nvPicPr>
          <p:cNvPr id="7" name="Содержимое 6" descr="IMG_20150601_1522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045493"/>
            <a:ext cx="5111750" cy="383381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32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Цветок»</a:t>
            </a:r>
            <a:endParaRPr lang="ru-RU" sz="32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1800" dirty="0" smtClean="0"/>
              <a:t>Подул весенний ветерок</a:t>
            </a:r>
          </a:p>
          <a:p>
            <a:pPr>
              <a:buFontTx/>
              <a:buChar char="-"/>
            </a:pPr>
            <a:r>
              <a:rPr lang="ru-RU" sz="1800" dirty="0" smtClean="0"/>
              <a:t>- Раскрыл он нежные цветочки</a:t>
            </a:r>
          </a:p>
          <a:p>
            <a:pPr>
              <a:buFontTx/>
              <a:buChar char="-"/>
            </a:pPr>
            <a:r>
              <a:rPr lang="ru-RU" sz="1800" dirty="0" smtClean="0"/>
              <a:t>- Цветочки ото сна проснулись</a:t>
            </a:r>
          </a:p>
          <a:p>
            <a:pPr>
              <a:buFontTx/>
              <a:buChar char="-"/>
            </a:pPr>
            <a:r>
              <a:rPr lang="ru-RU" sz="1800" dirty="0" smtClean="0"/>
              <a:t>- И прямо к солнцу потянулись</a:t>
            </a:r>
          </a:p>
          <a:p>
            <a:pPr>
              <a:buFontTx/>
              <a:buChar char="-"/>
            </a:pPr>
            <a:r>
              <a:rPr lang="ru-RU" sz="1800" dirty="0" smtClean="0"/>
              <a:t>- Распустились ландыши</a:t>
            </a:r>
          </a:p>
          <a:p>
            <a:pPr>
              <a:buFontTx/>
              <a:buChar char="-"/>
            </a:pPr>
            <a:r>
              <a:rPr lang="ru-RU" sz="1800" dirty="0" smtClean="0"/>
              <a:t>- Фиалки и подснежники</a:t>
            </a:r>
          </a:p>
          <a:p>
            <a:pPr>
              <a:buFontTx/>
              <a:buChar char="-"/>
            </a:pPr>
            <a:r>
              <a:rPr lang="ru-RU" sz="1800" dirty="0" smtClean="0"/>
              <a:t>- Поют </a:t>
            </a:r>
            <a:r>
              <a:rPr lang="ru-RU" sz="1800" dirty="0" err="1" smtClean="0"/>
              <a:t>цветочвки</a:t>
            </a:r>
            <a:r>
              <a:rPr lang="ru-RU" sz="1800" dirty="0" smtClean="0"/>
              <a:t> песенку</a:t>
            </a:r>
          </a:p>
          <a:p>
            <a:pPr>
              <a:buFontTx/>
              <a:buChar char="-"/>
            </a:pPr>
            <a:r>
              <a:rPr lang="ru-RU" sz="1800" dirty="0" smtClean="0"/>
              <a:t>- Веселую и нежную</a:t>
            </a:r>
            <a:endParaRPr lang="ru-RU" sz="1800" dirty="0"/>
          </a:p>
        </p:txBody>
      </p:sp>
      <p:pic>
        <p:nvPicPr>
          <p:cNvPr id="5" name="Содержимое 4" descr="IMG_20150601_1523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045493"/>
            <a:ext cx="5111750" cy="383381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«Ручеек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000" dirty="0" smtClean="0"/>
              <a:t>-Я родился весной</a:t>
            </a:r>
          </a:p>
          <a:p>
            <a:pPr>
              <a:buFontTx/>
              <a:buChar char="-"/>
            </a:pPr>
            <a:r>
              <a:rPr lang="ru-RU" sz="2000" dirty="0" smtClean="0"/>
              <a:t>- К маме- речке бегу</a:t>
            </a:r>
          </a:p>
          <a:p>
            <a:pPr>
              <a:buFontTx/>
              <a:buChar char="-"/>
            </a:pPr>
            <a:r>
              <a:rPr lang="ru-RU" sz="2000" dirty="0" smtClean="0"/>
              <a:t>- И молчать не могу</a:t>
            </a:r>
          </a:p>
          <a:p>
            <a:pPr>
              <a:buFontTx/>
              <a:buChar char="-"/>
            </a:pPr>
            <a:r>
              <a:rPr lang="ru-RU" sz="2000" dirty="0" smtClean="0"/>
              <a:t>- Бегу я как по лесенке</a:t>
            </a:r>
          </a:p>
          <a:p>
            <a:pPr>
              <a:buFontTx/>
              <a:buChar char="-"/>
            </a:pPr>
            <a:r>
              <a:rPr lang="ru-RU" sz="2000" dirty="0" smtClean="0"/>
              <a:t>- По камушкам звеня</a:t>
            </a:r>
          </a:p>
          <a:p>
            <a:pPr>
              <a:buFontTx/>
              <a:buChar char="-"/>
            </a:pPr>
            <a:r>
              <a:rPr lang="ru-RU" sz="2000" dirty="0" smtClean="0"/>
              <a:t>- Издалека по песенке</a:t>
            </a:r>
          </a:p>
          <a:p>
            <a:pPr>
              <a:buFontTx/>
              <a:buChar char="-"/>
            </a:pPr>
            <a:r>
              <a:rPr lang="ru-RU" sz="2000" dirty="0" smtClean="0"/>
              <a:t>- Узнаете меня!</a:t>
            </a:r>
            <a:endParaRPr lang="ru-RU" sz="2000" dirty="0"/>
          </a:p>
        </p:txBody>
      </p:sp>
      <p:pic>
        <p:nvPicPr>
          <p:cNvPr id="5" name="Содержимое 4" descr="IMG_20150601_1524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045493"/>
            <a:ext cx="5111750" cy="383381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/>
              <a:t>«Цапля»</a:t>
            </a:r>
            <a:endParaRPr lang="ru-RU" sz="32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000" dirty="0" smtClean="0"/>
              <a:t>На одной ноге </a:t>
            </a:r>
            <a:r>
              <a:rPr lang="ru-RU" sz="2000" dirty="0" err="1" smtClean="0"/>
              <a:t>стои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- В воду пристально глядит</a:t>
            </a:r>
          </a:p>
          <a:p>
            <a:pPr>
              <a:buFontTx/>
              <a:buChar char="-"/>
            </a:pPr>
            <a:r>
              <a:rPr lang="ru-RU" sz="2000" dirty="0" smtClean="0"/>
              <a:t>- Тычет клювом наугад</a:t>
            </a:r>
          </a:p>
          <a:p>
            <a:pPr>
              <a:buFontTx/>
              <a:buChar char="-"/>
            </a:pPr>
            <a:r>
              <a:rPr lang="ru-RU" sz="2000" dirty="0" smtClean="0"/>
              <a:t>- Ищет в речке лягушат</a:t>
            </a:r>
          </a:p>
          <a:p>
            <a:pPr>
              <a:buFontTx/>
              <a:buChar char="-"/>
            </a:pPr>
            <a:r>
              <a:rPr lang="ru-RU" sz="2000" dirty="0" smtClean="0"/>
              <a:t>- На носу повисла капля</a:t>
            </a:r>
          </a:p>
          <a:p>
            <a:pPr>
              <a:buFontTx/>
              <a:buChar char="-"/>
            </a:pPr>
            <a:r>
              <a:rPr lang="ru-RU" sz="2000" dirty="0" smtClean="0"/>
              <a:t>- Узнаете? Это- цапля!</a:t>
            </a:r>
            <a:endParaRPr lang="ru-RU" sz="2000" dirty="0"/>
          </a:p>
        </p:txBody>
      </p:sp>
      <p:pic>
        <p:nvPicPr>
          <p:cNvPr id="5" name="Содержимое 4" descr="IMG_20150601_1524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045493"/>
            <a:ext cx="5111750" cy="383381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Пример использования игрового </a:t>
            </a:r>
            <a:r>
              <a:rPr lang="ru-RU" sz="4000" dirty="0" err="1" smtClean="0"/>
              <a:t>стретчинга</a:t>
            </a:r>
            <a:r>
              <a:rPr lang="ru-RU" sz="4000" dirty="0" smtClean="0"/>
              <a:t> для растяжки шпагата в партере</a:t>
            </a:r>
            <a:endParaRPr lang="ru-RU" sz="4000" dirty="0"/>
          </a:p>
        </p:txBody>
      </p:sp>
      <p:pic>
        <p:nvPicPr>
          <p:cNvPr id="9" name="VIDEO0131.3gp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843088"/>
            <a:ext cx="7620000" cy="4572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3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err="1" smtClean="0"/>
              <a:t>Фитбол</a:t>
            </a:r>
            <a:r>
              <a:rPr lang="ru-RU" sz="4900" dirty="0" smtClean="0"/>
              <a:t> в переводе с английского означает «мяч для опоры», который используется в оздоровительных целях</a:t>
            </a:r>
            <a:endParaRPr lang="ru-RU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</a:rPr>
              <a:t>Занятия по </a:t>
            </a:r>
            <a:r>
              <a:rPr lang="ru-RU" sz="4000" i="1" dirty="0" err="1" smtClean="0">
                <a:solidFill>
                  <a:schemeClr val="accent2">
                    <a:lumMod val="50000"/>
                  </a:schemeClr>
                </a:solidFill>
              </a:rPr>
              <a:t>фитболу</a:t>
            </a: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</a:rPr>
              <a:t> могут включать в себя следующие формы</a:t>
            </a: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err="1" smtClean="0">
                <a:solidFill>
                  <a:srgbClr val="C00000"/>
                </a:solidFill>
              </a:rPr>
              <a:t>Фитбол</a:t>
            </a:r>
            <a:r>
              <a:rPr lang="ru-RU" sz="5400" dirty="0" smtClean="0">
                <a:solidFill>
                  <a:srgbClr val="C00000"/>
                </a:solidFill>
              </a:rPr>
              <a:t>- гимнастка</a:t>
            </a:r>
          </a:p>
          <a:p>
            <a:r>
              <a:rPr lang="ru-RU" sz="5400" dirty="0" err="1" smtClean="0">
                <a:solidFill>
                  <a:srgbClr val="C00000"/>
                </a:solidFill>
              </a:rPr>
              <a:t>Фитбол</a:t>
            </a:r>
            <a:r>
              <a:rPr lang="ru-RU" sz="5400" dirty="0" smtClean="0">
                <a:solidFill>
                  <a:srgbClr val="C00000"/>
                </a:solidFill>
              </a:rPr>
              <a:t>- ритмика</a:t>
            </a:r>
          </a:p>
          <a:p>
            <a:r>
              <a:rPr lang="ru-RU" sz="5400" dirty="0" err="1" smtClean="0">
                <a:solidFill>
                  <a:srgbClr val="C00000"/>
                </a:solidFill>
              </a:rPr>
              <a:t>Фитбол</a:t>
            </a:r>
            <a:r>
              <a:rPr lang="ru-RU" sz="5400" dirty="0" smtClean="0">
                <a:solidFill>
                  <a:srgbClr val="C00000"/>
                </a:solidFill>
              </a:rPr>
              <a:t>- сказки и </a:t>
            </a:r>
            <a:r>
              <a:rPr lang="ru-RU" sz="5400" dirty="0" err="1" smtClean="0">
                <a:solidFill>
                  <a:srgbClr val="C00000"/>
                </a:solidFill>
              </a:rPr>
              <a:t>др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Пример пальчиковой и </a:t>
            </a:r>
            <a:r>
              <a:rPr lang="ru-RU" i="1" dirty="0" err="1" smtClean="0"/>
              <a:t>дыхательой</a:t>
            </a:r>
            <a:r>
              <a:rPr lang="ru-RU" i="1" dirty="0" smtClean="0"/>
              <a:t> гимнастики на </a:t>
            </a:r>
            <a:r>
              <a:rPr lang="ru-RU" i="1" dirty="0" err="1" smtClean="0"/>
              <a:t>фитболе</a:t>
            </a:r>
            <a:endParaRPr lang="ru-RU" i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Фрагмент открытого занятия  «Прогулка в волшебный зимний лес»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7200" b="1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Стретчинг-это</a:t>
            </a:r>
            <a:endParaRPr lang="ru-RU" sz="72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002060"/>
                </a:solidFill>
              </a:rPr>
              <a:t>Комплекс упражнений для растягивания определенных мышц, связок и сухожилий</a:t>
            </a:r>
            <a:endParaRPr lang="ru-RU" sz="4800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iCA242IT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6372200" y="7633158"/>
            <a:ext cx="4176464" cy="260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VID_20150527_200544.3gp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843088"/>
            <a:ext cx="6858000" cy="4572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7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Упражнения игрового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стретчинга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и упражнения на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фитболах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можно использовать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На классических занятиях по физической культуре в качестве игровых заданий или виде сюжетно- игровых комплексов в заключительной части занятия</a:t>
            </a:r>
          </a:p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В рамках кружковой работы</a:t>
            </a:r>
          </a:p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На занятиях по танцевальной ритмике (например в качестве упражнений на растяжку в партере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Желаю всем творческих успехов и хорошего настроения!</a:t>
            </a:r>
            <a:endParaRPr lang="ru-RU" sz="6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использованной литературы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А.А.Потапчук</a:t>
            </a:r>
            <a:r>
              <a:rPr lang="ru-RU" dirty="0" smtClean="0"/>
              <a:t>, </a:t>
            </a:r>
            <a:r>
              <a:rPr lang="ru-RU" dirty="0" err="1" smtClean="0"/>
              <a:t>Т.С.Овчинникова</a:t>
            </a:r>
            <a:r>
              <a:rPr lang="ru-RU" dirty="0" smtClean="0"/>
              <a:t> «Двигательный </a:t>
            </a:r>
            <a:r>
              <a:rPr lang="ru-RU" dirty="0" err="1" smtClean="0"/>
              <a:t>игротренинг</a:t>
            </a:r>
            <a:r>
              <a:rPr lang="ru-RU" dirty="0" smtClean="0"/>
              <a:t> для </a:t>
            </a:r>
            <a:r>
              <a:rPr lang="ru-RU" dirty="0" err="1" smtClean="0"/>
              <a:t>дошколькиков</a:t>
            </a:r>
            <a:r>
              <a:rPr lang="ru-RU" dirty="0" smtClean="0"/>
              <a:t>», издательство «Речь», 2002</a:t>
            </a:r>
          </a:p>
          <a:p>
            <a:r>
              <a:rPr lang="ru-RU" dirty="0" err="1" smtClean="0"/>
              <a:t>Ж.Е.Фирилева</a:t>
            </a:r>
            <a:r>
              <a:rPr lang="ru-RU" dirty="0" smtClean="0"/>
              <a:t>, Е.Г.Сайкина «</a:t>
            </a:r>
            <a:r>
              <a:rPr lang="ru-RU" dirty="0" err="1" smtClean="0"/>
              <a:t>Фитнес-данс</a:t>
            </a:r>
            <a:r>
              <a:rPr lang="ru-RU" dirty="0" smtClean="0"/>
              <a:t>», издательство «ДЕТСТВО-ПРЕСС», 2000</a:t>
            </a:r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Игровой </a:t>
            </a:r>
            <a:r>
              <a:rPr lang="ru-RU" sz="6000" b="1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стретчинг-это</a:t>
            </a:r>
            <a:r>
              <a:rPr lang="ru-RU" sz="60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endParaRPr lang="ru-RU" sz="60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</a:rPr>
              <a:t>Специально подобранные упражнения на растяжку мышц, проводимые с детьми в игровой форме. Упражнения </a:t>
            </a:r>
            <a:r>
              <a:rPr lang="ru-RU" sz="2800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</a:rPr>
              <a:t>стретчинга</a:t>
            </a:r>
            <a:r>
              <a:rPr lang="ru-RU" sz="2800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</a:rPr>
              <a:t>  носят имитационный характер</a:t>
            </a:r>
          </a:p>
          <a:p>
            <a:r>
              <a:rPr lang="ru-RU" sz="2800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</a:rPr>
              <a:t>Выполняются по ходу сюжетно- ролевой игры, состоящей из взаимосвязанных игровых ситуаций, заданий, упражнений,  подобранных таким образом, что бы содействовать решению оздоровительных и развивающих задач</a:t>
            </a:r>
            <a:endParaRPr lang="ru-RU" sz="2800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Пример Сюжетно-игрового комплекса </a:t>
            </a:r>
            <a:r>
              <a:rPr lang="ru-RU" sz="5400" b="1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стретчинга</a:t>
            </a:r>
            <a:endParaRPr lang="ru-RU" sz="5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subTitle" idx="1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«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В лес </a:t>
            </a: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пришла </a:t>
            </a:r>
            <a:r>
              <a:rPr lang="ru-RU" sz="6000" dirty="0" smtClean="0">
                <a:solidFill>
                  <a:schemeClr val="bg2">
                    <a:lumMod val="75000"/>
                  </a:schemeClr>
                </a:solidFill>
              </a:rPr>
              <a:t>весна!»</a:t>
            </a:r>
            <a:endParaRPr lang="ru-RU" sz="6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«СОЛНЫШКО»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-</a:t>
            </a:r>
            <a:r>
              <a:rPr lang="ru-RU" sz="2300" dirty="0" smtClean="0"/>
              <a:t>Ярко светит солнышко</a:t>
            </a:r>
          </a:p>
          <a:p>
            <a:r>
              <a:rPr lang="ru-RU" sz="2300" dirty="0" smtClean="0"/>
              <a:t>-Солнышко смеется</a:t>
            </a:r>
          </a:p>
          <a:p>
            <a:pPr>
              <a:buFontTx/>
              <a:buChar char="-"/>
            </a:pPr>
            <a:r>
              <a:rPr lang="ru-RU" sz="2300" dirty="0" smtClean="0"/>
              <a:t>А под этим солнышком</a:t>
            </a:r>
          </a:p>
          <a:p>
            <a:pPr>
              <a:buFontTx/>
              <a:buChar char="-"/>
            </a:pPr>
            <a:r>
              <a:rPr lang="ru-RU" sz="2300" dirty="0" smtClean="0"/>
              <a:t>-Весело живется </a:t>
            </a:r>
          </a:p>
          <a:p>
            <a:pPr>
              <a:buFontTx/>
              <a:buChar char="-"/>
            </a:pPr>
            <a:r>
              <a:rPr lang="ru-RU" sz="2300" dirty="0" smtClean="0"/>
              <a:t>- Радуется солнышку</a:t>
            </a:r>
          </a:p>
          <a:p>
            <a:pPr>
              <a:buFontTx/>
              <a:buChar char="-"/>
            </a:pPr>
            <a:r>
              <a:rPr lang="ru-RU" sz="2300" dirty="0" smtClean="0"/>
              <a:t>-Наша детвора</a:t>
            </a:r>
          </a:p>
          <a:p>
            <a:pPr>
              <a:buFontTx/>
              <a:buChar char="-"/>
            </a:pPr>
            <a:r>
              <a:rPr lang="ru-RU" sz="2300" dirty="0" smtClean="0"/>
              <a:t>-Ты свети нам, солнышко</a:t>
            </a:r>
          </a:p>
          <a:p>
            <a:pPr>
              <a:buFontTx/>
              <a:buChar char="-"/>
            </a:pPr>
            <a:r>
              <a:rPr lang="ru-RU" sz="2300" dirty="0" smtClean="0"/>
              <a:t>-Всем свети всегда!</a:t>
            </a:r>
            <a:endParaRPr lang="ru-RU" sz="2300" dirty="0"/>
          </a:p>
        </p:txBody>
      </p:sp>
      <p:pic>
        <p:nvPicPr>
          <p:cNvPr id="7" name="Содержимое 6" descr="IMG_20150601_1520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045493"/>
            <a:ext cx="5111750" cy="383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smtClean="0">
                <a:solidFill>
                  <a:schemeClr val="accent4">
                    <a:lumMod val="50000"/>
                  </a:schemeClr>
                </a:solidFill>
              </a:rPr>
              <a:t>«Деревце»</a:t>
            </a:r>
            <a:endParaRPr lang="ru-RU" sz="36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solidFill>
            <a:srgbClr val="99FF66"/>
          </a:solidFill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800" dirty="0" smtClean="0"/>
              <a:t>Тянутся к солнышку</a:t>
            </a:r>
          </a:p>
          <a:p>
            <a:pPr>
              <a:buFontTx/>
              <a:buChar char="-"/>
            </a:pPr>
            <a:r>
              <a:rPr lang="ru-RU" sz="2800" dirty="0" smtClean="0"/>
              <a:t>И сосны и осинки</a:t>
            </a:r>
          </a:p>
          <a:p>
            <a:pPr>
              <a:buFontTx/>
              <a:buChar char="-"/>
            </a:pPr>
            <a:r>
              <a:rPr lang="ru-RU" sz="2800" dirty="0" smtClean="0"/>
              <a:t> Тянутся к солнышку</a:t>
            </a:r>
          </a:p>
          <a:p>
            <a:pPr>
              <a:buFontTx/>
              <a:buChar char="-"/>
            </a:pPr>
            <a:r>
              <a:rPr lang="ru-RU" sz="2800" dirty="0" smtClean="0"/>
              <a:t> И липы, и рябинки</a:t>
            </a:r>
            <a:endParaRPr lang="ru-RU" sz="2800" dirty="0"/>
          </a:p>
        </p:txBody>
      </p:sp>
      <p:pic>
        <p:nvPicPr>
          <p:cNvPr id="5" name="Содержимое 4" descr="IMG_20150601_1519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045493"/>
            <a:ext cx="5111750" cy="383381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tx1"/>
                </a:solidFill>
              </a:rPr>
              <a:t>«Жучок»</a:t>
            </a:r>
            <a:endParaRPr lang="ru-RU" sz="3200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solidFill>
            <a:srgbClr val="99FF66"/>
          </a:solidFill>
        </p:spPr>
        <p:txBody>
          <a:bodyPr>
            <a:normAutofit/>
          </a:bodyPr>
          <a:lstStyle/>
          <a:p>
            <a:r>
              <a:rPr lang="ru-RU" dirty="0" smtClean="0"/>
              <a:t>-</a:t>
            </a:r>
            <a:r>
              <a:rPr lang="ru-RU" sz="2800" dirty="0" smtClean="0"/>
              <a:t>Этот маленький жучок</a:t>
            </a:r>
          </a:p>
          <a:p>
            <a:pPr>
              <a:buFontTx/>
              <a:buChar char="-"/>
            </a:pPr>
            <a:r>
              <a:rPr lang="ru-RU" sz="2800" dirty="0" smtClean="0"/>
              <a:t>По траве гуляет</a:t>
            </a:r>
          </a:p>
          <a:p>
            <a:pPr>
              <a:buFontTx/>
              <a:buChar char="-"/>
            </a:pPr>
            <a:r>
              <a:rPr lang="ru-RU" sz="2800" dirty="0" smtClean="0"/>
              <a:t>Листик сладенький найдет</a:t>
            </a:r>
          </a:p>
          <a:p>
            <a:pPr>
              <a:buFontTx/>
              <a:buChar char="-"/>
            </a:pPr>
            <a:r>
              <a:rPr lang="ru-RU" sz="2800" dirty="0" smtClean="0"/>
              <a:t> И его кусает</a:t>
            </a:r>
            <a:endParaRPr lang="ru-RU" sz="2800" dirty="0"/>
          </a:p>
        </p:txBody>
      </p:sp>
      <p:pic>
        <p:nvPicPr>
          <p:cNvPr id="5" name="Содержимое 4" descr="IMG_20150601_1520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045493"/>
            <a:ext cx="5111750" cy="383381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80808"/>
                </a:solidFill>
              </a:rPr>
              <a:t>«</a:t>
            </a:r>
            <a:r>
              <a:rPr lang="ru-RU" sz="2800" i="1" dirty="0" smtClean="0">
                <a:solidFill>
                  <a:srgbClr val="080808"/>
                </a:solidFill>
              </a:rPr>
              <a:t>Паучок»</a:t>
            </a:r>
            <a:endParaRPr lang="ru-RU" sz="2800" i="1" dirty="0">
              <a:solidFill>
                <a:srgbClr val="080808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solidFill>
            <a:srgbClr val="99FF66"/>
          </a:solidFill>
        </p:spPr>
        <p:txBody>
          <a:bodyPr/>
          <a:lstStyle/>
          <a:p>
            <a:r>
              <a:rPr lang="ru-RU" dirty="0" smtClean="0"/>
              <a:t>-</a:t>
            </a:r>
            <a:r>
              <a:rPr lang="ru-RU" sz="2400" dirty="0" smtClean="0"/>
              <a:t>Живет в паутине</a:t>
            </a:r>
          </a:p>
          <a:p>
            <a:r>
              <a:rPr lang="ru-RU" sz="2400" dirty="0" smtClean="0"/>
              <a:t>-Мохнатый паук</a:t>
            </a:r>
          </a:p>
          <a:p>
            <a:pPr>
              <a:buFontTx/>
              <a:buChar char="-"/>
            </a:pPr>
            <a:r>
              <a:rPr lang="ru-RU" sz="2400" dirty="0" smtClean="0"/>
              <a:t>Не ведая сна и покоя</a:t>
            </a:r>
          </a:p>
          <a:p>
            <a:pPr>
              <a:buFontTx/>
              <a:buChar char="-"/>
            </a:pPr>
            <a:r>
              <a:rPr lang="ru-RU" sz="2400" dirty="0" smtClean="0"/>
              <a:t>Он ловит комариков, мошек и мух</a:t>
            </a:r>
          </a:p>
          <a:p>
            <a:pPr>
              <a:buFontTx/>
              <a:buChar char="-"/>
            </a:pPr>
            <a:r>
              <a:rPr lang="ru-RU" sz="2400" dirty="0" smtClean="0"/>
              <a:t> Он очень голодный весною!</a:t>
            </a:r>
            <a:endParaRPr lang="ru-RU" sz="2400" dirty="0"/>
          </a:p>
        </p:txBody>
      </p:sp>
      <p:pic>
        <p:nvPicPr>
          <p:cNvPr id="7" name="Содержимое 6" descr="IMG_20150601_1521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045493"/>
            <a:ext cx="5111750" cy="383381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Лисичка</a:t>
            </a: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Рыжая хозяйка</a:t>
            </a:r>
          </a:p>
          <a:p>
            <a:pPr>
              <a:buFontTx/>
              <a:buChar char="-"/>
            </a:pPr>
            <a:r>
              <a:rPr lang="ru-RU" sz="2400" dirty="0" smtClean="0"/>
              <a:t> По лесу гуляла</a:t>
            </a:r>
          </a:p>
          <a:p>
            <a:pPr>
              <a:buFontTx/>
              <a:buChar char="-"/>
            </a:pPr>
            <a:r>
              <a:rPr lang="ru-RU" sz="2400" dirty="0" smtClean="0"/>
              <a:t> Хитрая плутовка</a:t>
            </a:r>
          </a:p>
          <a:p>
            <a:pPr>
              <a:buFontTx/>
              <a:buChar char="-"/>
            </a:pPr>
            <a:r>
              <a:rPr lang="ru-RU" sz="2400" dirty="0" smtClean="0"/>
              <a:t> Рыжая головка</a:t>
            </a:r>
          </a:p>
          <a:p>
            <a:pPr>
              <a:buFontTx/>
              <a:buChar char="-"/>
            </a:pPr>
            <a:r>
              <a:rPr lang="ru-RU" sz="2400" dirty="0" smtClean="0"/>
              <a:t>Хвост пушистый- краса</a:t>
            </a:r>
          </a:p>
          <a:p>
            <a:pPr>
              <a:buFontTx/>
              <a:buChar char="-"/>
            </a:pPr>
            <a:r>
              <a:rPr lang="ru-RU" sz="2400" dirty="0" smtClean="0"/>
              <a:t> Патрикеевна- лиса!</a:t>
            </a:r>
            <a:endParaRPr lang="ru-RU" sz="2400" dirty="0"/>
          </a:p>
        </p:txBody>
      </p:sp>
      <p:pic>
        <p:nvPicPr>
          <p:cNvPr id="5" name="Содержимое 4" descr="IMG_20150601_1522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844825"/>
            <a:ext cx="5111750" cy="4034482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</TotalTime>
  <Words>532</Words>
  <Application>Microsoft Office PowerPoint</Application>
  <PresentationFormat>Экран (4:3)</PresentationFormat>
  <Paragraphs>97</Paragraphs>
  <Slides>23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Применение игрового стретчинга и гимнастических мячей-фитболов на занятиях по физической культуре в ДОУ для детей старшего дошкольного возраста</vt:lpstr>
      <vt:lpstr>Стретчинг-это</vt:lpstr>
      <vt:lpstr>Игровой стретчинг-это:</vt:lpstr>
      <vt:lpstr>Пример Сюжетно-игрового комплекса стретчинга</vt:lpstr>
      <vt:lpstr>«СОЛНЫШКО»</vt:lpstr>
      <vt:lpstr>«Деревце»</vt:lpstr>
      <vt:lpstr>«Жучок»</vt:lpstr>
      <vt:lpstr>«Паучок»</vt:lpstr>
      <vt:lpstr>Лисичка</vt:lpstr>
      <vt:lpstr>«Волк»</vt:lpstr>
      <vt:lpstr>«Бабочка»</vt:lpstr>
      <vt:lpstr>Слайд 12</vt:lpstr>
      <vt:lpstr>«Цветок»</vt:lpstr>
      <vt:lpstr>«Ручеек»</vt:lpstr>
      <vt:lpstr>«Цапля»</vt:lpstr>
      <vt:lpstr>Пример использования игрового стретчинга для растяжки шпагата в партере</vt:lpstr>
      <vt:lpstr>Фитбол в переводе с английского означает «мяч для опоры», который используется в оздоровительных целях</vt:lpstr>
      <vt:lpstr>Занятия по фитболу могут включать в себя следующие формы </vt:lpstr>
      <vt:lpstr>Пример пальчиковой и дыхательой гимнастики на фитболе</vt:lpstr>
      <vt:lpstr>Слайд 20</vt:lpstr>
      <vt:lpstr>Упражнения игрового стретчинга и упражнения на фитболах можно использовать </vt:lpstr>
      <vt:lpstr>Желаю всем творческих успехов и хорошего настроения!</vt:lpstr>
      <vt:lpstr>Список использованной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Игровой стретчинг как форма физкультурного занятия в доу</dc:title>
  <dc:creator>Связной</dc:creator>
  <cp:lastModifiedBy>Связной</cp:lastModifiedBy>
  <cp:revision>182</cp:revision>
  <dcterms:created xsi:type="dcterms:W3CDTF">2015-04-09T17:44:01Z</dcterms:created>
  <dcterms:modified xsi:type="dcterms:W3CDTF">2015-06-11T17:17:46Z</dcterms:modified>
</cp:coreProperties>
</file>