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54"/>
  </p:notesMasterIdLst>
  <p:sldIdLst>
    <p:sldId id="256" r:id="rId2"/>
    <p:sldId id="292" r:id="rId3"/>
    <p:sldId id="293" r:id="rId4"/>
    <p:sldId id="294" r:id="rId5"/>
    <p:sldId id="337" r:id="rId6"/>
    <p:sldId id="338" r:id="rId7"/>
    <p:sldId id="339" r:id="rId8"/>
    <p:sldId id="340" r:id="rId9"/>
    <p:sldId id="342" r:id="rId10"/>
    <p:sldId id="351" r:id="rId11"/>
    <p:sldId id="352" r:id="rId12"/>
    <p:sldId id="343" r:id="rId13"/>
    <p:sldId id="353" r:id="rId14"/>
    <p:sldId id="344" r:id="rId15"/>
    <p:sldId id="325" r:id="rId16"/>
    <p:sldId id="354" r:id="rId17"/>
    <p:sldId id="326" r:id="rId18"/>
    <p:sldId id="355" r:id="rId19"/>
    <p:sldId id="334" r:id="rId20"/>
    <p:sldId id="356" r:id="rId21"/>
    <p:sldId id="335" r:id="rId22"/>
    <p:sldId id="357" r:id="rId23"/>
    <p:sldId id="314" r:id="rId24"/>
    <p:sldId id="322" r:id="rId25"/>
    <p:sldId id="358" r:id="rId26"/>
    <p:sldId id="332" r:id="rId27"/>
    <p:sldId id="359" r:id="rId28"/>
    <p:sldId id="333" r:id="rId29"/>
    <p:sldId id="323" r:id="rId30"/>
    <p:sldId id="360" r:id="rId31"/>
    <p:sldId id="324" r:id="rId32"/>
    <p:sldId id="361" r:id="rId33"/>
    <p:sldId id="328" r:id="rId34"/>
    <p:sldId id="362" r:id="rId35"/>
    <p:sldId id="327" r:id="rId36"/>
    <p:sldId id="363" r:id="rId37"/>
    <p:sldId id="329" r:id="rId38"/>
    <p:sldId id="330" r:id="rId39"/>
    <p:sldId id="364" r:id="rId40"/>
    <p:sldId id="336" r:id="rId41"/>
    <p:sldId id="365" r:id="rId42"/>
    <p:sldId id="308" r:id="rId43"/>
    <p:sldId id="349" r:id="rId44"/>
    <p:sldId id="366" r:id="rId45"/>
    <p:sldId id="350" r:id="rId46"/>
    <p:sldId id="367" r:id="rId47"/>
    <p:sldId id="305" r:id="rId48"/>
    <p:sldId id="306" r:id="rId49"/>
    <p:sldId id="307" r:id="rId50"/>
    <p:sldId id="346" r:id="rId51"/>
    <p:sldId id="347" r:id="rId52"/>
    <p:sldId id="345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4542" autoAdjust="0"/>
    <p:restoredTop sz="86410" autoAdjust="0"/>
  </p:normalViewPr>
  <p:slideViewPr>
    <p:cSldViewPr>
      <p:cViewPr>
        <p:scale>
          <a:sx n="100" d="100"/>
          <a:sy n="100" d="100"/>
        </p:scale>
        <p:origin x="-67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5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ED147-4AF8-4BE0-9971-861585419E33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AF69C-C189-49A0-8FF6-DFE983069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F69C-C189-49A0-8FF6-DFE9830691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24088" cy="1080000"/>
          </a:xfrm>
        </p:spPr>
        <p:txBody>
          <a:bodyPr/>
          <a:lstStyle>
            <a:lvl1pPr>
              <a:defRPr sz="6600" b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kvar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37012"/>
            <a:ext cx="6400800" cy="720000"/>
          </a:xfrm>
        </p:spPr>
        <p:txBody>
          <a:bodyPr/>
          <a:lstStyle>
            <a:lvl1pPr marL="0" indent="0" algn="ctr">
              <a:buNone/>
              <a:defRPr sz="3600" i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593342"/>
            <a:ext cx="7560000" cy="4860000"/>
          </a:xfrm>
        </p:spPr>
        <p:txBody>
          <a:bodyPr/>
          <a:lstStyle>
            <a:lvl1pPr marL="0" indent="360000"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540000" indent="-252000"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defRPr>
                <a:solidFill>
                  <a:srgbClr val="006600"/>
                </a:solidFill>
                <a:latin typeface="Book Antiqua" pitchFamily="18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 baseline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0">
              <a:buNone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360000">
              <a:buSzPct val="100000"/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360000" indent="252000">
              <a:buSzPct val="100000"/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buSzPct val="100000"/>
              <a:buFont typeface="Arial" pitchFamily="34" charset="0"/>
              <a:buChar char="•"/>
              <a:defRPr>
                <a:solidFill>
                  <a:srgbClr val="006600"/>
                </a:solidFill>
                <a:latin typeface="Book Antiqua" pitchFamily="18" charset="0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96988" y="296863"/>
            <a:ext cx="75596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96988" y="1631950"/>
            <a:ext cx="75596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6600"/>
          </a:solidFill>
          <a:latin typeface="Book Antiqua" pitchFamily="18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15875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·"/>
        <a:defRPr sz="28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1pPr>
      <a:lvl2pPr marL="358775" indent="2508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2pPr>
      <a:lvl3pPr marL="719138" indent="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40" y="3500438"/>
            <a:ext cx="8572560" cy="3357562"/>
          </a:xfrm>
        </p:spPr>
        <p:txBody>
          <a:bodyPr>
            <a:prstTxWarp prst="textArchUp">
              <a:avLst>
                <a:gd name="adj" fmla="val 11076624"/>
              </a:avLst>
            </a:prstTxWarp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ПРОЕКТНАЯ    ДЕЯТЕЛЬНОСТЬ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 старшей группе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928662" y="6072182"/>
            <a:ext cx="785469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pitchFamily="34" charset="0"/>
              </a:rPr>
              <a:t>Составитель: воспитатель  Ковшова О.А.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55471" y="3786190"/>
            <a:ext cx="3116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     ( из опыта работы)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Фото старшей гр к през открытого занятия\P103019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00042"/>
            <a:ext cx="6643734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Фото старшей гр к през открытого занятия\P103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71480"/>
            <a:ext cx="6929486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Наглядные пособия</a:t>
            </a:r>
            <a:endParaRPr lang="ru-RU" b="1" dirty="0"/>
          </a:p>
        </p:txBody>
      </p:sp>
      <p:pic>
        <p:nvPicPr>
          <p:cNvPr id="2050" name="Picture 2" descr="C:\Users\admin\Desktop\Фото старшей гр к през открытого занятия\P1030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356" y="1428736"/>
            <a:ext cx="6429420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Фото старшей гр к през открытого занятия\P1030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6429420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428604"/>
            <a:ext cx="7560000" cy="6024738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  </a:t>
            </a:r>
            <a:r>
              <a:rPr lang="ru-RU" sz="3200" b="1" dirty="0" smtClean="0"/>
              <a:t>Работа с детьми проводилась </a:t>
            </a:r>
          </a:p>
          <a:p>
            <a:pPr>
              <a:buNone/>
            </a:pPr>
            <a:r>
              <a:rPr lang="ru-RU" sz="3200" b="1" dirty="0" smtClean="0"/>
              <a:t>           по нескольким  видам   </a:t>
            </a:r>
          </a:p>
          <a:p>
            <a:pPr>
              <a:buNone/>
            </a:pPr>
            <a:r>
              <a:rPr lang="ru-RU" sz="3200" b="1" dirty="0" smtClean="0"/>
              <a:t>                    деятельности :</a:t>
            </a:r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Неживая природа.</a:t>
            </a:r>
          </a:p>
          <a:p>
            <a:pPr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Живая природа.</a:t>
            </a:r>
          </a:p>
          <a:p>
            <a:pPr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Физические явления.</a:t>
            </a:r>
          </a:p>
          <a:p>
            <a:pPr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Рукотворный мир.</a:t>
            </a:r>
          </a:p>
          <a:p>
            <a:pPr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Превращения.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сдj0429815.wm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43636" y="3571876"/>
            <a:ext cx="2511549" cy="266224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84325" y="296863"/>
            <a:ext cx="7559675" cy="900112"/>
          </a:xfrm>
        </p:spPr>
        <p:txBody>
          <a:bodyPr/>
          <a:lstStyle/>
          <a:p>
            <a:r>
              <a:rPr lang="ru-RU" b="1" i="1" dirty="0" smtClean="0"/>
              <a:t>Неживая природа </a:t>
            </a:r>
            <a:br>
              <a:rPr lang="ru-RU" b="1" i="1" dirty="0" smtClean="0"/>
            </a:br>
            <a:r>
              <a:rPr lang="ru-RU" sz="3200" b="1" u="sng" dirty="0" smtClean="0"/>
              <a:t>«Воздух и его свойства»</a:t>
            </a:r>
            <a:endParaRPr lang="ru-RU" sz="3200" b="1" u="sng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6288922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7247999" cy="54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6768992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857232"/>
            <a:ext cx="6527999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84325" y="296863"/>
            <a:ext cx="7559675" cy="900112"/>
          </a:xfrm>
        </p:spPr>
        <p:txBody>
          <a:bodyPr/>
          <a:lstStyle/>
          <a:p>
            <a:r>
              <a:rPr lang="ru-RU" b="1" u="sng" dirty="0" smtClean="0"/>
              <a:t>«Песок»</a:t>
            </a:r>
            <a:endParaRPr lang="ru-RU" b="1" u="sng" dirty="0"/>
          </a:p>
        </p:txBody>
      </p:sp>
      <p:pic>
        <p:nvPicPr>
          <p:cNvPr id="22530" name="Picture 2" descr="F:\Фото для проекта\Фото старшей гр экспер\IMG_317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43050"/>
            <a:ext cx="6697483" cy="446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un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7" y="0"/>
            <a:ext cx="306710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857224" y="714356"/>
            <a:ext cx="7998607" cy="564360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Arial" pitchFamily="34" charset="0"/>
              </a:rPr>
              <a:t>                   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Arial" pitchFamily="34" charset="0"/>
              </a:rPr>
              <a:t>          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Arial" pitchFamily="34" charset="0"/>
              </a:rPr>
              <a:t>целью проведения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Arial" pitchFamily="34" charset="0"/>
              </a:rPr>
              <a:t> </a:t>
            </a:r>
            <a:endParaRPr lang="ru-RU" sz="2400" b="1" dirty="0" smtClean="0">
              <a:latin typeface="Book Antiqua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Arial" pitchFamily="34" charset="0"/>
              </a:rPr>
              <a:t>                        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Arial" pitchFamily="34" charset="0"/>
              </a:rPr>
              <a:t> экспериментально-исследовательской  </a:t>
            </a: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ru-RU" sz="2400" b="1" dirty="0" smtClean="0">
                <a:latin typeface="Book Antiqua" pitchFamily="18" charset="0"/>
                <a:cs typeface="Arial" pitchFamily="34" charset="0"/>
              </a:rPr>
              <a:t>                                  деятельности в старшей группе</a:t>
            </a: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ru-RU" sz="2400" b="1" dirty="0" smtClean="0">
                <a:latin typeface="Book Antiqua" pitchFamily="18" charset="0"/>
                <a:cs typeface="Arial" pitchFamily="34" charset="0"/>
              </a:rPr>
              <a:t>                               </a:t>
            </a:r>
            <a:r>
              <a:rPr lang="ru-RU" sz="2400" b="1" dirty="0" smtClean="0">
                <a:latin typeface="Book Antiqua" pitchFamily="18" charset="0"/>
                <a:cs typeface="Arial" pitchFamily="34" charset="0"/>
              </a:rPr>
              <a:t> мною </a:t>
            </a:r>
            <a:r>
              <a:rPr lang="ru-RU" sz="2400" b="1" dirty="0" smtClean="0">
                <a:latin typeface="Book Antiqua" pitchFamily="18" charset="0"/>
                <a:cs typeface="Arial" pitchFamily="34" charset="0"/>
              </a:rPr>
              <a:t>был выбран проект на тему:</a:t>
            </a:r>
            <a:endParaRPr lang="ru-RU" sz="3200" b="1" dirty="0" smtClean="0">
              <a:latin typeface="Book Antiqua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Arial" pitchFamily="34" charset="0"/>
              </a:rPr>
              <a:t>                             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Book Antiqua" pitchFamily="18" charset="0"/>
                <a:ea typeface="+mn-ea"/>
                <a:cs typeface="Arial" pitchFamily="34" charset="0"/>
              </a:rPr>
              <a:t>       </a:t>
            </a:r>
            <a:r>
              <a:rPr kumimoji="0" lang="ru-RU" sz="4000" b="1" i="0" u="sng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Book Antiqua" pitchFamily="18" charset="0"/>
                <a:ea typeface="+mn-ea"/>
                <a:cs typeface="Arial" pitchFamily="34" charset="0"/>
              </a:rPr>
              <a:t>«Всё, что нас окружает…»</a:t>
            </a:r>
          </a:p>
          <a:p>
            <a:r>
              <a:rPr lang="ru-RU" sz="2400" i="1" dirty="0" smtClean="0"/>
              <a:t>                  </a:t>
            </a:r>
          </a:p>
          <a:p>
            <a:pPr algn="ctr"/>
            <a:r>
              <a:rPr lang="ru-RU" sz="2400" i="1" dirty="0" smtClean="0"/>
              <a:t> </a:t>
            </a:r>
            <a:r>
              <a:rPr lang="ru-RU" sz="2400" b="1" dirty="0" smtClean="0"/>
              <a:t>ВИД  ПРОЕКТА: </a:t>
            </a:r>
            <a:endParaRPr lang="ru-RU" sz="2400" dirty="0" smtClean="0"/>
          </a:p>
          <a:p>
            <a:pPr lvl="0" algn="ctr"/>
            <a:r>
              <a:rPr lang="ru-RU" sz="2400" dirty="0" smtClean="0"/>
              <a:t>среднесрочный</a:t>
            </a:r>
          </a:p>
          <a:p>
            <a:pPr lvl="0" algn="ctr"/>
            <a:r>
              <a:rPr lang="ru-RU" sz="2400" dirty="0" smtClean="0"/>
              <a:t>групповой </a:t>
            </a:r>
          </a:p>
          <a:p>
            <a:pPr lvl="0" algn="ctr"/>
            <a:r>
              <a:rPr lang="ru-RU" sz="2400" dirty="0" smtClean="0"/>
              <a:t>Познавательно-исследовательский </a:t>
            </a:r>
          </a:p>
          <a:p>
            <a:pPr lvl="0" algn="ctr"/>
            <a:r>
              <a:rPr lang="ru-RU" sz="2400" dirty="0" smtClean="0"/>
              <a:t>творческий </a:t>
            </a:r>
          </a:p>
          <a:p>
            <a:endParaRPr lang="ru-RU" sz="2400" i="1" dirty="0" smtClean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:\Фото для проекта\Фото старшей гр экспер\IMG_3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7166"/>
            <a:ext cx="4588133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«Лёд - вода»</a:t>
            </a:r>
            <a:endParaRPr lang="ru-RU" b="1" u="sng" dirty="0"/>
          </a:p>
        </p:txBody>
      </p:sp>
      <p:pic>
        <p:nvPicPr>
          <p:cNvPr id="23554" name="Picture 2" descr="F:\Фото для проекта\IMG_29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1571612"/>
            <a:ext cx="6915981" cy="460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Фото для проекта\IMG_3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928670"/>
            <a:ext cx="7236000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Живая природа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 «Растения»</a:t>
            </a:r>
            <a:endParaRPr lang="ru-RU" b="1" u="sng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79" y="1593850"/>
            <a:ext cx="6479117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71480"/>
            <a:ext cx="6693052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85794"/>
            <a:ext cx="6558875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6816999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85794"/>
            <a:ext cx="7151999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старшая фото\20150311_0924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42918"/>
            <a:ext cx="3598862" cy="2699147"/>
          </a:xfrm>
          <a:prstGeom prst="rect">
            <a:avLst/>
          </a:prstGeom>
          <a:noFill/>
        </p:spPr>
      </p:pic>
      <p:pic>
        <p:nvPicPr>
          <p:cNvPr id="21507" name="Picture 3" descr="F:\старшая фото\20150311_0926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00438"/>
            <a:ext cx="3600450" cy="27003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14356"/>
            <a:ext cx="7249062" cy="54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145393" y="357166"/>
            <a:ext cx="7712887" cy="6215106"/>
          </a:xfrm>
          <a:prstGeom prst="rect">
            <a:avLst/>
          </a:prstGeom>
        </p:spPr>
        <p:txBody>
          <a:bodyPr/>
          <a:lstStyle/>
          <a:p>
            <a:r>
              <a:rPr lang="ru-RU" sz="2400" b="1" u="sng" dirty="0" smtClean="0">
                <a:solidFill>
                  <a:srgbClr val="008000"/>
                </a:solidFill>
              </a:rPr>
              <a:t>ЦЕЛЬ ПРОЕКТА: </a:t>
            </a:r>
            <a:endParaRPr lang="ru-RU" sz="2400" u="sng" dirty="0" smtClean="0">
              <a:solidFill>
                <a:srgbClr val="008000"/>
              </a:solidFill>
            </a:endParaRPr>
          </a:p>
          <a:p>
            <a:pPr marL="457200" indent="-457200"/>
            <a:r>
              <a:rPr lang="ru-RU" sz="2400" dirty="0" smtClean="0"/>
              <a:t>       Способствовать развитию у детей познавательной активности, любознательности, потребности в умственных впечатлениях , стремления к самостоятельному познанию и размышлению, что в свою очередь приведёт к интеллектуальному, эмоциональному развитию.</a:t>
            </a:r>
          </a:p>
          <a:p>
            <a:pPr marL="457200" lvl="0" indent="-457200"/>
            <a:endParaRPr lang="ru-RU" sz="2400" dirty="0" smtClean="0"/>
          </a:p>
          <a:p>
            <a:endParaRPr lang="ru-RU" sz="2400" b="1" dirty="0" smtClean="0"/>
          </a:p>
          <a:p>
            <a:r>
              <a:rPr lang="ru-RU" sz="2400" b="1" u="sng" dirty="0" smtClean="0">
                <a:solidFill>
                  <a:srgbClr val="008000"/>
                </a:solidFill>
              </a:rPr>
              <a:t>УЧАСТНИКИ  ПРОЕКТА: </a:t>
            </a:r>
            <a:endParaRPr lang="ru-RU" sz="2400" u="sng" dirty="0" smtClean="0">
              <a:solidFill>
                <a:srgbClr val="008000"/>
              </a:solidFill>
            </a:endParaRPr>
          </a:p>
          <a:p>
            <a:r>
              <a:rPr lang="ru-RU" sz="2400" b="1" dirty="0" smtClean="0"/>
              <a:t>- </a:t>
            </a:r>
            <a:r>
              <a:rPr lang="ru-RU" sz="2400" dirty="0" smtClean="0"/>
              <a:t>дети  старшей группы </a:t>
            </a:r>
          </a:p>
          <a:p>
            <a:r>
              <a:rPr lang="ru-RU" sz="2400" b="1" dirty="0" smtClean="0"/>
              <a:t>- </a:t>
            </a:r>
            <a:r>
              <a:rPr lang="ru-RU" sz="2400" dirty="0" smtClean="0"/>
              <a:t>родители</a:t>
            </a:r>
          </a:p>
          <a:p>
            <a:r>
              <a:rPr lang="ru-RU" sz="2400" b="1" dirty="0" smtClean="0"/>
              <a:t>- </a:t>
            </a:r>
            <a:r>
              <a:rPr lang="ru-RU" sz="2400" dirty="0" smtClean="0"/>
              <a:t>Воспитатели старшей </a:t>
            </a:r>
            <a:r>
              <a:rPr lang="ru-RU" sz="2400" dirty="0" smtClean="0"/>
              <a:t>группы – Ковшова О.А.</a:t>
            </a:r>
          </a:p>
          <a:p>
            <a:r>
              <a:rPr lang="ru-RU" sz="2400" dirty="0" smtClean="0"/>
              <a:t>                                                               Михальченко Н.А.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400" dirty="0" smtClean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7099432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857232"/>
            <a:ext cx="696102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7007999" cy="52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84325" y="296863"/>
            <a:ext cx="7559675" cy="1060450"/>
          </a:xfrm>
        </p:spPr>
        <p:txBody>
          <a:bodyPr/>
          <a:lstStyle/>
          <a:p>
            <a:r>
              <a:rPr lang="ru-RU" b="1" i="1" dirty="0" smtClean="0"/>
              <a:t>Физические явления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sz="3600" b="1" u="sng" dirty="0" smtClean="0"/>
              <a:t>«Знакомство с термометром»</a:t>
            </a:r>
            <a:endParaRPr lang="ru-RU" sz="3600" b="1" u="sng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14488"/>
            <a:ext cx="6144901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6959999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6912001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66"/>
            <a:ext cx="459000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«Ловим электричество»</a:t>
            </a:r>
            <a:endParaRPr lang="ru-RU" b="1" u="sng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3598862" cy="269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00438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642918"/>
            <a:ext cx="7201055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857232"/>
            <a:ext cx="691199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71472" y="428604"/>
            <a:ext cx="8286808" cy="6000792"/>
          </a:xfrm>
          <a:prstGeom prst="rect">
            <a:avLst/>
          </a:prstGeom>
        </p:spPr>
        <p:txBody>
          <a:bodyPr/>
          <a:lstStyle/>
          <a:p>
            <a:r>
              <a:rPr lang="ru-RU" sz="2400" b="1" u="sng" dirty="0" smtClean="0">
                <a:solidFill>
                  <a:srgbClr val="008000"/>
                </a:solidFill>
              </a:rPr>
              <a:t>МЕТОДИЧЕСКИЕ  ЗАДАЧИ  ПРОЕКТА: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Поддерживать интерес дошкольников к окружающей среде, удовлетворять детскую любознательность;</a:t>
            </a:r>
          </a:p>
          <a:p>
            <a:pPr>
              <a:buFontTx/>
              <a:buChar char="-"/>
            </a:pPr>
            <a:r>
              <a:rPr lang="ru-RU" sz="2000" dirty="0" smtClean="0"/>
              <a:t> развивать у детей любознательные способности;</a:t>
            </a:r>
          </a:p>
          <a:p>
            <a:pPr>
              <a:buFontTx/>
              <a:buChar char="-"/>
            </a:pPr>
            <a:r>
              <a:rPr lang="ru-RU" sz="2000" dirty="0" smtClean="0"/>
              <a:t> развивать мышление, речь – суждение в процессе познавательно – исследовательской деятельности: в выдвижении предположений, отборе способов проверки, достижении результата, их интерпретации и применении в деятельности;</a:t>
            </a:r>
          </a:p>
          <a:p>
            <a:pPr>
              <a:buFontTx/>
              <a:buChar char="-"/>
            </a:pPr>
            <a:r>
              <a:rPr lang="ru-RU" sz="2000" dirty="0" smtClean="0"/>
              <a:t> продолжить воспитывать стремление сохранять и оберегать природный мир, видеть его красоту, следовать доступным экологическим правилам в деятельности и поведении;</a:t>
            </a:r>
          </a:p>
          <a:p>
            <a:pPr>
              <a:buFontTx/>
              <a:buChar char="-"/>
            </a:pPr>
            <a:r>
              <a:rPr lang="ru-RU" sz="2000" dirty="0" smtClean="0"/>
              <a:t> формировать опыт выполнения правил техники безопасности при проведении опытов и экспериментов.</a:t>
            </a:r>
          </a:p>
          <a:p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sz="2000" dirty="0" smtClean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«В мире металла»</a:t>
            </a:r>
            <a:endParaRPr lang="ru-RU" b="1" u="sng" dirty="0"/>
          </a:p>
        </p:txBody>
      </p:sp>
      <p:pic>
        <p:nvPicPr>
          <p:cNvPr id="24578" name="Picture 2" descr="F:\Фото для проекта\IMG_3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3108" y="1714488"/>
            <a:ext cx="6429702" cy="428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Фото для проекта\IMG_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00108"/>
            <a:ext cx="7128000" cy="475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560000" cy="774894"/>
          </a:xfrm>
        </p:spPr>
        <p:txBody>
          <a:bodyPr/>
          <a:lstStyle/>
          <a:p>
            <a:r>
              <a:rPr lang="ru-RU" b="1" i="1" dirty="0" smtClean="0"/>
              <a:t>Рукотворный мир</a:t>
            </a:r>
            <a:br>
              <a:rPr lang="ru-RU" b="1" i="1" dirty="0" smtClean="0"/>
            </a:br>
            <a:r>
              <a:rPr lang="ru-RU" b="1" u="sng" dirty="0" smtClean="0"/>
              <a:t>«Мир бумаги»</a:t>
            </a:r>
            <a:endParaRPr lang="ru-RU" b="1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7215237" cy="495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785794"/>
            <a:ext cx="6913013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28670"/>
            <a:ext cx="6817262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«Мир ткани»</a:t>
            </a:r>
            <a:endParaRPr lang="ru-RU" dirty="0"/>
          </a:p>
        </p:txBody>
      </p:sp>
      <p:pic>
        <p:nvPicPr>
          <p:cNvPr id="3075" name="Picture 3" descr="C:\Users\admin\Desktop\Фото старшей гр к през открытого занятия\занятие фото\DSCN1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1357298"/>
            <a:ext cx="6666863" cy="500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Фото старшей гр к през открытого занятия\занятие фото\DSCN1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94"/>
            <a:ext cx="6911999" cy="518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0"/>
            <a:ext cx="7560000" cy="1714488"/>
          </a:xfrm>
        </p:spPr>
        <p:txBody>
          <a:bodyPr/>
          <a:lstStyle/>
          <a:p>
            <a:r>
              <a:rPr lang="ru-RU" sz="3600" b="1" u="sng" dirty="0" smtClean="0"/>
              <a:t>Работа с родителями в рамках проекта: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i="1" dirty="0" smtClean="0"/>
              <a:t>презентации</a:t>
            </a:r>
            <a:endParaRPr lang="ru-RU" sz="3200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3554" name="Picture 2" descr="F:\DCIM\102_PANA\P1020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7429552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Родительские собрания</a:t>
            </a:r>
            <a:endParaRPr lang="ru-RU" b="1" i="1" dirty="0"/>
          </a:p>
        </p:txBody>
      </p:sp>
      <p:pic>
        <p:nvPicPr>
          <p:cNvPr id="24578" name="Picture 2" descr="F:\DCIM\102_PANA\P1020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79" y="1593850"/>
            <a:ext cx="6479117" cy="48593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консультации</a:t>
            </a:r>
            <a:endParaRPr lang="ru-RU" b="1" i="1" dirty="0"/>
          </a:p>
        </p:txBody>
      </p:sp>
      <p:pic>
        <p:nvPicPr>
          <p:cNvPr id="25602" name="Picture 2" descr="F:\DCIM\102_PANA\P1020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79" y="1593850"/>
            <a:ext cx="6479117" cy="48593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1132083"/>
          </a:xfrm>
        </p:spPr>
        <p:txBody>
          <a:bodyPr/>
          <a:lstStyle/>
          <a:p>
            <a:r>
              <a:rPr lang="ru-RU" b="1" dirty="0" smtClean="0"/>
              <a:t>Этапы реализации проекта: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1 этап – организационный;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2 этап – формирующий;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 3 этап – заключительный.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сдj0429815.wm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57620" y="3571876"/>
            <a:ext cx="2511549" cy="266224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93342"/>
            <a:ext cx="7641417" cy="4860000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Итоговое занятие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«В гостях у хозяйки  научной  лаборатории».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Цель: </a:t>
            </a:r>
            <a:r>
              <a:rPr lang="ru-RU" dirty="0" smtClean="0">
                <a:solidFill>
                  <a:schemeClr val="tx1"/>
                </a:solidFill>
              </a:rPr>
              <a:t>развитие собственного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познавательного опыта в обобщённом  виде. Расширение перспектив развития опытно-экспериментальной деятельности детей.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Перспективы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285860"/>
            <a:ext cx="7560000" cy="516748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Внедрить в работу старшей группы данный проект по опытно-экспериментальной  деятельности с  детьми  старшего дошкольного возраста;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• Выбирать оптимальные методы и приёмы для активизации речевой активности;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• Совершенствовать профессионализм через применение инновационных технологий обучения;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• Пополнять предметно – развивающую среду;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дj0429815.wm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00760" y="0"/>
            <a:ext cx="2511549" cy="2662242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295831" y="500042"/>
            <a:ext cx="7560000" cy="59533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9600" dirty="0" smtClean="0"/>
              <a:t>  Спасибо!</a:t>
            </a:r>
            <a:endParaRPr lang="ru-RU" sz="9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285728"/>
            <a:ext cx="7560000" cy="6215106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1этап – Организационный:</a:t>
            </a:r>
            <a:endParaRPr lang="ru-RU" u="sng" dirty="0" smtClean="0"/>
          </a:p>
          <a:p>
            <a:pPr>
              <a:buNone/>
            </a:pPr>
            <a:r>
              <a:rPr lang="ru-RU" sz="2400" b="1" i="1" dirty="0" smtClean="0"/>
              <a:t>Формы работы: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1. </a:t>
            </a:r>
            <a:r>
              <a:rPr lang="ru-RU" sz="2000" dirty="0" smtClean="0">
                <a:solidFill>
                  <a:schemeClr val="tx1"/>
                </a:solidFill>
              </a:rPr>
              <a:t>Подбор, изучение и </a:t>
            </a:r>
            <a:r>
              <a:rPr lang="ru-RU" sz="2000" dirty="0" smtClean="0">
                <a:solidFill>
                  <a:schemeClr val="tx1"/>
                </a:solidFill>
              </a:rPr>
              <a:t>а</a:t>
            </a:r>
            <a:r>
              <a:rPr lang="ru-RU" sz="2000" dirty="0" smtClean="0">
                <a:solidFill>
                  <a:schemeClr val="tx1"/>
                </a:solidFill>
              </a:rPr>
              <a:t>нализ </a:t>
            </a:r>
            <a:r>
              <a:rPr lang="ru-RU" sz="2000" dirty="0" smtClean="0">
                <a:solidFill>
                  <a:schemeClr val="tx1"/>
                </a:solidFill>
              </a:rPr>
              <a:t>научной и методической литературы.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2. Разработка перспективного плана работы с детьми, родителями.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4. Подборка опытов и экспериментов.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   </a:t>
            </a:r>
            <a:r>
              <a:rPr lang="ru-RU" b="1" u="sng" dirty="0" smtClean="0"/>
              <a:t>2 </a:t>
            </a:r>
            <a:r>
              <a:rPr lang="ru-RU" b="1" u="sng" dirty="0" smtClean="0"/>
              <a:t>этап – Формирующий:</a:t>
            </a:r>
            <a:endParaRPr lang="ru-RU" u="sng" dirty="0" smtClean="0"/>
          </a:p>
          <a:p>
            <a:pPr>
              <a:buNone/>
            </a:pPr>
            <a:r>
              <a:rPr lang="ru-RU" sz="2400" b="1" i="1" dirty="0" smtClean="0"/>
              <a:t>Формы работы: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Реализация перспективного плана работы с  детьми и родителями.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</a:t>
            </a:r>
            <a:r>
              <a:rPr lang="ru-RU" b="1" u="sng" dirty="0" smtClean="0"/>
              <a:t>3 </a:t>
            </a:r>
            <a:r>
              <a:rPr lang="ru-RU" b="1" u="sng" dirty="0" smtClean="0"/>
              <a:t>этап – заключительный:</a:t>
            </a:r>
          </a:p>
          <a:p>
            <a:pPr>
              <a:buNone/>
            </a:pPr>
            <a:r>
              <a:rPr lang="ru-RU" sz="2400" b="1" i="1" dirty="0" smtClean="0"/>
              <a:t>Формы работы: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. Проведение диагностических ситуаций с детьми на конец учебного года.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2. Сравнительный анализ результатов.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000" y="285728"/>
            <a:ext cx="6988528" cy="1543055"/>
          </a:xfrm>
        </p:spPr>
        <p:txBody>
          <a:bodyPr/>
          <a:lstStyle/>
          <a:p>
            <a:r>
              <a:rPr lang="ru-RU" sz="3600" b="1" dirty="0" smtClean="0"/>
              <a:t>Для реализации проекта понадобилось: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ru-RU" b="1" u="sng" dirty="0" smtClean="0">
                <a:solidFill>
                  <a:srgbClr val="008000"/>
                </a:solidFill>
              </a:rPr>
              <a:t>Организация предметно-развивающей среды </a:t>
            </a:r>
            <a:r>
              <a:rPr lang="ru-RU" dirty="0" smtClean="0">
                <a:solidFill>
                  <a:schemeClr val="tx1"/>
                </a:solidFill>
              </a:rPr>
              <a:t>(мини - лаборатория с необходимым для опытов оборудованием).</a:t>
            </a:r>
          </a:p>
          <a:p>
            <a:pPr>
              <a:buAutoNum type="arabicPeriod"/>
            </a:pPr>
            <a:r>
              <a:rPr lang="ru-RU" dirty="0" smtClean="0"/>
              <a:t> </a:t>
            </a:r>
            <a:r>
              <a:rPr lang="ru-RU" b="1" u="sng" dirty="0" smtClean="0"/>
              <a:t>Методическое оснащение мини- лаборатории: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составление картотеки опытов и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экспериментов.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Составление картотеки карт – схем.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Создание наглядных пособий 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1274960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Предметно-развивающая среда: мини - лаборатория  «Юные исследователи»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admin\Desktop\Фото старшей гр к през открытого занятия\P1030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985" y="1593850"/>
            <a:ext cx="3644504" cy="48593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Картотека карт - схем</a:t>
            </a:r>
            <a:endParaRPr lang="ru-RU" b="1" dirty="0"/>
          </a:p>
        </p:txBody>
      </p:sp>
      <p:pic>
        <p:nvPicPr>
          <p:cNvPr id="2050" name="Picture 2" descr="C:\Users\admin\Desktop\Фото старшей гр к през открытого занятия\P1030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1357298"/>
            <a:ext cx="6786610" cy="509561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7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вый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Тема176</Template>
  <TotalTime>1404</TotalTime>
  <Words>391</Words>
  <Application>Microsoft Office PowerPoint</Application>
  <PresentationFormat>Экран (4:3)</PresentationFormat>
  <Paragraphs>90</Paragraphs>
  <Slides>52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Тема176</vt:lpstr>
      <vt:lpstr>Слайд 1</vt:lpstr>
      <vt:lpstr>Слайд 2</vt:lpstr>
      <vt:lpstr>Слайд 3</vt:lpstr>
      <vt:lpstr>Слайд 4</vt:lpstr>
      <vt:lpstr>Этапы реализации проекта:  </vt:lpstr>
      <vt:lpstr>Слайд 6</vt:lpstr>
      <vt:lpstr>Для реализации проекта понадобилось: </vt:lpstr>
      <vt:lpstr> Предметно-развивающая среда: мини - лаборатория  «Юные исследователи» </vt:lpstr>
      <vt:lpstr>Картотека карт - схем</vt:lpstr>
      <vt:lpstr>Слайд 10</vt:lpstr>
      <vt:lpstr>Слайд 11</vt:lpstr>
      <vt:lpstr>Наглядные пособия</vt:lpstr>
      <vt:lpstr>Слайд 13</vt:lpstr>
      <vt:lpstr>Слайд 14</vt:lpstr>
      <vt:lpstr>Неживая природа  «Воздух и его свойства»</vt:lpstr>
      <vt:lpstr>Слайд 16</vt:lpstr>
      <vt:lpstr>Слайд 17</vt:lpstr>
      <vt:lpstr>Слайд 18</vt:lpstr>
      <vt:lpstr>«Песок»</vt:lpstr>
      <vt:lpstr>Слайд 20</vt:lpstr>
      <vt:lpstr>«Лёд - вода»</vt:lpstr>
      <vt:lpstr>Слайд 22</vt:lpstr>
      <vt:lpstr>Живая природа   «Растения»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Физические явления  «Знакомство с термометром»</vt:lpstr>
      <vt:lpstr>Слайд 34</vt:lpstr>
      <vt:lpstr>Слайд 35</vt:lpstr>
      <vt:lpstr>Слайд 36</vt:lpstr>
      <vt:lpstr>«Ловим электричество»</vt:lpstr>
      <vt:lpstr>Слайд 38</vt:lpstr>
      <vt:lpstr>Слайд 39</vt:lpstr>
      <vt:lpstr>«В мире металла»</vt:lpstr>
      <vt:lpstr>Слайд 41</vt:lpstr>
      <vt:lpstr>Рукотворный мир «Мир бумаги»</vt:lpstr>
      <vt:lpstr>Слайд 43</vt:lpstr>
      <vt:lpstr>Слайд 44</vt:lpstr>
      <vt:lpstr>«Мир ткани»</vt:lpstr>
      <vt:lpstr>Слайд 46</vt:lpstr>
      <vt:lpstr>Работа с родителями в рамках проекта: презентации</vt:lpstr>
      <vt:lpstr>Родительские собрания</vt:lpstr>
      <vt:lpstr>консультации</vt:lpstr>
      <vt:lpstr>Итог проекта:</vt:lpstr>
      <vt:lpstr>Перспективы проекта: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Панарина Е.А.</dc:creator>
  <cp:lastModifiedBy>admin</cp:lastModifiedBy>
  <cp:revision>171</cp:revision>
  <dcterms:created xsi:type="dcterms:W3CDTF">2012-03-31T06:30:50Z</dcterms:created>
  <dcterms:modified xsi:type="dcterms:W3CDTF">2015-09-27T09:34:16Z</dcterms:modified>
</cp:coreProperties>
</file>