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97690-57A3-4A42-A8A2-4EAA95D6496A}" type="datetimeFigureOut">
              <a:rPr lang="ru-RU" smtClean="0"/>
              <a:t>03.12.2015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C807C-A4F5-460F-924B-5F56C38DD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722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97690-57A3-4A42-A8A2-4EAA95D6496A}" type="datetimeFigureOut">
              <a:rPr lang="ru-RU" smtClean="0"/>
              <a:t>03.12.2015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C807C-A4F5-460F-924B-5F56C38DD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075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97690-57A3-4A42-A8A2-4EAA95D6496A}" type="datetimeFigureOut">
              <a:rPr lang="ru-RU" smtClean="0"/>
              <a:t>03.12.2015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C807C-A4F5-460F-924B-5F56C38DD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50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97690-57A3-4A42-A8A2-4EAA95D6496A}" type="datetimeFigureOut">
              <a:rPr lang="ru-RU" smtClean="0"/>
              <a:t>03.12.2015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C807C-A4F5-460F-924B-5F56C38DD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259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97690-57A3-4A42-A8A2-4EAA95D6496A}" type="datetimeFigureOut">
              <a:rPr lang="ru-RU" smtClean="0"/>
              <a:t>03.12.2015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C807C-A4F5-460F-924B-5F56C38DD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2733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97690-57A3-4A42-A8A2-4EAA95D6496A}" type="datetimeFigureOut">
              <a:rPr lang="ru-RU" smtClean="0"/>
              <a:t>03.12.2015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C807C-A4F5-460F-924B-5F56C38DD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120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97690-57A3-4A42-A8A2-4EAA95D6496A}" type="datetimeFigureOut">
              <a:rPr lang="ru-RU" smtClean="0"/>
              <a:t>03.12.2015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C807C-A4F5-460F-924B-5F56C38DD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9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97690-57A3-4A42-A8A2-4EAA95D6496A}" type="datetimeFigureOut">
              <a:rPr lang="ru-RU" smtClean="0"/>
              <a:t>03.12.2015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C807C-A4F5-460F-924B-5F56C38DD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2777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97690-57A3-4A42-A8A2-4EAA95D6496A}" type="datetimeFigureOut">
              <a:rPr lang="ru-RU" smtClean="0"/>
              <a:t>03.12.2015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C807C-A4F5-460F-924B-5F56C38DD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439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97690-57A3-4A42-A8A2-4EAA95D6496A}" type="datetimeFigureOut">
              <a:rPr lang="ru-RU" smtClean="0"/>
              <a:t>03.12.2015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C807C-A4F5-460F-924B-5F56C38DD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381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97690-57A3-4A42-A8A2-4EAA95D6496A}" type="datetimeFigureOut">
              <a:rPr lang="ru-RU" smtClean="0"/>
              <a:t>03.12.2015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C807C-A4F5-460F-924B-5F56C38DD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390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197690-57A3-4A42-A8A2-4EAA95D6496A}" type="datetimeFigureOut">
              <a:rPr lang="ru-RU" smtClean="0"/>
              <a:t>03.12.2015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C807C-A4F5-460F-924B-5F56C38DD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282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19672" y="1196752"/>
            <a:ext cx="5616624" cy="352839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Bookman Old Style" pitchFamily="18" charset="0"/>
              </a:rPr>
              <a:t>Модели оздоровительной работы через НОД в подготовительной группе.</a:t>
            </a:r>
            <a:br>
              <a:rPr lang="ru-RU" sz="2800" b="1" dirty="0" smtClean="0">
                <a:solidFill>
                  <a:srgbClr val="FF0000"/>
                </a:solidFill>
                <a:latin typeface="Bookman Old Style" pitchFamily="18" charset="0"/>
              </a:rPr>
            </a:br>
            <a:r>
              <a:rPr lang="ru-RU" sz="2800" b="1" dirty="0">
                <a:solidFill>
                  <a:srgbClr val="FF0000"/>
                </a:solidFill>
                <a:latin typeface="Bookman Old Style" pitchFamily="18" charset="0"/>
              </a:rPr>
              <a:t/>
            </a:r>
            <a:br>
              <a:rPr lang="ru-RU" sz="2800" b="1" dirty="0">
                <a:solidFill>
                  <a:srgbClr val="FF0000"/>
                </a:solidFill>
                <a:latin typeface="Bookman Old Style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Bookman Old Style" pitchFamily="18" charset="0"/>
              </a:rPr>
              <a:t>«Доктор Айболит» </a:t>
            </a:r>
            <a:br>
              <a:rPr lang="ru-RU" sz="2800" b="1" dirty="0" smtClean="0">
                <a:solidFill>
                  <a:srgbClr val="FF0000"/>
                </a:solidFill>
                <a:latin typeface="Bookman Old Style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Bookman Old Style" pitchFamily="18" charset="0"/>
              </a:rPr>
              <a:t>(по мотивам сказки</a:t>
            </a:r>
            <a:br>
              <a:rPr lang="ru-RU" sz="2800" b="1" dirty="0" smtClean="0">
                <a:solidFill>
                  <a:srgbClr val="FF0000"/>
                </a:solidFill>
                <a:latin typeface="Bookman Old Style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  <a:latin typeface="Bookman Old Style" pitchFamily="18" charset="0"/>
              </a:rPr>
              <a:t>К.Чуковского</a:t>
            </a:r>
            <a:r>
              <a:rPr lang="ru-RU" sz="2800" b="1" dirty="0" smtClean="0">
                <a:solidFill>
                  <a:srgbClr val="FF0000"/>
                </a:solidFill>
                <a:latin typeface="Bookman Old Style" pitchFamily="18" charset="0"/>
              </a:rPr>
              <a:t>)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endParaRPr lang="ru-RU" sz="28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67744" y="4437112"/>
            <a:ext cx="4784576" cy="62292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ru-RU" sz="2800" b="1" dirty="0" smtClean="0">
                <a:solidFill>
                  <a:srgbClr val="FF0000"/>
                </a:solidFill>
              </a:rPr>
              <a:t>Выполнила </a:t>
            </a:r>
            <a:r>
              <a:rPr lang="ru-RU" sz="2800" b="1" dirty="0" smtClean="0">
                <a:solidFill>
                  <a:srgbClr val="FF0000"/>
                </a:solidFill>
              </a:rPr>
              <a:t>воспитатель: </a:t>
            </a:r>
            <a:r>
              <a:rPr lang="ru-RU" sz="2800" b="1" dirty="0" smtClean="0">
                <a:solidFill>
                  <a:srgbClr val="FF0000"/>
                </a:solidFill>
              </a:rPr>
              <a:t>Анохина Н.В</a:t>
            </a:r>
            <a:r>
              <a:rPr lang="ru-RU" sz="2800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ru-RU" sz="2800" b="1" dirty="0" smtClean="0">
                <a:solidFill>
                  <a:srgbClr val="FF0000"/>
                </a:solidFill>
              </a:rPr>
              <a:t>МБДОУ «ЦРР – детский сад №191» </a:t>
            </a:r>
            <a:r>
              <a:rPr lang="ru-RU" sz="2800" b="1" dirty="0" err="1" smtClean="0">
                <a:solidFill>
                  <a:srgbClr val="FF0000"/>
                </a:solidFill>
              </a:rPr>
              <a:t>г.Воронеж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7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274638"/>
            <a:ext cx="3970784" cy="70609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Bookman Old Style" pitchFamily="18" charset="0"/>
              </a:rPr>
              <a:t>Игры</a:t>
            </a:r>
            <a:r>
              <a:rPr lang="ru-RU" sz="3200" b="1" dirty="0" smtClean="0">
                <a:solidFill>
                  <a:srgbClr val="C00000"/>
                </a:solidFill>
              </a:rPr>
              <a:t> 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395536" y="3212976"/>
            <a:ext cx="4040188" cy="432048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Пальчиковая игра «Мяч»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716016" y="980728"/>
            <a:ext cx="4041775" cy="432048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 smtClean="0"/>
              <a:t>«Догони мяч»</a:t>
            </a:r>
            <a:endParaRPr lang="ru-RU" dirty="0"/>
          </a:p>
        </p:txBody>
      </p:sp>
      <p:pic>
        <p:nvPicPr>
          <p:cNvPr id="11266" name="Picture 2" descr="C:\Users\Dc 191\Desktop\Доктор Айболит\DSC0194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556792"/>
            <a:ext cx="4317890" cy="32384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Dc 191\Desktop\Доктор Айболит\DSC0194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040188" cy="30301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97739"/>
            <a:ext cx="4032448" cy="3024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260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79511" y="332656"/>
            <a:ext cx="4503139" cy="640534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Логопедическая гимнастика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half" idx="1"/>
          </p:nvPr>
        </p:nvSpPr>
        <p:spPr>
          <a:xfrm>
            <a:off x="1835696" y="4483506"/>
            <a:ext cx="2376264" cy="211777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smtClean="0"/>
              <a:t>Упражнения:</a:t>
            </a:r>
          </a:p>
          <a:p>
            <a:pPr marL="0" indent="0">
              <a:buNone/>
            </a:pPr>
            <a:r>
              <a:rPr lang="ru-RU" dirty="0" smtClean="0"/>
              <a:t>«Лопаточка» </a:t>
            </a:r>
          </a:p>
          <a:p>
            <a:pPr marL="0" indent="0">
              <a:buNone/>
            </a:pPr>
            <a:r>
              <a:rPr lang="ru-RU" dirty="0" smtClean="0"/>
              <a:t>«Трубочка»</a:t>
            </a:r>
          </a:p>
          <a:p>
            <a:pPr marL="0" indent="0">
              <a:buNone/>
            </a:pPr>
            <a:r>
              <a:rPr lang="ru-RU" dirty="0" smtClean="0"/>
              <a:t>«Почистить зубы»</a:t>
            </a:r>
          </a:p>
          <a:p>
            <a:pPr marL="0" indent="0">
              <a:buNone/>
            </a:pPr>
            <a:r>
              <a:rPr lang="ru-RU" dirty="0" smtClean="0"/>
              <a:t>«Гармошка»</a:t>
            </a:r>
          </a:p>
          <a:p>
            <a:pPr marL="0" indent="0">
              <a:buNone/>
            </a:pPr>
            <a:r>
              <a:rPr lang="ru-RU" dirty="0" smtClean="0"/>
              <a:t>«Улыбочка»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098" name="Picture 2" descr="C:\Users\Dc 191\Desktop\i (1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5000">
                        <a14:foregroundMark x1="56000" y1="4667" x2="56000" y2="4667"/>
                        <a14:foregroundMark x1="52000" y1="4667" x2="52000" y2="4667"/>
                        <a14:foregroundMark x1="51000" y1="4667" x2="51000" y2="4667"/>
                        <a14:foregroundMark x1="47000" y1="5333" x2="47000" y2="5333"/>
                        <a14:foregroundMark x1="47000" y1="6667" x2="47000" y2="6667"/>
                        <a14:foregroundMark x1="46000" y1="6667" x2="46000" y2="6667"/>
                        <a14:foregroundMark x1="43000" y1="9333" x2="43000" y2="9333"/>
                        <a14:foregroundMark x1="43000" y1="9333" x2="43000" y2="9333"/>
                        <a14:foregroundMark x1="43000" y1="10667" x2="43000" y2="10667"/>
                        <a14:foregroundMark x1="44000" y1="13333" x2="44000" y2="13333"/>
                        <a14:foregroundMark x1="45000" y1="13333" x2="45000" y2="13333"/>
                        <a14:foregroundMark x1="46000" y1="15333" x2="46000" y2="15333"/>
                        <a14:foregroundMark x1="47000" y1="16000" x2="47000" y2="16000"/>
                        <a14:foregroundMark x1="48000" y1="17333" x2="48000" y2="17333"/>
                        <a14:foregroundMark x1="58000" y1="12000" x2="58000" y2="12000"/>
                        <a14:foregroundMark x1="62000" y1="10667" x2="64000" y2="9333"/>
                        <a14:foregroundMark x1="64000" y1="8667" x2="64000" y2="8667"/>
                        <a14:foregroundMark x1="64000" y1="7333" x2="64000" y2="7333"/>
                        <a14:foregroundMark x1="63000" y1="5333" x2="63000" y2="5333"/>
                        <a14:foregroundMark x1="63000" y1="4000" x2="63000" y2="4000"/>
                        <a14:foregroundMark x1="59000" y1="24000" x2="59000" y2="24000"/>
                        <a14:foregroundMark x1="59000" y1="24667" x2="59000" y2="24667"/>
                        <a14:foregroundMark x1="60000" y1="27333" x2="60000" y2="27333"/>
                        <a14:foregroundMark x1="59000" y1="28000" x2="57000" y2="28000"/>
                        <a14:foregroundMark x1="55000" y1="28000" x2="55000" y2="28000"/>
                        <a14:foregroundMark x1="54000" y1="28000" x2="54000" y2="28000"/>
                        <a14:foregroundMark x1="53000" y1="28000" x2="53000" y2="28000"/>
                        <a14:foregroundMark x1="49000" y1="28667" x2="49000" y2="28667"/>
                        <a14:foregroundMark x1="49000" y1="28667" x2="45000" y2="27333"/>
                        <a14:foregroundMark x1="44000" y1="26667" x2="44000" y2="26667"/>
                        <a14:foregroundMark x1="43000" y1="25333" x2="43000" y2="25333"/>
                        <a14:foregroundMark x1="39000" y1="24000" x2="32000" y2="26667"/>
                        <a14:foregroundMark x1="31000" y1="26667" x2="31000" y2="26667"/>
                        <a14:foregroundMark x1="26000" y1="30000" x2="26000" y2="32000"/>
                        <a14:foregroundMark x1="26000" y1="32667" x2="25000" y2="34000"/>
                        <a14:foregroundMark x1="23000" y1="35333" x2="24000" y2="38000"/>
                        <a14:foregroundMark x1="72000" y1="32667" x2="72000" y2="32667"/>
                        <a14:foregroundMark x1="75000" y1="32667" x2="75000" y2="32667"/>
                        <a14:foregroundMark x1="77000" y1="36667" x2="78000" y2="39333"/>
                        <a14:foregroundMark x1="78000" y1="40667" x2="78000" y2="40667"/>
                        <a14:foregroundMark x1="80000" y1="42667" x2="80000" y2="42667"/>
                        <a14:foregroundMark x1="63000" y1="37333" x2="63000" y2="37333"/>
                        <a14:foregroundMark x1="60000" y1="34000" x2="60000" y2="34000"/>
                        <a14:foregroundMark x1="63000" y1="32667" x2="63000" y2="32667"/>
                        <a14:foregroundMark x1="53000" y1="35333" x2="53000" y2="35333"/>
                        <a14:foregroundMark x1="37000" y1="34000" x2="37000" y2="34000"/>
                        <a14:foregroundMark x1="29000" y1="36667" x2="28000" y2="38000"/>
                        <a14:foregroundMark x1="28000" y1="38000" x2="25000" y2="40667"/>
                        <a14:foregroundMark x1="20000" y1="47333" x2="20000" y2="47333"/>
                        <a14:foregroundMark x1="39000" y1="48667" x2="51000" y2="54000"/>
                        <a14:foregroundMark x1="33000" y1="81333" x2="36000" y2="88000"/>
                        <a14:foregroundMark x1="61000" y1="80667" x2="65000" y2="9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360327"/>
            <a:ext cx="1584176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Dc 191\Desktop\Доктор Айболит\DSC0195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88" y="1124744"/>
            <a:ext cx="4164888" cy="31236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114" y="263438"/>
            <a:ext cx="4116366" cy="30825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651" y="3576968"/>
            <a:ext cx="4209829" cy="31596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061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4672" y="260648"/>
            <a:ext cx="7560840" cy="1728192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Вот и вылечил он их, Лимпопо!</a:t>
            </a:r>
          </a:p>
          <a:p>
            <a:pPr marL="0" indent="0" algn="ctr">
              <a:buNone/>
            </a:pP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Вот и вылечил, Лимпопо!</a:t>
            </a:r>
          </a:p>
          <a:p>
            <a:pPr marL="0" indent="0" algn="ctr">
              <a:buNone/>
            </a:pP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И пошли они смеяться, Лимпопо!</a:t>
            </a:r>
          </a:p>
          <a:p>
            <a:pPr marL="0" indent="0" algn="ctr">
              <a:buNone/>
            </a:pP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И плясать, и баловаться, Лимпопо!</a:t>
            </a:r>
            <a:endParaRPr lang="ru-RU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26" name="Picture 2" descr="C:\Users\Dc 191\Desktop\Доктор Айболит\aibolit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98" y="1988840"/>
            <a:ext cx="7297188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577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3"/>
          <p:cNvSpPr>
            <a:spLocks noGrp="1"/>
          </p:cNvSpPr>
          <p:nvPr>
            <p:ph sz="half" idx="1"/>
          </p:nvPr>
        </p:nvSpPr>
        <p:spPr>
          <a:xfrm>
            <a:off x="611560" y="4005064"/>
            <a:ext cx="4038600" cy="25197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800" b="1" dirty="0" smtClean="0">
                <a:solidFill>
                  <a:srgbClr val="FF0000"/>
                </a:solidFill>
                <a:latin typeface="Bookman Old Style" pitchFamily="18" charset="0"/>
              </a:rPr>
              <a:t>Спасибо за внимание!</a:t>
            </a:r>
            <a:endParaRPr lang="ru-RU" sz="48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0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1080120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600" b="1" dirty="0" smtClean="0">
                <a:solidFill>
                  <a:srgbClr val="FF0000"/>
                </a:solidFill>
              </a:rPr>
              <a:t>Цель</a:t>
            </a:r>
            <a:r>
              <a:rPr lang="ru-RU" sz="3600" b="1" dirty="0">
                <a:solidFill>
                  <a:srgbClr val="FF0000"/>
                </a:solidFill>
              </a:rPr>
              <a:t>: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/>
              <a:t>Сохранение и укрепление здоровья детей.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427984" y="1412776"/>
            <a:ext cx="4542656" cy="532457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sz="3600" b="1" dirty="0" smtClean="0">
                <a:solidFill>
                  <a:srgbClr val="FF0000"/>
                </a:solidFill>
              </a:rPr>
              <a:t>Задачи: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600" dirty="0" smtClean="0"/>
              <a:t>Развитие сенсорных и моторных функций.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600" dirty="0" smtClean="0"/>
              <a:t>Формирование </a:t>
            </a:r>
            <a:r>
              <a:rPr lang="ru-RU" sz="3600" dirty="0" err="1" smtClean="0"/>
              <a:t>гармо-ничной</a:t>
            </a:r>
            <a:r>
              <a:rPr lang="ru-RU" sz="3600" dirty="0" smtClean="0"/>
              <a:t> личности (уме-</a:t>
            </a:r>
            <a:r>
              <a:rPr lang="ru-RU" sz="3600" dirty="0" err="1" smtClean="0"/>
              <a:t>ния</a:t>
            </a:r>
            <a:r>
              <a:rPr lang="ru-RU" sz="3600" dirty="0" smtClean="0"/>
              <a:t> дружить, чувства уважения, доброты и т.д.).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600" dirty="0" smtClean="0"/>
              <a:t>Профилактика </a:t>
            </a:r>
            <a:r>
              <a:rPr lang="ru-RU" sz="3600" dirty="0" err="1" smtClean="0"/>
              <a:t>наруше-ний</a:t>
            </a:r>
            <a:r>
              <a:rPr lang="ru-RU" sz="3600" dirty="0" smtClean="0"/>
              <a:t> опорно-двигатель-</a:t>
            </a:r>
            <a:r>
              <a:rPr lang="ru-RU" sz="3600" dirty="0" err="1" smtClean="0"/>
              <a:t>ного</a:t>
            </a:r>
            <a:r>
              <a:rPr lang="ru-RU" sz="3600" dirty="0" smtClean="0"/>
              <a:t> аппарата, зрения, простудных </a:t>
            </a:r>
            <a:r>
              <a:rPr lang="ru-RU" sz="3600" dirty="0" err="1" smtClean="0"/>
              <a:t>заболева-ний</a:t>
            </a:r>
            <a:r>
              <a:rPr lang="ru-RU" sz="3600" dirty="0" smtClean="0"/>
              <a:t>.</a:t>
            </a:r>
          </a:p>
          <a:p>
            <a:pPr marL="514350" indent="-514350">
              <a:buFont typeface="+mj-lt"/>
              <a:buAutoNum type="arabicPeriod"/>
            </a:pPr>
            <a:endParaRPr lang="ru-RU" sz="31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628800"/>
            <a:ext cx="3956843" cy="5108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68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476672"/>
            <a:ext cx="6347048" cy="79216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Bookman Old Style" pitchFamily="18" charset="0"/>
              </a:rPr>
              <a:t>Оборудование:</a:t>
            </a:r>
            <a:endParaRPr lang="ru-RU" sz="36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492896"/>
            <a:ext cx="3312368" cy="4030757"/>
          </a:xfrm>
        </p:spPr>
        <p:txBody>
          <a:bodyPr/>
          <a:lstStyle/>
          <a:p>
            <a:r>
              <a:rPr lang="ru-RU" dirty="0" smtClean="0"/>
              <a:t>Книга «Доктор Айболит» </a:t>
            </a:r>
            <a:r>
              <a:rPr lang="ru-RU" dirty="0" err="1" smtClean="0"/>
              <a:t>К.Чуковского</a:t>
            </a:r>
            <a:r>
              <a:rPr lang="ru-RU" dirty="0" smtClean="0"/>
              <a:t>.</a:t>
            </a:r>
          </a:p>
          <a:p>
            <a:r>
              <a:rPr lang="ru-RU" dirty="0" smtClean="0"/>
              <a:t>Канат.  </a:t>
            </a:r>
          </a:p>
          <a:p>
            <a:r>
              <a:rPr lang="ru-RU" dirty="0" smtClean="0"/>
              <a:t>Мяч.</a:t>
            </a:r>
          </a:p>
          <a:p>
            <a:r>
              <a:rPr lang="ru-RU" dirty="0" smtClean="0"/>
              <a:t>Аудиозаписи:</a:t>
            </a:r>
          </a:p>
          <a:p>
            <a:pPr marL="0" indent="0">
              <a:buNone/>
            </a:pPr>
            <a:r>
              <a:rPr lang="ru-RU" dirty="0" smtClean="0"/>
              <a:t> шум моря, песня «Аэробика»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1652587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Dc 191\Desktop\Доктор Айболит\DSC0192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700808"/>
            <a:ext cx="5882801" cy="46210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411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10" b="99585" l="1708" r="97332">
                        <a14:foregroundMark x1="54642" y1="33250" x2="54642" y2="33250"/>
                        <a14:foregroundMark x1="71718" y1="16003" x2="71718" y2="16003"/>
                        <a14:foregroundMark x1="55069" y1="31675" x2="55069" y2="31675"/>
                        <a14:foregroundMark x1="15795" y1="41376" x2="15795" y2="41376"/>
                        <a14:foregroundMark x1="48026" y1="63350" x2="48026" y2="63350"/>
                        <a14:foregroundMark x1="57417" y1="55804" x2="57417" y2="55804"/>
                        <a14:foregroundMark x1="18997" y1="87479" x2="18997" y2="87479"/>
                        <a14:foregroundMark x1="44931" y1="91376" x2="44931" y2="91376"/>
                        <a14:foregroundMark x1="57417" y1="93532" x2="57417" y2="93532"/>
                        <a14:foregroundMark x1="57737" y1="11194" x2="57737" y2="11194"/>
                        <a14:foregroundMark x1="85272" y1="11774" x2="85272" y2="11774"/>
                        <a14:foregroundMark x1="68623" y1="59784" x2="68623" y2="59784"/>
                        <a14:foregroundMark x1="16969" y1="56716" x2="16969" y2="56716"/>
                        <a14:foregroundMark x1="39168" y1="48590" x2="39168" y2="48590"/>
                        <a14:foregroundMark x1="79509" y1="30763" x2="79509" y2="30763"/>
                        <a14:foregroundMark x1="75987" y1="32919" x2="75987" y2="32919"/>
                        <a14:foregroundMark x1="92316" y1="61277" x2="92316" y2="61277"/>
                        <a14:foregroundMark x1="39915" y1="72720" x2="39915" y2="72720"/>
                        <a14:foregroundMark x1="33725" y1="71476" x2="33725" y2="71476"/>
                        <a14:foregroundMark x1="17396" y1="81758" x2="17396" y2="81758"/>
                        <a14:foregroundMark x1="12380" y1="86318" x2="12380" y2="86318"/>
                        <a14:foregroundMark x1="27108" y1="88972" x2="30203" y2="88972"/>
                        <a14:foregroundMark x1="11526" y1="91376" x2="11526" y2="91376"/>
                        <a14:foregroundMark x1="14728" y1="91376" x2="14728" y2="91376"/>
                        <a14:foregroundMark x1="14728" y1="91376" x2="14728" y2="91376"/>
                        <a14:foregroundMark x1="3842" y1="93201" x2="3842" y2="93201"/>
                        <a14:foregroundMark x1="53895" y1="91708" x2="53895" y2="91708"/>
                        <a14:foregroundMark x1="55069" y1="92040" x2="55069" y2="92040"/>
                        <a14:foregroundMark x1="53148" y1="96269" x2="53148" y2="96269"/>
                        <a14:foregroundMark x1="56564" y1="95025" x2="56564" y2="95025"/>
                        <a14:foregroundMark x1="58591" y1="93781" x2="58591" y2="93781"/>
                        <a14:foregroundMark x1="21665" y1="71808" x2="21665" y2="71808"/>
                        <a14:foregroundMark x1="21665" y1="71808" x2="21665" y2="71808"/>
                        <a14:foregroundMark x1="22092" y1="70896" x2="22092" y2="70896"/>
                        <a14:foregroundMark x1="22092" y1="70896" x2="22092" y2="70896"/>
                        <a14:foregroundMark x1="23586" y1="68159" x2="23586" y2="68159"/>
                        <a14:foregroundMark x1="26361" y1="66998" x2="26361" y2="66998"/>
                        <a14:foregroundMark x1="34045" y1="62189" x2="34045" y2="62189"/>
                        <a14:foregroundMark x1="34472" y1="59453" x2="34472" y2="59453"/>
                        <a14:foregroundMark x1="36393" y1="58209" x2="36393" y2="58209"/>
                        <a14:foregroundMark x1="39168" y1="57048" x2="39168" y2="57048"/>
                        <a14:foregroundMark x1="32124" y1="47678" x2="32124" y2="47678"/>
                        <a14:foregroundMark x1="33725" y1="45854" x2="33725" y2="45854"/>
                        <a14:foregroundMark x1="32871" y1="45274" x2="32871" y2="45274"/>
                        <a14:foregroundMark x1="32551" y1="44362" x2="32551" y2="44362"/>
                        <a14:foregroundMark x1="31377" y1="43449" x2="31377" y2="43449"/>
                        <a14:foregroundMark x1="30950" y1="43449" x2="30950" y2="43449"/>
                        <a14:foregroundMark x1="32551" y1="37728" x2="32551" y2="37728"/>
                        <a14:foregroundMark x1="32551" y1="36567" x2="32551" y2="36567"/>
                        <a14:foregroundMark x1="38314" y1="13930" x2="39168" y2="12687"/>
                        <a14:foregroundMark x1="39915" y1="10614" x2="39915" y2="10614"/>
                        <a14:foregroundMark x1="50800" y1="8209" x2="50800" y2="8209"/>
                        <a14:foregroundMark x1="51121" y1="8209" x2="52721" y2="7877"/>
                        <a14:foregroundMark x1="53469" y1="7877" x2="55069" y2="7877"/>
                        <a14:foregroundMark x1="62433" y1="10282" x2="62433" y2="10282"/>
                        <a14:foregroundMark x1="60832" y1="13599" x2="60832" y2="13599"/>
                        <a14:foregroundMark x1="51121" y1="11526" x2="53895" y2="10862"/>
                        <a14:foregroundMark x1="56564" y1="10282" x2="56564" y2="10282"/>
                        <a14:foregroundMark x1="60832" y1="9121" x2="60832" y2="9121"/>
                        <a14:foregroundMark x1="70224" y1="9121" x2="70224" y2="9121"/>
                        <a14:foregroundMark x1="69050" y1="9121" x2="69050" y2="9121"/>
                        <a14:foregroundMark x1="68623" y1="9121" x2="68623" y2="9121"/>
                        <a14:foregroundMark x1="71398" y1="8458" x2="73319" y2="7877"/>
                        <a14:foregroundMark x1="73639" y1="7877" x2="73639" y2="7877"/>
                        <a14:foregroundMark x1="44610" y1="71227" x2="44610" y2="71227"/>
                        <a14:foregroundMark x1="45358" y1="70315" x2="45358" y2="70315"/>
                        <a14:foregroundMark x1="18570" y1="45274" x2="18570" y2="45274"/>
                        <a14:foregroundMark x1="15795" y1="44942" x2="15795" y2="44942"/>
                        <a14:foregroundMark x1="15795" y1="45274" x2="15795" y2="45274"/>
                        <a14:foregroundMark x1="11526" y1="46517" x2="11526" y2="46517"/>
                        <a14:foregroundMark x1="9605" y1="46517" x2="9605" y2="46517"/>
                        <a14:foregroundMark x1="19744" y1="39221" x2="19744" y2="39221"/>
                        <a14:foregroundMark x1="26681" y1="38640" x2="26681" y2="38640"/>
                        <a14:foregroundMark x1="24333" y1="36235" x2="24333" y2="36235"/>
                        <a14:foregroundMark x1="21665" y1="35323" x2="21665" y2="35323"/>
                        <a14:foregroundMark x1="17396" y1="35655" x2="17396" y2="35655"/>
                        <a14:foregroundMark x1="14728" y1="36235" x2="14728" y2="36235"/>
                        <a14:foregroundMark x1="11526" y1="40133" x2="11526" y2="42289"/>
                        <a14:foregroundMark x1="72465" y1="58872" x2="72465" y2="58872"/>
                        <a14:foregroundMark x1="70971" y1="54892" x2="70971" y2="54892"/>
                        <a14:foregroundMark x1="63607" y1="51907" x2="63607" y2="51907"/>
                        <a14:foregroundMark x1="60085" y1="52488" x2="60085" y2="52488"/>
                        <a14:foregroundMark x1="48026" y1="54892" x2="48026" y2="54892"/>
                        <a14:foregroundMark x1="45678" y1="55224" x2="45678" y2="55224"/>
                        <a14:foregroundMark x1="51974" y1="52819" x2="51974" y2="52819"/>
                        <a14:foregroundMark x1="42583" y1="59784" x2="42583" y2="59784"/>
                        <a14:foregroundMark x1="42263" y1="60614" x2="42263" y2="60614"/>
                        <a14:foregroundMark x1="41409" y1="60945" x2="41409" y2="60945"/>
                        <a14:foregroundMark x1="39915" y1="61857" x2="39915" y2="61857"/>
                        <a14:foregroundMark x1="36820" y1="65174" x2="36820" y2="65174"/>
                        <a14:foregroundMark x1="33298" y1="67910" x2="33298" y2="67910"/>
                        <a14:foregroundMark x1="34045" y1="67910" x2="34045" y2="67910"/>
                        <a14:foregroundMark x1="30630" y1="70315" x2="30630" y2="70315"/>
                        <a14:foregroundMark x1="28602" y1="71808" x2="28602" y2="71808"/>
                        <a14:foregroundMark x1="26361" y1="72720" x2="26361" y2="72720"/>
                        <a14:foregroundMark x1="25934" y1="72720" x2="25934" y2="72720"/>
                        <a14:foregroundMark x1="22412" y1="73881" x2="22412" y2="73881"/>
                        <a14:foregroundMark x1="22412" y1="73881" x2="22412" y2="73881"/>
                        <a14:foregroundMark x1="10459" y1="71476" x2="10459" y2="71476"/>
                        <a14:foregroundMark x1="13127" y1="69735" x2="13127" y2="69735"/>
                        <a14:foregroundMark x1="13554" y1="68491" x2="13554" y2="68491"/>
                        <a14:foregroundMark x1="13127" y1="67247" x2="14301" y2="67247"/>
                        <a14:foregroundMark x1="15475" y1="66998" x2="16969" y2="66667"/>
                        <a14:foregroundMark x1="18997" y1="66086" x2="18997" y2="66086"/>
                        <a14:foregroundMark x1="36820" y1="69403" x2="36820" y2="69403"/>
                        <a14:foregroundMark x1="36393" y1="86567" x2="36393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1656688" cy="2132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907704" y="1916832"/>
            <a:ext cx="5766792" cy="39604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 smtClean="0"/>
              <a:t>«Приезжайте, доктор, </a:t>
            </a:r>
          </a:p>
          <a:p>
            <a:pPr marL="0" indent="0" algn="ctr">
              <a:buNone/>
            </a:pPr>
            <a:r>
              <a:rPr lang="ru-RU" sz="3600" dirty="0" smtClean="0"/>
              <a:t>В Африку скорей.</a:t>
            </a:r>
          </a:p>
          <a:p>
            <a:pPr marL="0" indent="0" algn="ctr">
              <a:buNone/>
            </a:pPr>
            <a:r>
              <a:rPr lang="ru-RU" sz="3600" dirty="0" smtClean="0"/>
              <a:t>И спасите, доктор,</a:t>
            </a:r>
          </a:p>
          <a:p>
            <a:pPr marL="0" indent="0" algn="ctr">
              <a:buNone/>
            </a:pPr>
            <a:r>
              <a:rPr lang="ru-RU" sz="3600" dirty="0" smtClean="0"/>
              <a:t>Наших малышей!»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78032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Bookman Old Style" pitchFamily="18" charset="0"/>
              </a:rPr>
              <a:t>Дыхательные упражнения</a:t>
            </a:r>
            <a:endParaRPr lang="ru-RU" sz="32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628800"/>
            <a:ext cx="3672408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«И встал Айболит, побежал Айболит,</a:t>
            </a:r>
          </a:p>
          <a:p>
            <a:pPr marL="0" indent="0">
              <a:buNone/>
            </a:pPr>
            <a:r>
              <a:rPr lang="ru-RU" dirty="0" smtClean="0"/>
              <a:t>По лесам, по лугам, </a:t>
            </a:r>
          </a:p>
          <a:p>
            <a:pPr marL="0" indent="0">
              <a:buNone/>
            </a:pPr>
            <a:r>
              <a:rPr lang="ru-RU" dirty="0" smtClean="0"/>
              <a:t>по полям он бежит.</a:t>
            </a:r>
          </a:p>
          <a:p>
            <a:pPr marL="0" indent="0">
              <a:buNone/>
            </a:pPr>
            <a:r>
              <a:rPr lang="ru-RU" dirty="0" smtClean="0"/>
              <a:t>И одно только слово твердит Айболит: </a:t>
            </a:r>
          </a:p>
          <a:p>
            <a:pPr marL="0" indent="0">
              <a:buNone/>
            </a:pPr>
            <a:r>
              <a:rPr lang="ru-RU" dirty="0" smtClean="0"/>
              <a:t>«Лимпопо!</a:t>
            </a:r>
          </a:p>
          <a:p>
            <a:pPr marL="0" indent="0">
              <a:buNone/>
            </a:pPr>
            <a:r>
              <a:rPr lang="ru-RU" dirty="0" smtClean="0"/>
              <a:t> Лимпопо!</a:t>
            </a:r>
          </a:p>
          <a:p>
            <a:pPr marL="0" indent="0">
              <a:buNone/>
            </a:pPr>
            <a:r>
              <a:rPr lang="ru-RU" dirty="0" smtClean="0"/>
              <a:t> Лимпопо!»</a:t>
            </a:r>
          </a:p>
        </p:txBody>
      </p:sp>
      <p:pic>
        <p:nvPicPr>
          <p:cNvPr id="9218" name="Picture 2" descr="C:\Users\Dc 191\Desktop\Доктор Айболит\DSC0193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628800"/>
            <a:ext cx="5280587" cy="39604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415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4978896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Bookman Old Style" pitchFamily="18" charset="0"/>
              </a:rPr>
              <a:t>Коммуникативная игра «Танец волн»</a:t>
            </a:r>
            <a:endParaRPr lang="ru-RU" sz="32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55576" y="1204451"/>
            <a:ext cx="4968552" cy="20882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600" dirty="0" smtClean="0"/>
              <a:t>«Но вот перед ними море – </a:t>
            </a:r>
          </a:p>
          <a:p>
            <a:pPr marL="0" indent="0" algn="ctr">
              <a:buNone/>
            </a:pPr>
            <a:r>
              <a:rPr lang="ru-RU" sz="2600" dirty="0" smtClean="0"/>
              <a:t>Бушует, шумит на просторе.</a:t>
            </a:r>
          </a:p>
          <a:p>
            <a:pPr marL="0" indent="0" algn="ctr">
              <a:buNone/>
            </a:pPr>
            <a:r>
              <a:rPr lang="ru-RU" sz="2600" dirty="0" smtClean="0"/>
              <a:t>А в море высокая ходит волна, </a:t>
            </a:r>
          </a:p>
          <a:p>
            <a:pPr marL="0" indent="0" algn="ctr">
              <a:buNone/>
            </a:pPr>
            <a:r>
              <a:rPr lang="ru-RU" sz="2600" dirty="0" smtClean="0"/>
              <a:t>Сейчас Айболита проглотит она».</a:t>
            </a:r>
            <a:endParaRPr lang="ru-RU" sz="2600" dirty="0"/>
          </a:p>
        </p:txBody>
      </p:sp>
      <p:pic>
        <p:nvPicPr>
          <p:cNvPr id="6146" name="Picture 2" descr="C:\Users\Dc 191\Desktop\i (2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88640"/>
            <a:ext cx="2671017" cy="1872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12" y="3292683"/>
            <a:ext cx="4237037" cy="317658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827" y="3380666"/>
            <a:ext cx="4120121" cy="309396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574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0924" y="274638"/>
            <a:ext cx="5095875" cy="114300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Bookman Old Style" pitchFamily="18" charset="0"/>
              </a:rPr>
              <a:t>Гимнастика для глаз </a:t>
            </a:r>
            <a:br>
              <a:rPr lang="ru-RU" sz="3200" b="1" dirty="0" smtClean="0">
                <a:solidFill>
                  <a:srgbClr val="FF0000"/>
                </a:solidFill>
                <a:latin typeface="Bookman Old Style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Bookman Old Style" pitchFamily="18" charset="0"/>
              </a:rPr>
              <a:t>(по технологии </a:t>
            </a:r>
            <a:br>
              <a:rPr lang="ru-RU" sz="3200" b="1" dirty="0" smtClean="0">
                <a:solidFill>
                  <a:srgbClr val="FF0000"/>
                </a:solidFill>
                <a:latin typeface="Bookman Old Style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Bookman Old Style" pitchFamily="18" charset="0"/>
              </a:rPr>
              <a:t>В. Базарного</a:t>
            </a:r>
            <a:r>
              <a:rPr lang="ru-RU" sz="3200" b="1" dirty="0" smtClean="0">
                <a:solidFill>
                  <a:srgbClr val="FF0000"/>
                </a:solidFill>
              </a:rPr>
              <a:t>)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1520" y="1700808"/>
            <a:ext cx="4038600" cy="48965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 smtClean="0"/>
              <a:t>«Но вот, поглядите, какая-то птица</a:t>
            </a:r>
          </a:p>
          <a:p>
            <a:pPr marL="0" indent="0">
              <a:buNone/>
            </a:pPr>
            <a:r>
              <a:rPr lang="ru-RU" dirty="0" smtClean="0"/>
              <a:t>Все ближе и ближе</a:t>
            </a:r>
          </a:p>
          <a:p>
            <a:pPr marL="0" indent="0">
              <a:buNone/>
            </a:pPr>
            <a:r>
              <a:rPr lang="ru-RU" dirty="0" smtClean="0"/>
              <a:t>по воздуху мчится.</a:t>
            </a:r>
          </a:p>
          <a:p>
            <a:pPr marL="0" indent="0">
              <a:buNone/>
            </a:pPr>
            <a:r>
              <a:rPr lang="ru-RU" dirty="0" smtClean="0"/>
              <a:t>На птице, глядите, </a:t>
            </a:r>
          </a:p>
          <a:p>
            <a:pPr marL="0" indent="0">
              <a:buNone/>
            </a:pPr>
            <a:r>
              <a:rPr lang="ru-RU" dirty="0" smtClean="0"/>
              <a:t>сидит Айболит</a:t>
            </a:r>
          </a:p>
          <a:p>
            <a:pPr marL="0" indent="0">
              <a:buNone/>
            </a:pPr>
            <a:r>
              <a:rPr lang="ru-RU" dirty="0" smtClean="0"/>
              <a:t>И шляпою машет и громко кричит:</a:t>
            </a:r>
          </a:p>
          <a:p>
            <a:pPr marL="0" indent="0">
              <a:buNone/>
            </a:pPr>
            <a:r>
              <a:rPr lang="ru-RU" dirty="0" smtClean="0"/>
              <a:t>«Да здравствует милая Африка!»</a:t>
            </a:r>
            <a:endParaRPr lang="ru-RU" dirty="0"/>
          </a:p>
        </p:txBody>
      </p:sp>
      <p:pic>
        <p:nvPicPr>
          <p:cNvPr id="7170" name="Picture 2" descr="C:\Users\Dc 191\Desktop\i (3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8000" l="3398" r="89806">
                        <a14:foregroundMark x1="41748" y1="37333" x2="43204" y2="81333"/>
                        <a14:foregroundMark x1="78641" y1="87333" x2="36408" y2="74000"/>
                        <a14:foregroundMark x1="16505" y1="57333" x2="16505" y2="57333"/>
                        <a14:foregroundMark x1="13107" y1="57333" x2="13107" y2="57333"/>
                        <a14:foregroundMark x1="9709" y1="58000" x2="9709" y2="58000"/>
                        <a14:foregroundMark x1="19903" y1="60000" x2="19903" y2="60000"/>
                        <a14:foregroundMark x1="38835" y1="40667" x2="36408" y2="81333"/>
                        <a14:foregroundMark x1="37864" y1="82667" x2="37864" y2="82667"/>
                        <a14:foregroundMark x1="45631" y1="84667" x2="45631" y2="84667"/>
                        <a14:foregroundMark x1="47573" y1="84667" x2="47573" y2="84667"/>
                        <a14:foregroundMark x1="47087" y1="72667" x2="46602" y2="70667"/>
                        <a14:foregroundMark x1="45631" y1="64667" x2="45631" y2="64667"/>
                        <a14:foregroundMark x1="45631" y1="64667" x2="45631" y2="64667"/>
                        <a14:foregroundMark x1="48058" y1="62000" x2="49515" y2="61333"/>
                        <a14:foregroundMark x1="50971" y1="60667" x2="50971" y2="60667"/>
                        <a14:foregroundMark x1="53398" y1="57333" x2="53398" y2="57333"/>
                        <a14:foregroundMark x1="56796" y1="57333" x2="59709" y2="56667"/>
                        <a14:foregroundMark x1="60680" y1="56667" x2="64078" y2="55333"/>
                        <a14:foregroundMark x1="64563" y1="55333" x2="64563" y2="55333"/>
                        <a14:foregroundMark x1="68932" y1="55333" x2="68932" y2="55333"/>
                        <a14:foregroundMark x1="69903" y1="56000" x2="69903" y2="56000"/>
                        <a14:foregroundMark x1="40777" y1="45333" x2="40777" y2="45333"/>
                        <a14:foregroundMark x1="40291" y1="43333" x2="40291" y2="43333"/>
                        <a14:foregroundMark x1="27184" y1="36000" x2="27184" y2="36000"/>
                        <a14:foregroundMark x1="25243" y1="36000" x2="25243" y2="36000"/>
                        <a14:foregroundMark x1="23301" y1="38667" x2="23301" y2="38667"/>
                        <a14:foregroundMark x1="23301" y1="39333" x2="23301" y2="39333"/>
                        <a14:foregroundMark x1="22816" y1="40667" x2="22816" y2="40667"/>
                        <a14:foregroundMark x1="22816" y1="46667" x2="22816" y2="46667"/>
                        <a14:foregroundMark x1="23301" y1="54667" x2="23301" y2="54667"/>
                        <a14:foregroundMark x1="24757" y1="59333" x2="24757" y2="59333"/>
                        <a14:foregroundMark x1="27184" y1="63333" x2="31553" y2="66667"/>
                        <a14:foregroundMark x1="37864" y1="68667" x2="46602" y2="74000"/>
                        <a14:foregroundMark x1="59223" y1="77333" x2="59223" y2="77333"/>
                        <a14:foregroundMark x1="69417" y1="80000" x2="69417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63" y="-246205"/>
            <a:ext cx="2673898" cy="194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Dc 191\Desktop\Доктор Айболит\DSC0194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988840"/>
            <a:ext cx="5130462" cy="38478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82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755576" y="3215556"/>
            <a:ext cx="2952328" cy="432048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Гимнастика для ног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5868144" y="3215199"/>
            <a:ext cx="2016224" cy="432048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Массаж тела</a:t>
            </a:r>
            <a:endParaRPr lang="ru-RU" dirty="0"/>
          </a:p>
        </p:txBody>
      </p:sp>
      <p:pic>
        <p:nvPicPr>
          <p:cNvPr id="8194" name="Picture 2" descr="C:\Users\Dc 191\Desktop\Доктор Айболит\DSC0192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3960440" cy="2970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Dc 191\Desktop\Доктор Айболит\DSC0192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24028"/>
            <a:ext cx="4032447" cy="30243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330" y="3585713"/>
            <a:ext cx="4035224" cy="30277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779" y="116632"/>
            <a:ext cx="4041775" cy="30305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170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075" y="3664223"/>
            <a:ext cx="4040188" cy="432048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Упражнения для мышц шеи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5877272"/>
            <a:ext cx="4041775" cy="63976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dirty="0" smtClean="0"/>
              <a:t>Оздоровительные упражнения для горла</a:t>
            </a:r>
            <a:endParaRPr lang="ru-RU" dirty="0"/>
          </a:p>
        </p:txBody>
      </p:sp>
      <p:pic>
        <p:nvPicPr>
          <p:cNvPr id="10242" name="Picture 2" descr="C:\Users\Dc 191\Desktop\Доктор Айболит\DSC0193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72" y="476672"/>
            <a:ext cx="3936437" cy="2952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914" y="2492896"/>
            <a:ext cx="4219575" cy="320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356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280</Words>
  <Application>Microsoft Office PowerPoint</Application>
  <PresentationFormat>Экран (4:3)</PresentationFormat>
  <Paragraphs>59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Модели оздоровительной работы через НОД в подготовительной группе.  «Доктор Айболит»  (по мотивам сказки  К.Чуковского) </vt:lpstr>
      <vt:lpstr>   Цель: Сохранение и укрепление здоровья детей.  </vt:lpstr>
      <vt:lpstr>Оборудование:</vt:lpstr>
      <vt:lpstr>Презентация PowerPoint</vt:lpstr>
      <vt:lpstr>Дыхательные упражнения</vt:lpstr>
      <vt:lpstr>Коммуникативная игра «Танец волн»</vt:lpstr>
      <vt:lpstr>Гимнастика для глаз  (по технологии  В. Базарного)</vt:lpstr>
      <vt:lpstr>Презентация PowerPoint</vt:lpstr>
      <vt:lpstr>Презентация PowerPoint</vt:lpstr>
      <vt:lpstr>Игры </vt:lpstr>
      <vt:lpstr>Логопедическая гимнастика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Dc 191</dc:creator>
  <cp:lastModifiedBy>Dc 191</cp:lastModifiedBy>
  <cp:revision>36</cp:revision>
  <dcterms:created xsi:type="dcterms:W3CDTF">2014-01-30T10:46:01Z</dcterms:created>
  <dcterms:modified xsi:type="dcterms:W3CDTF">2015-12-03T11:48:04Z</dcterms:modified>
</cp:coreProperties>
</file>