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59" r:id="rId4"/>
    <p:sldId id="258" r:id="rId5"/>
    <p:sldId id="273" r:id="rId6"/>
    <p:sldId id="271" r:id="rId7"/>
    <p:sldId id="272" r:id="rId8"/>
    <p:sldId id="262" r:id="rId9"/>
    <p:sldId id="274" r:id="rId10"/>
    <p:sldId id="275" r:id="rId11"/>
    <p:sldId id="277" r:id="rId12"/>
    <p:sldId id="276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ья" initials="с" lastIdx="0" clrIdx="0">
    <p:extLst>
      <p:ext uri="{19B8F6BF-5375-455C-9EA6-DF929625EA0E}">
        <p15:presenceInfo xmlns="" xmlns:p15="http://schemas.microsoft.com/office/powerpoint/2012/main" userId="сем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36F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FBF10-E6A0-469D-933A-E120BD678C57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B81F-C8FD-448B-9364-FF34A27A8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9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AB81F-C8FD-448B-9364-FF34A27A88A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3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04DF76B8-43D7-4DA4-B354-5774B3F23AC5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BFEB55-EC59-4EDF-89DA-1F2229C96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mage.slidesharecdn.com/random-130201022436-phpapp02/95/-14-638.jpg?cb=135968562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988840"/>
            <a:ext cx="5544616" cy="1592560"/>
          </a:xfrm>
        </p:spPr>
        <p:txBody>
          <a:bodyPr/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04864"/>
            <a:ext cx="5616624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ИСПОЛЬЗОВАНИЕ ОЗДОРОВИТЕЛЬНОЙ ТЕХНОЛОГИИ</a:t>
            </a:r>
            <a:b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ФИТБОЛ-ГИМНАСТИКИ В ДОУ</a:t>
            </a:r>
          </a:p>
          <a:p>
            <a:pPr algn="r"/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Подготовил:</a:t>
            </a:r>
          </a:p>
          <a:p>
            <a:pPr algn="r"/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ст. воспитатель детского сада №64 </a:t>
            </a:r>
          </a:p>
          <a:p>
            <a:pPr algn="r"/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Иванникова Наталья Викторовна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 bwMode="auto">
          <a:xfrm>
            <a:off x="3965303" y="572817"/>
            <a:ext cx="2160240" cy="1512168"/>
          </a:xfrm>
          <a:prstGeom prst="ellipse">
            <a:avLst/>
          </a:prstGeom>
          <a:solidFill>
            <a:schemeClr val="accent2"/>
          </a:solidFill>
          <a:ln w="762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bg1"/>
                </a:solidFill>
              </a:rPr>
              <a:t>Фитбол</a:t>
            </a:r>
            <a:r>
              <a:rPr lang="ru-RU" dirty="0" smtClean="0">
                <a:solidFill>
                  <a:schemeClr val="bg1"/>
                </a:solidFill>
              </a:rPr>
              <a:t> – гимнастика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6334426" y="3432499"/>
            <a:ext cx="1400199" cy="1008112"/>
          </a:xfrm>
          <a:prstGeom prst="ellipse">
            <a:avLst/>
          </a:prstGeom>
          <a:solidFill>
            <a:schemeClr val="accent6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Упражнения на релаксацию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1356121" y="2708920"/>
            <a:ext cx="1440160" cy="1008112"/>
          </a:xfrm>
          <a:prstGeom prst="ellipse">
            <a:avLst/>
          </a:prstGeom>
          <a:solidFill>
            <a:schemeClr val="accent6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</a:rPr>
              <a:t>Строевые приемы и упражнения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31640" y="1196752"/>
            <a:ext cx="1440160" cy="1008112"/>
          </a:xfrm>
          <a:prstGeom prst="ellipse">
            <a:avLst/>
          </a:prstGeom>
          <a:solidFill>
            <a:schemeClr val="accent6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hlinkClick r:id="rId2" tooltip="Общеразвивающие        упражнения§   Общеразвивающие упражн..."/>
              </a:rPr>
              <a:t> </a:t>
            </a:r>
            <a:r>
              <a:rPr lang="ru-RU" sz="1200" dirty="0" err="1" smtClean="0">
                <a:solidFill>
                  <a:schemeClr val="bg1"/>
                </a:solidFill>
              </a:rPr>
              <a:t>Общеразвивающие</a:t>
            </a:r>
            <a:r>
              <a:rPr lang="ru-RU" sz="1200" dirty="0" smtClean="0">
                <a:solidFill>
                  <a:schemeClr val="bg1"/>
                </a:solidFill>
              </a:rPr>
              <a:t> упражнения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6948264" y="2069849"/>
            <a:ext cx="1440160" cy="1008112"/>
          </a:xfrm>
          <a:prstGeom prst="ellipse">
            <a:avLst/>
          </a:prstGeom>
          <a:solidFill>
            <a:schemeClr val="accent6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Коррекционные упражнения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2758686" y="3825044"/>
            <a:ext cx="1527859" cy="1008112"/>
          </a:xfrm>
          <a:prstGeom prst="ellipse">
            <a:avLst/>
          </a:prstGeom>
          <a:solidFill>
            <a:schemeClr val="accent6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</a:rPr>
              <a:t>Упражнения на равновесие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 flipH="1">
            <a:off x="2699792" y="1844824"/>
            <a:ext cx="72008" cy="7200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Прямая со стрелкой 5"/>
          <p:cNvCxnSpPr>
            <a:endCxn id="23" idx="6"/>
          </p:cNvCxnSpPr>
          <p:nvPr/>
        </p:nvCxnSpPr>
        <p:spPr bwMode="auto">
          <a:xfrm flipV="1">
            <a:off x="2771800" y="1700808"/>
            <a:ext cx="0" cy="1440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Прямая со стрелкой 7"/>
          <p:cNvCxnSpPr>
            <a:stCxn id="17" idx="2"/>
          </p:cNvCxnSpPr>
          <p:nvPr/>
        </p:nvCxnSpPr>
        <p:spPr bwMode="auto">
          <a:xfrm>
            <a:off x="3965303" y="136490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Прямая соединительная линия 10"/>
          <p:cNvCxnSpPr>
            <a:endCxn id="23" idx="6"/>
          </p:cNvCxnSpPr>
          <p:nvPr/>
        </p:nvCxnSpPr>
        <p:spPr bwMode="auto">
          <a:xfrm flipH="1" flipV="1">
            <a:off x="2771800" y="1700808"/>
            <a:ext cx="720080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3491880" y="191683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2771800" y="1916832"/>
            <a:ext cx="720080" cy="5040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Дуга 15"/>
          <p:cNvSpPr/>
          <p:nvPr/>
        </p:nvSpPr>
        <p:spPr bwMode="auto">
          <a:xfrm>
            <a:off x="2699792" y="1808820"/>
            <a:ext cx="936104" cy="396044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3" idx="6"/>
          </p:cNvCxnSpPr>
          <p:nvPr/>
        </p:nvCxnSpPr>
        <p:spPr bwMode="auto">
          <a:xfrm flipH="1">
            <a:off x="2699792" y="1700808"/>
            <a:ext cx="72008" cy="1440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flipH="1" flipV="1">
            <a:off x="4067944" y="3933056"/>
            <a:ext cx="144016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Прямая со стрелкой 30"/>
          <p:cNvCxnSpPr/>
          <p:nvPr/>
        </p:nvCxnSpPr>
        <p:spPr bwMode="auto">
          <a:xfrm flipH="1">
            <a:off x="2860238" y="1506488"/>
            <a:ext cx="1207706" cy="1943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flipH="1">
            <a:off x="2881942" y="1700808"/>
            <a:ext cx="1495912" cy="12511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 bwMode="auto">
          <a:xfrm>
            <a:off x="5552855" y="1992339"/>
            <a:ext cx="1006769" cy="14401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 bwMode="auto">
          <a:xfrm>
            <a:off x="5898089" y="1772816"/>
            <a:ext cx="1100074" cy="5040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 bwMode="auto">
          <a:xfrm flipH="1">
            <a:off x="3892489" y="2021142"/>
            <a:ext cx="693708" cy="177013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 bwMode="auto">
          <a:xfrm>
            <a:off x="7956376" y="6453336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872" y="4018411"/>
            <a:ext cx="1481671" cy="101202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1" name="Прямая со стрелкой 80"/>
          <p:cNvCxnSpPr>
            <a:stCxn id="74" idx="0"/>
          </p:cNvCxnSpPr>
          <p:nvPr/>
        </p:nvCxnSpPr>
        <p:spPr bwMode="auto">
          <a:xfrm>
            <a:off x="5384708" y="401841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Прямая со стрелкой 82"/>
          <p:cNvCxnSpPr>
            <a:stCxn id="17" idx="4"/>
          </p:cNvCxnSpPr>
          <p:nvPr/>
        </p:nvCxnSpPr>
        <p:spPr bwMode="auto">
          <a:xfrm>
            <a:off x="5045423" y="2084985"/>
            <a:ext cx="150105" cy="18599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74" idx="0"/>
            <a:endCxn id="74" idx="0"/>
          </p:cNvCxnSpPr>
          <p:nvPr/>
        </p:nvCxnSpPr>
        <p:spPr bwMode="auto">
          <a:xfrm>
            <a:off x="5384708" y="4018411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8" y="188640"/>
            <a:ext cx="4392488" cy="280831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3916705" cy="324036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916705" cy="280831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8" y="3429000"/>
            <a:ext cx="4392488" cy="324036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09772144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80728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Игра в жизни дошкольника</a:t>
            </a:r>
          </a:p>
          <a:p>
            <a:endParaRPr lang="ru-RU" sz="2800" b="1" i="1" dirty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Как </a:t>
            </a:r>
            <a:r>
              <a:rPr lang="ru-RU" b="1" i="1" dirty="0">
                <a:solidFill>
                  <a:srgbClr val="0070C0"/>
                </a:solidFill>
              </a:rPr>
              <a:t>известно, </a:t>
            </a:r>
            <a:r>
              <a:rPr lang="ru-RU" b="1" i="1" dirty="0" smtClean="0">
                <a:solidFill>
                  <a:srgbClr val="0070C0"/>
                </a:solidFill>
              </a:rPr>
              <a:t>игра с мячом  занимают </a:t>
            </a:r>
            <a:r>
              <a:rPr lang="ru-RU" b="1" i="1" dirty="0">
                <a:solidFill>
                  <a:srgbClr val="0070C0"/>
                </a:solidFill>
              </a:rPr>
              <a:t>важнейшее место в жизни дошкольника. Среди множества детских игр особое внимание отводится подвижным играм, которые разнообразны по своему содержанию и организации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6" name="Picture 2" descr="http://i.ytimg.com/vi/02affae6LV4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184576" cy="3429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908720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Использование </a:t>
            </a:r>
            <a:r>
              <a:rPr lang="ru-RU" sz="2000" b="1" i="1" dirty="0" err="1">
                <a:solidFill>
                  <a:srgbClr val="0070C0"/>
                </a:solidFill>
              </a:rPr>
              <a:t>фитболов</a:t>
            </a:r>
            <a:r>
              <a:rPr lang="ru-RU" sz="2000" b="1" i="1" dirty="0">
                <a:solidFill>
                  <a:srgbClr val="0070C0"/>
                </a:solidFill>
              </a:rPr>
              <a:t> (мячей) в этих играх придаёт играм более творческий характер, усиливает терапевтический эффект.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644">
            <a:off x="4492148" y="2186139"/>
            <a:ext cx="3410970" cy="3175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024">
            <a:off x="1001483" y="2401775"/>
            <a:ext cx="3388724" cy="3254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1286135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Дети старших групп охотно играют в различные бессюжетные игры с соревновательным элементом, эстафеты, игры с различными предметами. Основная цель бессюжетных игр с </a:t>
            </a:r>
            <a:r>
              <a:rPr lang="ru-RU" sz="2000" b="1" i="1" dirty="0" err="1">
                <a:solidFill>
                  <a:srgbClr val="0070C0"/>
                </a:solidFill>
              </a:rPr>
              <a:t>фитболами</a:t>
            </a:r>
            <a:r>
              <a:rPr lang="ru-RU" sz="2000" b="1" i="1" dirty="0">
                <a:solidFill>
                  <a:srgbClr val="0070C0"/>
                </a:solidFill>
              </a:rPr>
              <a:t> – двигательная корректировка развития воспитанников.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3696"/>
            <a:ext cx="5400600" cy="3173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1481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Перед педагогом ставится задача  научить воспитанников действовать в соответствии с инструкцией, что приучает детей ориентироваться в пространстве, развивает ловкость, находчивость, быстроту реакции.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5"/>
            <a:ext cx="4896544" cy="31795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46728066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Работа с родителями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3024336" cy="36004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Каждый родитель хочет, чтобы его ребенок был </a:t>
            </a:r>
            <a:r>
              <a:rPr lang="ru-RU" sz="1800" b="1" i="1" dirty="0" smtClean="0">
                <a:solidFill>
                  <a:srgbClr val="0070C0"/>
                </a:solidFill>
              </a:rPr>
              <a:t>здоров</a:t>
            </a:r>
            <a:r>
              <a:rPr lang="ru-RU" sz="1800" b="1" i="1" dirty="0">
                <a:solidFill>
                  <a:srgbClr val="0070C0"/>
                </a:solidFill>
              </a:rPr>
              <a:t>. </a:t>
            </a:r>
            <a:r>
              <a:rPr lang="ru-RU" sz="1800" b="1" i="1" dirty="0" smtClean="0">
                <a:solidFill>
                  <a:srgbClr val="0070C0"/>
                </a:solidFill>
              </a:rPr>
              <a:t>Но эффективность </a:t>
            </a:r>
            <a:r>
              <a:rPr lang="ru-RU" sz="1800" b="1" i="1" dirty="0">
                <a:solidFill>
                  <a:srgbClr val="0070C0"/>
                </a:solidFill>
              </a:rPr>
              <a:t>работы по </a:t>
            </a:r>
            <a:r>
              <a:rPr lang="ru-RU" sz="1800" b="1" i="1" dirty="0" err="1">
                <a:solidFill>
                  <a:srgbClr val="0070C0"/>
                </a:solidFill>
              </a:rPr>
              <a:t>здоровьесбережению</a:t>
            </a:r>
            <a:r>
              <a:rPr lang="ru-RU" sz="1800" b="1" i="1" dirty="0">
                <a:solidFill>
                  <a:srgbClr val="0070C0"/>
                </a:solidFill>
              </a:rPr>
              <a:t> невозможна без участия </a:t>
            </a:r>
            <a:r>
              <a:rPr lang="ru-RU" sz="1800" b="1" i="1" dirty="0" smtClean="0">
                <a:solidFill>
                  <a:srgbClr val="0070C0"/>
                </a:solidFill>
              </a:rPr>
              <a:t>семей . Ни что так не стимулирует ребёнка к занятиям спортом, как личный пример родителей.  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2602523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8711669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032448" cy="322413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248472" cy="319416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783"/>
            <a:ext cx="3960440" cy="2708921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1783"/>
            <a:ext cx="4211960" cy="2708921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9688709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006"/>
            <a:ext cx="4032448" cy="321499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4401"/>
            <a:ext cx="4248472" cy="32346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176464" cy="2791355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0" y="3844091"/>
            <a:ext cx="4014318" cy="280831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458446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4827240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Забота о здоровье — это</a:t>
            </a:r>
          </a:p>
          <a:p>
            <a:pPr>
              <a:buNone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 важнейший труд воспитателя.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 .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В. А. Сухомлинский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772675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4392488" cy="338437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     </a:t>
            </a:r>
            <a:r>
              <a:rPr lang="ru-RU" sz="1800" b="1" i="1" dirty="0" smtClean="0">
                <a:solidFill>
                  <a:schemeClr val="accent6"/>
                </a:solidFill>
              </a:rPr>
              <a:t>Развитие детей и улучшение их здоровья в процессе обучения в дошкольных образовательных учреждениях — одна из актуальных задач современной педагогики.      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/>
                </a:solidFill>
              </a:rPr>
              <a:t>             В нашем ДОУ  одна из эффективных форм работы с дошкольниками является методика работы с коррекционными мячами, или </a:t>
            </a:r>
            <a:r>
              <a:rPr lang="ru-RU" sz="1800" b="1" i="1" dirty="0" err="1" smtClean="0">
                <a:solidFill>
                  <a:schemeClr val="accent6"/>
                </a:solidFill>
              </a:rPr>
              <a:t>фитболами</a:t>
            </a:r>
            <a:r>
              <a:rPr lang="ru-RU" sz="1800" b="1" i="1" dirty="0" smtClean="0">
                <a:solidFill>
                  <a:schemeClr val="accent6"/>
                </a:solidFill>
              </a:rPr>
              <a:t>. Гимнастика с использованием </a:t>
            </a:r>
            <a:r>
              <a:rPr lang="ru-RU" sz="1800" b="1" i="1" dirty="0" err="1" smtClean="0">
                <a:solidFill>
                  <a:schemeClr val="accent6"/>
                </a:solidFill>
              </a:rPr>
              <a:t>фитболов</a:t>
            </a:r>
            <a:r>
              <a:rPr lang="ru-RU" sz="1800" b="1" i="1" dirty="0" smtClean="0">
                <a:solidFill>
                  <a:schemeClr val="accent6"/>
                </a:solidFill>
              </a:rPr>
              <a:t> относиться к одному из видов </a:t>
            </a:r>
            <a:r>
              <a:rPr lang="ru-RU" sz="1800" b="1" i="1" dirty="0" err="1" smtClean="0">
                <a:solidFill>
                  <a:schemeClr val="accent6"/>
                </a:solidFill>
              </a:rPr>
              <a:t>фитнес-гимнастики</a:t>
            </a:r>
            <a:r>
              <a:rPr lang="ru-RU" sz="1800" b="1" i="1" dirty="0" smtClean="0">
                <a:solidFill>
                  <a:schemeClr val="accent6"/>
                </a:solidFill>
              </a:rPr>
              <a:t> и используется как одна из технологий  </a:t>
            </a:r>
            <a:r>
              <a:rPr lang="ru-RU" sz="1800" b="1" i="1" dirty="0" err="1" smtClean="0">
                <a:solidFill>
                  <a:schemeClr val="accent6"/>
                </a:solidFill>
              </a:rPr>
              <a:t>здоровьесбережения</a:t>
            </a:r>
            <a:r>
              <a:rPr lang="ru-RU" sz="2000" b="1" i="1" dirty="0" smtClean="0">
                <a:solidFill>
                  <a:schemeClr val="accent6"/>
                </a:solidFill>
              </a:rPr>
              <a:t>.</a:t>
            </a:r>
          </a:p>
          <a:p>
            <a:endParaRPr lang="ru-RU" sz="4800" dirty="0"/>
          </a:p>
        </p:txBody>
      </p:sp>
      <p:pic>
        <p:nvPicPr>
          <p:cNvPr id="4" name="Рисунок 3" descr="https://encrypted-tbn0.gstatic.com/images?q=tbn:ANd9GcQzxZ-oNK_77KUO-R1_CrcCVFjl9_rLUbwTXqoA8Y0ZvoSxGU_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26642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71194"/>
            <a:ext cx="77724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://www.superdeal.com.ua/media/catalog/product/cache/16/image/9df78eab33525d08d6e5fb8d27136e95/f/i/file_787767867878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040560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79176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272808" cy="172819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Фитбол</a:t>
            </a:r>
            <a:r>
              <a:rPr lang="ru-RU" sz="2000" b="1" i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– </a:t>
            </a:r>
            <a:br>
              <a:rPr lang="ru-RU" sz="2000" b="1" i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это оригинальный цветной гимнастический мяч, с помощью которого можно значительно улучшить свое самочувствие, фигуру и осанку. Кроме того, занятия на </a:t>
            </a:r>
            <a:r>
              <a:rPr lang="ru-RU" sz="2000" b="1" i="1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фитболе</a:t>
            </a:r>
            <a:r>
              <a:rPr lang="ru-RU" sz="2000" b="1" i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поднимают настроение и способствуют борьбе со стрессом и депрессией.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dirty="0"/>
          </a:p>
        </p:txBody>
      </p:sp>
      <p:pic>
        <p:nvPicPr>
          <p:cNvPr id="4" name="Содержимое 3" descr="http://player.myshared.ru/979871/data/images/img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23728" y="764704"/>
            <a:ext cx="4608512" cy="459700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Фитбол</a:t>
            </a:r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пришедший к нам из Швейцарии, уже завоевал тысячи поклонниц, благодаря простоте использования и поражающим результатам занятий. Это отличный тренажер для всей семьи, начиная от новорожденного младенца и заканчивая пожилыми людьми. </a:t>
            </a:r>
          </a:p>
        </p:txBody>
      </p:sp>
      <p:pic>
        <p:nvPicPr>
          <p:cNvPr id="3" name="Рисунок 2" descr="http://seminar.konturdev.tmweb.ru/images/carousel/img-4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1995805" cy="19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 bwMode="auto">
          <a:xfrm>
            <a:off x="6948264" y="3933056"/>
            <a:ext cx="457200" cy="457200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7956376" y="7317432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Рисунок 9" descr="http://thumbs.dreamstime.com/z/%D1%81%D1%82%D0%B0%D1%80%D1%88%D0%B8%D0%B9-%D1%87%D0%B5-%D0%BE%D0%B2%D0%B5%D0%BA-%D1%81%D0%B8-%D0%B8%D1%82-%D0%BD%D0%B0-fitball-366915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1809750" cy="262563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2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Специалисты утверждают</a:t>
            </a:r>
            <a:r>
              <a:rPr lang="ru-RU" sz="1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фитбол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детей не имеет совершенно никаких противопоказаний, а вот пользу от таких упражнений на мяче переоценить невозможно. Упражнения на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фитболе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детей способствуют развитию многих мышц, а также формированию его гибкости и выносливости.</a:t>
            </a:r>
            <a:endParaRPr lang="ru-RU" sz="105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Вибрация при выполнении упражнений и амортизационная функция мяча способствуют улучшению обмена веществ, кровообращения, разгрузке позвоночного столба. Кроме того, занятия на гимнастическом мяче положительно влияют на развитие вестибулярного аппарата, координации движений, а также функцию равновесия у ребенка.</a:t>
            </a:r>
            <a:endParaRPr lang="ru-RU" sz="105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Установлено, что упражнения верхом на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фитболе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также благоприятно влияют на лечение таких заболеваний как сколиоз, остеохондроз, неврастения и другие.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932040" y="3717032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4283968" y="2276872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 чего начать 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4539208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Прежде всего мы предоставили детям возможность познакомиться с новым оборудованием - поиграть с мячами, т.к. мяч по популярности занимает первое место в царстве детской игры. Он притягивает к себе, стимулирует фантазию и двигательное творчество. Мяч развивает руки ребёнка, а развитие руки напрямую связано с развитием интеллекта.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Область применения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фитбола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безгранична, его можно использовать в любом возрасте и на любые группы мышц, для лечения и для профилактики, для отдыха и для развлечения. 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D:\диск д\фото\фитбол\SAM_6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472608" cy="276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9816"/>
            <a:ext cx="5256584" cy="1143000"/>
          </a:xfrm>
        </p:spPr>
        <p:txBody>
          <a:bodyPr/>
          <a:lstStyle/>
          <a:p>
            <a:r>
              <a:rPr lang="ru-RU" sz="2800" b="1" i="1" u="sng" dirty="0">
                <a:solidFill>
                  <a:schemeClr val="accent6"/>
                </a:solidFill>
              </a:rPr>
              <a:t>Золотые </a:t>
            </a:r>
            <a:r>
              <a:rPr lang="ru-RU" sz="2800" b="1" i="1" u="sng" dirty="0" smtClean="0">
                <a:solidFill>
                  <a:schemeClr val="accent6"/>
                </a:solidFill>
              </a:rPr>
              <a:t>правила </a:t>
            </a:r>
            <a:br>
              <a:rPr lang="ru-RU" sz="2800" b="1" i="1" u="sng" dirty="0" smtClean="0">
                <a:solidFill>
                  <a:schemeClr val="accent6"/>
                </a:solidFill>
              </a:rPr>
            </a:br>
            <a:r>
              <a:rPr lang="ru-RU" sz="2800" b="1" i="1" u="sng" dirty="0" smtClean="0">
                <a:solidFill>
                  <a:schemeClr val="accent6"/>
                </a:solidFill>
              </a:rPr>
              <a:t>« </a:t>
            </a:r>
            <a:r>
              <a:rPr lang="ru-RU" sz="2800" b="1" i="1" u="sng" dirty="0" err="1" smtClean="0">
                <a:solidFill>
                  <a:schemeClr val="accent6"/>
                </a:solidFill>
              </a:rPr>
              <a:t>фитбол</a:t>
            </a:r>
            <a:r>
              <a:rPr lang="ru-RU" sz="2800" b="1" i="1" u="sng" dirty="0" smtClean="0">
                <a:solidFill>
                  <a:schemeClr val="accent6"/>
                </a:solidFill>
              </a:rPr>
              <a:t>-гимнастики»:</a:t>
            </a:r>
            <a:r>
              <a:rPr lang="ru-RU" sz="2800" b="1" i="1" u="sng" dirty="0">
                <a:solidFill>
                  <a:schemeClr val="accent6"/>
                </a:solidFill>
              </a:rPr>
              <a:t/>
            </a:r>
            <a:br>
              <a:rPr lang="ru-RU" sz="2800" b="1" i="1" u="sng" dirty="0">
                <a:solidFill>
                  <a:schemeClr val="accent6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1397" y="1541342"/>
            <a:ext cx="3390563" cy="4047897"/>
          </a:xfrm>
        </p:spPr>
        <p:txBody>
          <a:bodyPr/>
          <a:lstStyle/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1.  Мяч подбирают по росту, так чтобы при посадке на мяч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 между туловищем и бедром, бедром и голенью, 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голенью и стопой был прямой угол.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2.  Удобная одежда, не мешающая движениям.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3.  Упражнения не должны причинять боль.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4.  При выполнении упражнений 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не задерживать дыхание.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5.  Начинать с простых упражнений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 постепенно переходя к более сложным.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accent6"/>
                </a:solidFill>
              </a:rPr>
              <a:t>6.  Избегать быстрых и резких движений.</a:t>
            </a:r>
          </a:p>
          <a:p>
            <a:endParaRPr lang="ru-RU" dirty="0"/>
          </a:p>
        </p:txBody>
      </p:sp>
      <p:pic>
        <p:nvPicPr>
          <p:cNvPr id="10242" name="Picture 2" descr="D:\диск д\фото\фитбол\SAM_6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41343"/>
            <a:ext cx="3096344" cy="3840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artDeco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7556376" cy="3610744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     </a:t>
            </a:r>
            <a:r>
              <a:rPr lang="ru-RU" sz="2000" b="1" i="1" dirty="0" err="1" smtClean="0">
                <a:solidFill>
                  <a:schemeClr val="accent6"/>
                </a:solidFill>
              </a:rPr>
              <a:t>Общеразвивающие</a:t>
            </a:r>
            <a:r>
              <a:rPr lang="ru-RU" sz="2000" b="1" i="1" dirty="0" smtClean="0">
                <a:solidFill>
                  <a:schemeClr val="accent6"/>
                </a:solidFill>
              </a:rPr>
              <a:t> упражнения с </a:t>
            </a:r>
            <a:r>
              <a:rPr lang="ru-RU" sz="2000" b="1" i="1" dirty="0" err="1" smtClean="0">
                <a:solidFill>
                  <a:schemeClr val="accent6"/>
                </a:solidFill>
              </a:rPr>
              <a:t>фитболом</a:t>
            </a:r>
            <a:r>
              <a:rPr lang="ru-RU" sz="2000" b="1" i="1" dirty="0" smtClean="0">
                <a:solidFill>
                  <a:schemeClr val="accent6"/>
                </a:solidFill>
              </a:rPr>
              <a:t> используются педагогами нашего ДОУ как физкультминутки в непосредственно образовательной деятельности (НОД), как элементы физкультурных и музыкальных НОД, свободной деятельности детей, индивидуальной работе,</a:t>
            </a:r>
            <a:endParaRPr lang="ru-RU" sz="2800" b="1" i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D:\диск д\фото\фитбол\SAM_6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7151">
            <a:off x="1028970" y="2930025"/>
            <a:ext cx="3527503" cy="2774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D:\диск д\фото\фитбол\SAM_6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5280">
            <a:off x="3831788" y="2910990"/>
            <a:ext cx="3567967" cy="2870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 bwMode="auto">
          <a:xfrm>
            <a:off x="2051720" y="3933057"/>
            <a:ext cx="2160240" cy="213853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339752" y="4869160"/>
            <a:ext cx="72008" cy="4571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55576" y="1196752"/>
            <a:ext cx="7199784" cy="1077218"/>
          </a:xfrm>
          <a:custGeom>
            <a:avLst/>
            <a:gdLst>
              <a:gd name="connsiteX0" fmla="*/ 0 w 7199784"/>
              <a:gd name="connsiteY0" fmla="*/ 0 h 1077218"/>
              <a:gd name="connsiteX1" fmla="*/ 7199784 w 7199784"/>
              <a:gd name="connsiteY1" fmla="*/ 0 h 1077218"/>
              <a:gd name="connsiteX2" fmla="*/ 7199784 w 7199784"/>
              <a:gd name="connsiteY2" fmla="*/ 1077218 h 1077218"/>
              <a:gd name="connsiteX3" fmla="*/ 0 w 7199784"/>
              <a:gd name="connsiteY3" fmla="*/ 1077218 h 1077218"/>
              <a:gd name="connsiteX4" fmla="*/ 0 w 7199784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9784" h="1077218">
                <a:moveTo>
                  <a:pt x="0" y="0"/>
                </a:moveTo>
                <a:lnTo>
                  <a:pt x="7199784" y="0"/>
                </a:lnTo>
                <a:lnTo>
                  <a:pt x="7199784" y="1077218"/>
                </a:lnTo>
                <a:lnTo>
                  <a:pt x="0" y="1077218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Обязательным условием для проведения упражнений является хорошее самочувствие и позитивное настроение ребенка.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Для занятий можно подобрать ритмичную музыку – таким образом, упражнения принесут ребенку еще больше радости.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0723" name="Picture 3" descr="D:\диск д\фото\фитбол\DSC_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012" y="3080522"/>
            <a:ext cx="1944216" cy="2816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5" name="Picture 5" descr="D:\диск д\фото\фитбол\SAM_6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1998222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D:\диск д\фото\фитбол\SAM_6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427"/>
            <a:ext cx="2016225" cy="2798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Овал 8"/>
          <p:cNvSpPr/>
          <p:nvPr/>
        </p:nvSpPr>
        <p:spPr bwMode="auto">
          <a:xfrm>
            <a:off x="3851920" y="2132856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059832" y="501317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913</TotalTime>
  <Words>482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clouds</vt:lpstr>
      <vt:lpstr>                </vt:lpstr>
      <vt:lpstr>Слайд 2</vt:lpstr>
      <vt:lpstr> Фитбол –  это оригинальный цветной гимнастический мяч, с помощью которого можно значительно улучшить свое самочувствие, фигуру и осанку. Кроме того, занятия на фитболе поднимают настроение и способствуют борьбе со стрессом и депрессией. </vt:lpstr>
      <vt:lpstr>Слайд 4</vt:lpstr>
      <vt:lpstr>Слайд 5</vt:lpstr>
      <vt:lpstr>С чего начать ?</vt:lpstr>
      <vt:lpstr>Золотые правила  « фитбол-гимнастики»: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Работа с родителями</vt:lpstr>
      <vt:lpstr>Слайд 17</vt:lpstr>
      <vt:lpstr>Слайд 18</vt:lpstr>
      <vt:lpstr>Слайд 19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ИСПОЛЬЗОВАНИЕ ОЗДОРОВИТЕЛЬНОЙ ТЕХНОЛОГИИ ФИТБОЛ-ГИМНАСТИКИ В ДОУ </dc:title>
  <dc:creator>User</dc:creator>
  <cp:lastModifiedBy>User</cp:lastModifiedBy>
  <cp:revision>94</cp:revision>
  <dcterms:created xsi:type="dcterms:W3CDTF">2015-11-02T09:43:47Z</dcterms:created>
  <dcterms:modified xsi:type="dcterms:W3CDTF">2015-11-09T04:55:57Z</dcterms:modified>
</cp:coreProperties>
</file>