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1" r:id="rId3"/>
    <p:sldId id="259" r:id="rId4"/>
    <p:sldId id="258" r:id="rId5"/>
    <p:sldId id="273" r:id="rId6"/>
    <p:sldId id="271" r:id="rId7"/>
    <p:sldId id="272" r:id="rId8"/>
    <p:sldId id="262" r:id="rId9"/>
    <p:sldId id="274" r:id="rId10"/>
    <p:sldId id="275" r:id="rId11"/>
    <p:sldId id="277" r:id="rId12"/>
    <p:sldId id="276" r:id="rId13"/>
    <p:sldId id="279" r:id="rId14"/>
    <p:sldId id="278" r:id="rId15"/>
    <p:sldId id="280" r:id="rId16"/>
    <p:sldId id="281" r:id="rId17"/>
    <p:sldId id="282" r:id="rId18"/>
    <p:sldId id="283" r:id="rId19"/>
    <p:sldId id="284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мья" initials="с" lastIdx="0" clrIdx="0">
    <p:extLst>
      <p:ext uri="{19B8F6BF-5375-455C-9EA6-DF929625EA0E}">
        <p15:presenceInfo xmlns="" xmlns:p15="http://schemas.microsoft.com/office/powerpoint/2012/main" userId="семь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36F4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FBF10-E6A0-469D-933A-E120BD678C57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AB81F-C8FD-448B-9364-FF34A27A88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495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AB81F-C8FD-448B-9364-FF34A27A88A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637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04DF76B8-43D7-4DA4-B354-5774B3F23AC5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C3BFEB55-EC59-4EDF-89DA-1F2229C96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image.slidesharecdn.com/random-130201022436-phpapp02/95/-14-638.jpg?cb=135968562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988840"/>
            <a:ext cx="5544616" cy="1592560"/>
          </a:xfrm>
        </p:spPr>
        <p:txBody>
          <a:bodyPr/>
          <a:lstStyle/>
          <a:p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2204864"/>
            <a:ext cx="5616624" cy="2664296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ИСПОЛЬЗОВАНИЕ ОЗДОРОВИТЕЛЬНОЙ ТЕХНОЛОГИИ</a:t>
            </a:r>
            <a:b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ФИТБОЛ-ГИМНАСТИКИ В ДОУ</a:t>
            </a:r>
          </a:p>
          <a:p>
            <a:pPr algn="r"/>
            <a:r>
              <a:rPr lang="ru-RU" sz="1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Подготовил:</a:t>
            </a:r>
          </a:p>
          <a:p>
            <a:pPr algn="r"/>
            <a:r>
              <a:rPr lang="ru-RU" sz="1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ст. воспитатель детского сада №64 </a:t>
            </a:r>
          </a:p>
          <a:p>
            <a:pPr algn="r"/>
            <a:r>
              <a:rPr lang="ru-RU" sz="1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Иванникова Наталья Викторовна</a:t>
            </a:r>
            <a:endParaRPr lang="ru-RU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12776"/>
            <a:ext cx="4392488" cy="3384376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chemeClr val="accent6"/>
                </a:solidFill>
              </a:rPr>
              <a:t>     </a:t>
            </a:r>
            <a:r>
              <a:rPr lang="ru-RU" sz="1800" b="1" i="1" dirty="0" smtClean="0">
                <a:solidFill>
                  <a:schemeClr val="accent6"/>
                </a:solidFill>
              </a:rPr>
              <a:t>Развитие детей и улучшение их здоровья в процессе обучения в дошкольных образовательных учреждениях — одна из актуальных задач современной педагогики.      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/>
                </a:solidFill>
              </a:rPr>
              <a:t>             В нашем ДОУ  одна из эффективных форм работы с дошкольниками является методика работы с коррекционными мячами, или </a:t>
            </a:r>
            <a:r>
              <a:rPr lang="ru-RU" sz="1800" b="1" i="1" dirty="0" err="1" smtClean="0">
                <a:solidFill>
                  <a:schemeClr val="accent6"/>
                </a:solidFill>
              </a:rPr>
              <a:t>фитболами</a:t>
            </a:r>
            <a:r>
              <a:rPr lang="ru-RU" sz="1800" b="1" i="1" dirty="0" smtClean="0">
                <a:solidFill>
                  <a:schemeClr val="accent6"/>
                </a:solidFill>
              </a:rPr>
              <a:t>. Гимнастика с использованием </a:t>
            </a:r>
            <a:r>
              <a:rPr lang="ru-RU" sz="1800" b="1" i="1" dirty="0" err="1" smtClean="0">
                <a:solidFill>
                  <a:schemeClr val="accent6"/>
                </a:solidFill>
              </a:rPr>
              <a:t>фитболов</a:t>
            </a:r>
            <a:r>
              <a:rPr lang="ru-RU" sz="1800" b="1" i="1" dirty="0" smtClean="0">
                <a:solidFill>
                  <a:schemeClr val="accent6"/>
                </a:solidFill>
              </a:rPr>
              <a:t> относиться к одному из видов </a:t>
            </a:r>
            <a:r>
              <a:rPr lang="ru-RU" sz="1800" b="1" i="1" dirty="0" err="1" smtClean="0">
                <a:solidFill>
                  <a:schemeClr val="accent6"/>
                </a:solidFill>
              </a:rPr>
              <a:t>фитнес-гимнастики</a:t>
            </a:r>
            <a:r>
              <a:rPr lang="ru-RU" sz="1800" b="1" i="1" dirty="0" smtClean="0">
                <a:solidFill>
                  <a:schemeClr val="accent6"/>
                </a:solidFill>
              </a:rPr>
              <a:t> и используется как одна из технологий  </a:t>
            </a:r>
            <a:r>
              <a:rPr lang="ru-RU" sz="1800" b="1" i="1" dirty="0" err="1" smtClean="0">
                <a:solidFill>
                  <a:schemeClr val="accent6"/>
                </a:solidFill>
              </a:rPr>
              <a:t>здоровьесбережения</a:t>
            </a:r>
            <a:r>
              <a:rPr lang="ru-RU" sz="2000" b="1" i="1" dirty="0" smtClean="0">
                <a:solidFill>
                  <a:schemeClr val="accent6"/>
                </a:solidFill>
              </a:rPr>
              <a:t>.</a:t>
            </a:r>
          </a:p>
          <a:p>
            <a:endParaRPr lang="ru-RU" sz="4800" dirty="0"/>
          </a:p>
        </p:txBody>
      </p:sp>
      <p:pic>
        <p:nvPicPr>
          <p:cNvPr id="4" name="Рисунок 3" descr="https://encrypted-tbn0.gstatic.com/images?q=tbn:ANd9GcQzxZ-oNK_77KUO-R1_CrcCVFjl9_rLUbwTXqoA8Y0ZvoSxGU_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268760"/>
            <a:ext cx="266429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272808" cy="1728192"/>
          </a:xfrm>
        </p:spPr>
        <p:txBody>
          <a:bodyPr/>
          <a:lstStyle/>
          <a:p>
            <a: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</a:br>
            <a:r>
              <a:rPr lang="ru-RU" sz="2000" b="1" i="1" dirty="0" err="1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Фитбол</a:t>
            </a:r>
            <a: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– </a:t>
            </a:r>
            <a:b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это оригинальный цветной гимнастический мяч, с помощью которого можно значительно улучшить свое самочувствие, фигуру и осанку. Кроме того, занятия на </a:t>
            </a:r>
            <a:r>
              <a:rPr lang="ru-RU" sz="2000" b="1" i="1" dirty="0" err="1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фитболе</a:t>
            </a:r>
            <a:r>
              <a:rPr lang="ru-RU" sz="2000" b="1" i="1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 поднимают настроение и способствуют борьбе со стрессом и депрессией.</a:t>
            </a:r>
            <a:r>
              <a:rPr lang="ru-RU" sz="1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1600" dirty="0"/>
          </a:p>
        </p:txBody>
      </p:sp>
      <p:pic>
        <p:nvPicPr>
          <p:cNvPr id="4" name="Содержимое 3" descr="http://player.myshared.ru/979871/data/images/img2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80928"/>
            <a:ext cx="453650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123728" y="764704"/>
            <a:ext cx="4608512" cy="4597003"/>
          </a:xfrm>
          <a:prstGeom prst="flowChartAlternateProcess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Фитбол</a:t>
            </a:r>
            <a:r>
              <a:rPr lang="ru-RU" sz="24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пришедший к нам из Швейцарии, уже завоевал тысячи поклонниц, благодаря простоте использования и поражающим результатам занятий. Это отличный тренажер для всей семьи, начиная от новорожденного младенца и заканчивая пожилыми людьми. </a:t>
            </a:r>
          </a:p>
        </p:txBody>
      </p:sp>
      <p:pic>
        <p:nvPicPr>
          <p:cNvPr id="3" name="Рисунок 2" descr="http://seminar.konturdev.tmweb.ru/images/carousel/img-4-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1995805" cy="199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Блок-схема: узел 5"/>
          <p:cNvSpPr/>
          <p:nvPr/>
        </p:nvSpPr>
        <p:spPr bwMode="auto">
          <a:xfrm>
            <a:off x="6948264" y="3933056"/>
            <a:ext cx="457200" cy="457200"/>
          </a:xfrm>
          <a:prstGeom prst="flowChartConnector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7956376" y="7317432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" name="Рисунок 9" descr="http://thumbs.dreamstime.com/z/%D1%81%D1%82%D0%B0%D1%80%D1%88%D0%B8%D0%B9-%D1%87%D0%B5-%D0%BE%D0%B2%D0%B5%D0%BA-%D1%81%D0%B8-%D0%B8%D1%82-%D0%BD%D0%B0-fitball-366915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1809750" cy="2625634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84782"/>
            <a:ext cx="68407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Специалисты утверждают</a:t>
            </a:r>
            <a:r>
              <a:rPr lang="ru-RU" sz="1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что </a:t>
            </a:r>
            <a:r>
              <a:rPr lang="ru-RU" sz="1600" b="1" i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фитбол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для детей не имеет совершенно никаких противопоказаний, а вот пользу от таких упражнений на мяче переоценить невозможно. Упражнения на </a:t>
            </a:r>
            <a:r>
              <a:rPr lang="ru-RU" sz="1600" b="1" i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фитболе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для детей способствуют развитию многих мышц, а также формированию его гибкости и выносливости.</a:t>
            </a:r>
            <a:endParaRPr lang="ru-RU" sz="1050" b="1" i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Вибрация при выполнении упражнений и амортизационная функция мяча способствуют улучшению обмена веществ, кровообращения, разгрузке позвоночного столба. Кроме того, занятия на гимнастическом мяче положительно влияют на развитие вестибулярного аппарата, координации движений, а также функцию равновесия у ребенка.</a:t>
            </a:r>
            <a:endParaRPr lang="ru-RU" sz="1050" b="1" i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Установлено, что упражнения верхом на </a:t>
            </a:r>
            <a:r>
              <a:rPr lang="ru-RU" sz="1600" b="1" i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фитболе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также благоприятно влияют на лечение таких заболеваний как сколиоз, остеохондроз, неврастения и другие.</a:t>
            </a:r>
            <a:endParaRPr lang="ru-RU" sz="2400" b="1" i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4932040" y="3717032"/>
            <a:ext cx="914400" cy="914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4283968" y="2276872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 чего начать ?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0" cy="4539208"/>
          </a:xfrm>
        </p:spPr>
        <p:txBody>
          <a:bodyPr/>
          <a:lstStyle/>
          <a:p>
            <a:pPr marL="0" indent="0">
              <a:buNone/>
            </a:pP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Прежде всего мы предоставили детям возможность познакомиться с новым оборудованием - поиграть с мячами, т.к. мяч по популярности занимает первое место в царстве детской игры. Он притягивает к себе, стимулирует фантазию и двигательное творчество. Мяч развивает руки ребёнка, а развитие руки напрямую связано с развитием интеллекта.</a:t>
            </a:r>
            <a:b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Область применения </a:t>
            </a:r>
            <a:r>
              <a:rPr lang="ru-RU" sz="1600" b="1" i="1" dirty="0" err="1" smtClean="0">
                <a:solidFill>
                  <a:schemeClr val="accent2">
                    <a:lumMod val="75000"/>
                  </a:schemeClr>
                </a:solidFill>
              </a:rPr>
              <a:t>фитбола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</a:rPr>
              <a:t> безгранична, его можно использовать в любом возрасте и на любые группы мышц, для лечения и для профилактики, для отдыха и для развлечения. 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6" name="Picture 2" descr="D:\диск д\фото\фитбол\SAM_65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73016"/>
            <a:ext cx="5472608" cy="27636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629816"/>
            <a:ext cx="5256584" cy="1143000"/>
          </a:xfrm>
        </p:spPr>
        <p:txBody>
          <a:bodyPr/>
          <a:lstStyle/>
          <a:p>
            <a:r>
              <a:rPr lang="ru-RU" sz="2800" b="1" i="1" u="sng" dirty="0">
                <a:solidFill>
                  <a:schemeClr val="accent6"/>
                </a:solidFill>
              </a:rPr>
              <a:t>Золотые </a:t>
            </a:r>
            <a:r>
              <a:rPr lang="ru-RU" sz="2800" b="1" i="1" u="sng" dirty="0" smtClean="0">
                <a:solidFill>
                  <a:schemeClr val="accent6"/>
                </a:solidFill>
              </a:rPr>
              <a:t>правила </a:t>
            </a:r>
            <a:br>
              <a:rPr lang="ru-RU" sz="2800" b="1" i="1" u="sng" dirty="0" smtClean="0">
                <a:solidFill>
                  <a:schemeClr val="accent6"/>
                </a:solidFill>
              </a:rPr>
            </a:br>
            <a:r>
              <a:rPr lang="ru-RU" sz="2800" b="1" i="1" u="sng" dirty="0" smtClean="0">
                <a:solidFill>
                  <a:schemeClr val="accent6"/>
                </a:solidFill>
              </a:rPr>
              <a:t>« </a:t>
            </a:r>
            <a:r>
              <a:rPr lang="ru-RU" sz="2800" b="1" i="1" u="sng" dirty="0" err="1" smtClean="0">
                <a:solidFill>
                  <a:schemeClr val="accent6"/>
                </a:solidFill>
              </a:rPr>
              <a:t>фитбол</a:t>
            </a:r>
            <a:r>
              <a:rPr lang="ru-RU" sz="2800" b="1" i="1" u="sng" dirty="0" smtClean="0">
                <a:solidFill>
                  <a:schemeClr val="accent6"/>
                </a:solidFill>
              </a:rPr>
              <a:t>-гимнастики»:</a:t>
            </a:r>
            <a:r>
              <a:rPr lang="ru-RU" sz="2800" b="1" i="1" u="sng" dirty="0">
                <a:solidFill>
                  <a:schemeClr val="accent6"/>
                </a:solidFill>
              </a:rPr>
              <a:t/>
            </a:r>
            <a:br>
              <a:rPr lang="ru-RU" sz="2800" b="1" i="1" u="sng" dirty="0">
                <a:solidFill>
                  <a:schemeClr val="accent6"/>
                </a:solidFill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1397" y="1541342"/>
            <a:ext cx="3390563" cy="4047897"/>
          </a:xfrm>
        </p:spPr>
        <p:txBody>
          <a:bodyPr/>
          <a:lstStyle/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1.  Мяч подбирают по росту, так чтобы при посадке на мяч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 между туловищем и бедром, бедром и голенью, 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голенью и стопой был прямой угол.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2.  Удобная одежда, не мешающая движениям.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3.  Упражнения не должны причинять боль.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4.  При выполнении упражнений 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не задерживать дыхание.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5.  Начинать с простых упражнений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 постепенно переходя к более сложным.</a:t>
            </a:r>
          </a:p>
          <a:p>
            <a:pPr>
              <a:buNone/>
            </a:pPr>
            <a:r>
              <a:rPr lang="ru-RU" sz="1400" b="1" i="1" dirty="0" smtClean="0">
                <a:solidFill>
                  <a:schemeClr val="accent6"/>
                </a:solidFill>
              </a:rPr>
              <a:t>6.  Избегать быстрых и резких движений.</a:t>
            </a:r>
          </a:p>
          <a:p>
            <a:endParaRPr lang="ru-RU" dirty="0"/>
          </a:p>
        </p:txBody>
      </p:sp>
      <p:pic>
        <p:nvPicPr>
          <p:cNvPr id="10242" name="Picture 2" descr="D:\диск д\фото\фитбол\SAM_64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41343"/>
            <a:ext cx="3096344" cy="3840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 prst="artDeco"/>
            <a:contourClr>
              <a:srgbClr val="C0C0C0"/>
            </a:contourClr>
          </a:sp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7556376" cy="3610744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chemeClr val="accent6"/>
                </a:solidFill>
              </a:rPr>
              <a:t>     </a:t>
            </a:r>
            <a:r>
              <a:rPr lang="ru-RU" sz="2000" b="1" i="1" dirty="0" err="1" smtClean="0">
                <a:solidFill>
                  <a:schemeClr val="accent6"/>
                </a:solidFill>
              </a:rPr>
              <a:t>Общеразвивающие</a:t>
            </a:r>
            <a:r>
              <a:rPr lang="ru-RU" sz="2000" b="1" i="1" dirty="0" smtClean="0">
                <a:solidFill>
                  <a:schemeClr val="accent6"/>
                </a:solidFill>
              </a:rPr>
              <a:t> упражнения с </a:t>
            </a:r>
            <a:r>
              <a:rPr lang="ru-RU" sz="2000" b="1" i="1" dirty="0" err="1" smtClean="0">
                <a:solidFill>
                  <a:schemeClr val="accent6"/>
                </a:solidFill>
              </a:rPr>
              <a:t>фитболом</a:t>
            </a:r>
            <a:r>
              <a:rPr lang="ru-RU" sz="2000" b="1" i="1" dirty="0" smtClean="0">
                <a:solidFill>
                  <a:schemeClr val="accent6"/>
                </a:solidFill>
              </a:rPr>
              <a:t> используются педагогами нашего ДОУ как физкультминутки в непосредственно образовательной деятельности (НОД), как элементы физкультурных и музыкальных НОД, свободной деятельности детей, индивидуальной работе,</a:t>
            </a:r>
            <a:endParaRPr lang="ru-RU" sz="2800" b="1" i="1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D:\диск д\фото\фитбол\SAM_6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57151">
            <a:off x="1028970" y="2930025"/>
            <a:ext cx="3527503" cy="27749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7" name="Picture 3" descr="D:\диск д\фото\фитбол\SAM_6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55280">
            <a:off x="3831788" y="2910990"/>
            <a:ext cx="3567967" cy="28700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Овал 3"/>
          <p:cNvSpPr/>
          <p:nvPr/>
        </p:nvSpPr>
        <p:spPr bwMode="auto">
          <a:xfrm>
            <a:off x="2051720" y="3933057"/>
            <a:ext cx="2160240" cy="2138536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2339752" y="4869160"/>
            <a:ext cx="72008" cy="45719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755576" y="1196752"/>
            <a:ext cx="7199784" cy="1077218"/>
          </a:xfrm>
          <a:custGeom>
            <a:avLst/>
            <a:gdLst>
              <a:gd name="connsiteX0" fmla="*/ 0 w 7199784"/>
              <a:gd name="connsiteY0" fmla="*/ 0 h 1077218"/>
              <a:gd name="connsiteX1" fmla="*/ 7199784 w 7199784"/>
              <a:gd name="connsiteY1" fmla="*/ 0 h 1077218"/>
              <a:gd name="connsiteX2" fmla="*/ 7199784 w 7199784"/>
              <a:gd name="connsiteY2" fmla="*/ 1077218 h 1077218"/>
              <a:gd name="connsiteX3" fmla="*/ 0 w 7199784"/>
              <a:gd name="connsiteY3" fmla="*/ 1077218 h 1077218"/>
              <a:gd name="connsiteX4" fmla="*/ 0 w 7199784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9784" h="1077218">
                <a:moveTo>
                  <a:pt x="0" y="0"/>
                </a:moveTo>
                <a:lnTo>
                  <a:pt x="7199784" y="0"/>
                </a:lnTo>
                <a:lnTo>
                  <a:pt x="7199784" y="1077218"/>
                </a:lnTo>
                <a:lnTo>
                  <a:pt x="0" y="1077218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Обязательным условием для проведения упражнений является хорошее самочувствие и позитивное настроение ребенка.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Для занятий можно подобрать ритмичную музыку – таким образом, упражнения принесут ребенку еще больше радости.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30723" name="Picture 3" descr="D:\диск д\фото\фитбол\DSC_00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7012" y="3080522"/>
            <a:ext cx="1944216" cy="28163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25" name="Picture 5" descr="D:\диск д\фото\фитбол\SAM_65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1998222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4" descr="D:\диск д\фото\фитбол\SAM_65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492427"/>
            <a:ext cx="2016225" cy="27986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Овал 8"/>
          <p:cNvSpPr/>
          <p:nvPr/>
        </p:nvSpPr>
        <p:spPr bwMode="auto">
          <a:xfrm>
            <a:off x="3851920" y="2132856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 bwMode="auto">
          <a:xfrm>
            <a:off x="3059832" y="5013176"/>
            <a:ext cx="978408" cy="484632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 bwMode="auto">
          <a:xfrm>
            <a:off x="3965303" y="572817"/>
            <a:ext cx="2160240" cy="1512168"/>
          </a:xfrm>
          <a:prstGeom prst="ellipse">
            <a:avLst/>
          </a:prstGeom>
          <a:solidFill>
            <a:schemeClr val="accent2"/>
          </a:solidFill>
          <a:ln w="76200" cap="flat" cmpd="sng" algn="ctr">
            <a:solidFill>
              <a:srgbClr val="FFC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solidFill>
                  <a:schemeClr val="bg1"/>
                </a:solidFill>
              </a:rPr>
              <a:t>Фитбол</a:t>
            </a:r>
            <a:r>
              <a:rPr lang="ru-RU" dirty="0" smtClean="0">
                <a:solidFill>
                  <a:schemeClr val="bg1"/>
                </a:solidFill>
              </a:rPr>
              <a:t> – гимнастика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6334426" y="3432499"/>
            <a:ext cx="1400199" cy="1008112"/>
          </a:xfrm>
          <a:prstGeom prst="ellipse">
            <a:avLst/>
          </a:prstGeom>
          <a:solidFill>
            <a:schemeClr val="accent6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Упражнения на релаксацию</a:t>
            </a:r>
          </a:p>
        </p:txBody>
      </p:sp>
      <p:sp>
        <p:nvSpPr>
          <p:cNvPr id="22" name="Овал 21"/>
          <p:cNvSpPr/>
          <p:nvPr/>
        </p:nvSpPr>
        <p:spPr bwMode="auto">
          <a:xfrm>
            <a:off x="1356121" y="2708920"/>
            <a:ext cx="1440160" cy="1008112"/>
          </a:xfrm>
          <a:prstGeom prst="ellipse">
            <a:avLst/>
          </a:prstGeom>
          <a:solidFill>
            <a:schemeClr val="accent6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bg1"/>
                </a:solidFill>
              </a:rPr>
              <a:t>Строевые приемы и упражнения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31640" y="1196752"/>
            <a:ext cx="1440160" cy="1008112"/>
          </a:xfrm>
          <a:prstGeom prst="ellipse">
            <a:avLst/>
          </a:prstGeom>
          <a:solidFill>
            <a:schemeClr val="accent6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bg1"/>
                </a:solidFill>
                <a:hlinkClick r:id="rId2" tooltip="Общеразвивающие        упражнения§   Общеразвивающие упражн..."/>
              </a:rPr>
              <a:t> </a:t>
            </a:r>
            <a:r>
              <a:rPr lang="ru-RU" sz="1200" dirty="0" err="1" smtClean="0">
                <a:solidFill>
                  <a:schemeClr val="bg1"/>
                </a:solidFill>
              </a:rPr>
              <a:t>Общеразвивающие</a:t>
            </a:r>
            <a:r>
              <a:rPr lang="ru-RU" sz="1200" dirty="0" smtClean="0">
                <a:solidFill>
                  <a:schemeClr val="bg1"/>
                </a:solidFill>
              </a:rPr>
              <a:t> упражнения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6948264" y="2069849"/>
            <a:ext cx="1440160" cy="1008112"/>
          </a:xfrm>
          <a:prstGeom prst="ellipse">
            <a:avLst/>
          </a:prstGeom>
          <a:solidFill>
            <a:schemeClr val="accent6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Коррекционные упражнения</a:t>
            </a:r>
          </a:p>
        </p:txBody>
      </p:sp>
      <p:sp>
        <p:nvSpPr>
          <p:cNvPr id="25" name="Овал 24"/>
          <p:cNvSpPr/>
          <p:nvPr/>
        </p:nvSpPr>
        <p:spPr bwMode="auto">
          <a:xfrm>
            <a:off x="2758686" y="3825044"/>
            <a:ext cx="1527859" cy="1008112"/>
          </a:xfrm>
          <a:prstGeom prst="ellipse">
            <a:avLst/>
          </a:prstGeom>
          <a:solidFill>
            <a:schemeClr val="accent6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chemeClr val="bg1"/>
                </a:solidFill>
              </a:rPr>
              <a:t>Упражнения на равновесие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 bwMode="auto">
          <a:xfrm flipH="1">
            <a:off x="2699792" y="1844824"/>
            <a:ext cx="72008" cy="7200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Прямая со стрелкой 5"/>
          <p:cNvCxnSpPr>
            <a:endCxn id="23" idx="6"/>
          </p:cNvCxnSpPr>
          <p:nvPr/>
        </p:nvCxnSpPr>
        <p:spPr bwMode="auto">
          <a:xfrm flipV="1">
            <a:off x="2771800" y="1700808"/>
            <a:ext cx="0" cy="144016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Прямая со стрелкой 7"/>
          <p:cNvCxnSpPr>
            <a:stCxn id="17" idx="2"/>
          </p:cNvCxnSpPr>
          <p:nvPr/>
        </p:nvCxnSpPr>
        <p:spPr bwMode="auto">
          <a:xfrm>
            <a:off x="3965303" y="136490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Прямая соединительная линия 10"/>
          <p:cNvCxnSpPr>
            <a:endCxn id="23" idx="6"/>
          </p:cNvCxnSpPr>
          <p:nvPr/>
        </p:nvCxnSpPr>
        <p:spPr bwMode="auto">
          <a:xfrm flipH="1" flipV="1">
            <a:off x="2771800" y="1700808"/>
            <a:ext cx="720080" cy="216024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 стрелкой 12"/>
          <p:cNvCxnSpPr/>
          <p:nvPr/>
        </p:nvCxnSpPr>
        <p:spPr bwMode="auto">
          <a:xfrm>
            <a:off x="3491880" y="1916832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Прямая со стрелкой 14"/>
          <p:cNvCxnSpPr/>
          <p:nvPr/>
        </p:nvCxnSpPr>
        <p:spPr bwMode="auto">
          <a:xfrm>
            <a:off x="2771800" y="1916832"/>
            <a:ext cx="720080" cy="504056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Дуга 15"/>
          <p:cNvSpPr/>
          <p:nvPr/>
        </p:nvSpPr>
        <p:spPr bwMode="auto">
          <a:xfrm>
            <a:off x="2699792" y="1808820"/>
            <a:ext cx="936104" cy="396044"/>
          </a:xfrm>
          <a:prstGeom prst="arc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stCxn id="23" idx="6"/>
          </p:cNvCxnSpPr>
          <p:nvPr/>
        </p:nvCxnSpPr>
        <p:spPr bwMode="auto">
          <a:xfrm flipH="1">
            <a:off x="2699792" y="1700808"/>
            <a:ext cx="72008" cy="144016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Прямая со стрелкой 26"/>
          <p:cNvCxnSpPr/>
          <p:nvPr/>
        </p:nvCxnSpPr>
        <p:spPr bwMode="auto">
          <a:xfrm flipH="1" flipV="1">
            <a:off x="4067944" y="3933056"/>
            <a:ext cx="144016" cy="72008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Прямая со стрелкой 30"/>
          <p:cNvCxnSpPr/>
          <p:nvPr/>
        </p:nvCxnSpPr>
        <p:spPr bwMode="auto">
          <a:xfrm flipH="1">
            <a:off x="2860238" y="1506488"/>
            <a:ext cx="1207706" cy="19432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 bwMode="auto">
          <a:xfrm flipH="1">
            <a:off x="2881942" y="1700808"/>
            <a:ext cx="1495912" cy="125113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 bwMode="auto">
          <a:xfrm>
            <a:off x="5552855" y="1992339"/>
            <a:ext cx="1006769" cy="144016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 bwMode="auto">
          <a:xfrm>
            <a:off x="5898089" y="1772816"/>
            <a:ext cx="1100074" cy="5040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 bwMode="auto">
          <a:xfrm flipH="1">
            <a:off x="3892489" y="2021142"/>
            <a:ext cx="693708" cy="177013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Овал 71"/>
          <p:cNvSpPr/>
          <p:nvPr/>
        </p:nvSpPr>
        <p:spPr bwMode="auto">
          <a:xfrm>
            <a:off x="7956376" y="6453336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872" y="4018411"/>
            <a:ext cx="1481671" cy="1012024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81" name="Прямая со стрелкой 80"/>
          <p:cNvCxnSpPr>
            <a:stCxn id="74" idx="0"/>
          </p:cNvCxnSpPr>
          <p:nvPr/>
        </p:nvCxnSpPr>
        <p:spPr bwMode="auto">
          <a:xfrm>
            <a:off x="5384708" y="4018411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Прямая со стрелкой 82"/>
          <p:cNvCxnSpPr>
            <a:stCxn id="17" idx="4"/>
          </p:cNvCxnSpPr>
          <p:nvPr/>
        </p:nvCxnSpPr>
        <p:spPr bwMode="auto">
          <a:xfrm>
            <a:off x="5045423" y="2084985"/>
            <a:ext cx="150105" cy="185993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74" idx="0"/>
            <a:endCxn id="74" idx="0"/>
          </p:cNvCxnSpPr>
          <p:nvPr/>
        </p:nvCxnSpPr>
        <p:spPr bwMode="auto">
          <a:xfrm>
            <a:off x="5384708" y="4018411"/>
            <a:ext cx="0" cy="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8" y="188640"/>
            <a:ext cx="4392488" cy="2808312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29000"/>
            <a:ext cx="3916705" cy="3240360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8640"/>
            <a:ext cx="3916705" cy="2808312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98" y="3429000"/>
            <a:ext cx="4392488" cy="3240360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097721449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980728"/>
            <a:ext cx="69127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Игра в жизни дошкольника</a:t>
            </a:r>
          </a:p>
          <a:p>
            <a:endParaRPr lang="ru-RU" sz="2800" b="1" i="1" dirty="0">
              <a:solidFill>
                <a:srgbClr val="0070C0"/>
              </a:solidFill>
            </a:endParaRPr>
          </a:p>
          <a:p>
            <a:r>
              <a:rPr lang="ru-RU" b="1" i="1" dirty="0" smtClean="0">
                <a:solidFill>
                  <a:srgbClr val="0070C0"/>
                </a:solidFill>
              </a:rPr>
              <a:t>Как </a:t>
            </a:r>
            <a:r>
              <a:rPr lang="ru-RU" b="1" i="1" dirty="0">
                <a:solidFill>
                  <a:srgbClr val="0070C0"/>
                </a:solidFill>
              </a:rPr>
              <a:t>известно, </a:t>
            </a:r>
            <a:r>
              <a:rPr lang="ru-RU" b="1" i="1" dirty="0" smtClean="0">
                <a:solidFill>
                  <a:srgbClr val="0070C0"/>
                </a:solidFill>
              </a:rPr>
              <a:t>игра с мячом  занимают </a:t>
            </a:r>
            <a:r>
              <a:rPr lang="ru-RU" b="1" i="1" dirty="0">
                <a:solidFill>
                  <a:srgbClr val="0070C0"/>
                </a:solidFill>
              </a:rPr>
              <a:t>важнейшее место в жизни дошкольника. Среди множества детских игр особое внимание отводится подвижным играм, которые разнообразны по своему содержанию и организации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  <a:r>
              <a:rPr lang="ru-RU" b="1" i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1026" name="Picture 2" descr="http://i.ytimg.com/vi/02affae6LV4/hq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5184576" cy="34290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908720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Использование </a:t>
            </a:r>
            <a:r>
              <a:rPr lang="ru-RU" sz="2000" b="1" i="1" dirty="0" err="1">
                <a:solidFill>
                  <a:srgbClr val="0070C0"/>
                </a:solidFill>
              </a:rPr>
              <a:t>фитболов</a:t>
            </a:r>
            <a:r>
              <a:rPr lang="ru-RU" sz="2000" b="1" i="1" dirty="0">
                <a:solidFill>
                  <a:srgbClr val="0070C0"/>
                </a:solidFill>
              </a:rPr>
              <a:t> (мячей) в этих играх придаёт играм более творческий характер, усиливает терапевтический эффект.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628644">
            <a:off x="4492148" y="2186139"/>
            <a:ext cx="3410970" cy="31756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6024">
            <a:off x="1001483" y="2401775"/>
            <a:ext cx="3388724" cy="3254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71286135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764704"/>
            <a:ext cx="62646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Дети старших групп охотно играют в различные бессюжетные игры с соревновательным элементом, эстафеты, игры с различными предметами. Основная цель бессюжетных игр с </a:t>
            </a:r>
            <a:r>
              <a:rPr lang="ru-RU" sz="2000" b="1" i="1" dirty="0" err="1">
                <a:solidFill>
                  <a:srgbClr val="0070C0"/>
                </a:solidFill>
              </a:rPr>
              <a:t>фитболами</a:t>
            </a:r>
            <a:r>
              <a:rPr lang="ru-RU" sz="2000" b="1" i="1" dirty="0">
                <a:solidFill>
                  <a:srgbClr val="0070C0"/>
                </a:solidFill>
              </a:rPr>
              <a:t> – двигательная корректировка развития воспитанников.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703696"/>
            <a:ext cx="5400600" cy="3173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4810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08720"/>
            <a:ext cx="59766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Перед педагогом ставится задача  научить воспитанников действовать в соответствии с инструкцией, что приучает детей ориентироваться в пространстве, развивает ловкость, находчивость, быстроту реакции.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564905"/>
            <a:ext cx="4896544" cy="31795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346728066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Работа с родителями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3024336" cy="3600400"/>
          </a:xfrm>
        </p:spPr>
        <p:txBody>
          <a:bodyPr/>
          <a:lstStyle/>
          <a:p>
            <a:pPr marL="0" indent="0">
              <a:buNone/>
            </a:pPr>
            <a:r>
              <a:rPr lang="ru-RU" sz="1800" b="1" i="1" dirty="0">
                <a:solidFill>
                  <a:srgbClr val="0070C0"/>
                </a:solidFill>
              </a:rPr>
              <a:t>Каждый родитель хочет, чтобы его ребенок был </a:t>
            </a:r>
            <a:r>
              <a:rPr lang="ru-RU" sz="1800" b="1" i="1" dirty="0" smtClean="0">
                <a:solidFill>
                  <a:srgbClr val="0070C0"/>
                </a:solidFill>
              </a:rPr>
              <a:t>здоров</a:t>
            </a:r>
            <a:r>
              <a:rPr lang="ru-RU" sz="1800" b="1" i="1" dirty="0">
                <a:solidFill>
                  <a:srgbClr val="0070C0"/>
                </a:solidFill>
              </a:rPr>
              <a:t>. </a:t>
            </a:r>
            <a:r>
              <a:rPr lang="ru-RU" sz="1800" b="1" i="1" dirty="0" smtClean="0">
                <a:solidFill>
                  <a:srgbClr val="0070C0"/>
                </a:solidFill>
              </a:rPr>
              <a:t>Но эффективность </a:t>
            </a:r>
            <a:r>
              <a:rPr lang="ru-RU" sz="1800" b="1" i="1" dirty="0">
                <a:solidFill>
                  <a:srgbClr val="0070C0"/>
                </a:solidFill>
              </a:rPr>
              <a:t>работы по </a:t>
            </a:r>
            <a:r>
              <a:rPr lang="ru-RU" sz="1800" b="1" i="1" dirty="0" err="1">
                <a:solidFill>
                  <a:srgbClr val="0070C0"/>
                </a:solidFill>
              </a:rPr>
              <a:t>здоровьесбережению</a:t>
            </a:r>
            <a:r>
              <a:rPr lang="ru-RU" sz="1800" b="1" i="1" dirty="0">
                <a:solidFill>
                  <a:srgbClr val="0070C0"/>
                </a:solidFill>
              </a:rPr>
              <a:t> невозможна без участия </a:t>
            </a:r>
            <a:r>
              <a:rPr lang="ru-RU" sz="1800" b="1" i="1" dirty="0" smtClean="0">
                <a:solidFill>
                  <a:srgbClr val="0070C0"/>
                </a:solidFill>
              </a:rPr>
              <a:t>семей . Ни что так не стимулирует ребёнка к занятиям спортом, как личный пример родителей.   </a:t>
            </a: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96752"/>
            <a:ext cx="2602523" cy="4176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887116693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56992"/>
            <a:ext cx="4032448" cy="3224134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4248472" cy="3194160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1783"/>
            <a:ext cx="3960440" cy="2708921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1783"/>
            <a:ext cx="4211960" cy="2708921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096887093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4006"/>
            <a:ext cx="4032448" cy="3214994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94401"/>
            <a:ext cx="4248472" cy="3234600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61048"/>
            <a:ext cx="4176464" cy="2791355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50" y="3844091"/>
            <a:ext cx="4014318" cy="2808312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4584461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124744"/>
            <a:ext cx="7772400" cy="4827240"/>
          </a:xfrm>
        </p:spPr>
        <p:txBody>
          <a:bodyPr/>
          <a:lstStyle/>
          <a:p>
            <a:pPr>
              <a:buNone/>
            </a:pP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</a:rPr>
              <a:t>        Забота о здоровье — это</a:t>
            </a:r>
          </a:p>
          <a:p>
            <a:pPr>
              <a:buNone/>
            </a:pP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</a:rPr>
              <a:t> важнейший труд воспитателя.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</a:rPr>
              <a:t>От жизнерадостности, бодрости детей зависит их духовная жизнь, мировоззрение, умственное развитие, прочность знаний, вера в свои силы .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                   </a:t>
            </a:r>
          </a:p>
          <a:p>
            <a:pPr>
              <a:buNone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                               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</a:rPr>
              <a:t>В. А. Сухомлинский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97726751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71194"/>
            <a:ext cx="77724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Спасибо за внимание!</a:t>
            </a: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3078" name="Picture 6" descr="http://www.superdeal.com.ua/media/catalog/product/cache/16/image/9df78eab33525d08d6e5fb8d27136e95/f/i/file_7877678678789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20888"/>
            <a:ext cx="5040560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77917676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s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913</TotalTime>
  <Words>482</Words>
  <Application>Microsoft Office PowerPoint</Application>
  <PresentationFormat>Экран (4:3)</PresentationFormat>
  <Paragraphs>52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clouds</vt:lpstr>
      <vt:lpstr>                </vt:lpstr>
      <vt:lpstr>Слайд 2</vt:lpstr>
      <vt:lpstr> Фитбол –  это оригинальный цветной гимнастический мяч, с помощью которого можно значительно улучшить свое самочувствие, фигуру и осанку. Кроме того, занятия на фитболе поднимают настроение и способствуют борьбе со стрессом и депрессией. </vt:lpstr>
      <vt:lpstr>Слайд 4</vt:lpstr>
      <vt:lpstr>Слайд 5</vt:lpstr>
      <vt:lpstr>С чего начать ?</vt:lpstr>
      <vt:lpstr>Золотые правила  « фитбол-гимнастики»: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Работа с родителями</vt:lpstr>
      <vt:lpstr>Слайд 17</vt:lpstr>
      <vt:lpstr>Слайд 18</vt:lpstr>
      <vt:lpstr>Слайд 19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ИСПОЛЬЗОВАНИЕ ОЗДОРОВИТЕЛЬНОЙ ТЕХНОЛОГИИ ФИТБОЛ-ГИМНАСТИКИ В ДОУ </dc:title>
  <dc:creator>User</dc:creator>
  <cp:lastModifiedBy>User</cp:lastModifiedBy>
  <cp:revision>94</cp:revision>
  <dcterms:created xsi:type="dcterms:W3CDTF">2015-11-02T09:43:47Z</dcterms:created>
  <dcterms:modified xsi:type="dcterms:W3CDTF">2015-11-09T04:55:57Z</dcterms:modified>
</cp:coreProperties>
</file>