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81" r:id="rId16"/>
    <p:sldId id="280" r:id="rId17"/>
    <p:sldId id="273" r:id="rId18"/>
    <p:sldId id="274" r:id="rId19"/>
    <p:sldId id="275" r:id="rId20"/>
    <p:sldId id="276" r:id="rId21"/>
    <p:sldId id="282" r:id="rId22"/>
    <p:sldId id="283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43;&#1088;&#1080;&#1085;&#1074;&#1072;&#1083;&#1100;&#1076;%20&#1054;.&#1053;\&#1044;&#1080;&#1072;&#1075;&#1088;&#1072;&#1084;&#1084;&#1099;%20&#1050;&#1080;&#1089;&#1083;&#1086;&#107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43;&#1088;&#1080;&#1085;&#1074;&#1072;&#1083;&#1100;&#1076;%20&#1054;.&#1053;\&#1044;&#1080;&#1072;&#1075;&#1088;&#1072;&#1084;&#1084;&#1099;%20&#1050;&#1080;&#1089;&#1083;&#1086;&#107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Лист3!$B$1</c:f>
              <c:strCache>
                <c:ptCount val="1"/>
                <c:pt idx="0">
                  <c:v>окт.11</c:v>
                </c:pt>
              </c:strCache>
            </c:strRef>
          </c:tx>
          <c:cat>
            <c:strRef>
              <c:f>Лист3!$A$2:$A$7</c:f>
              <c:strCache>
                <c:ptCount val="6"/>
                <c:pt idx="0">
                  <c:v>возбуждённое, восторженное</c:v>
                </c:pt>
                <c:pt idx="1">
                  <c:v>радостное, приятное</c:v>
                </c:pt>
                <c:pt idx="2">
                  <c:v>тёплое, доброжелательное</c:v>
                </c:pt>
                <c:pt idx="3">
                  <c:v>спокойное</c:v>
                </c:pt>
                <c:pt idx="4">
                  <c:v>грустное, неудовлетворённое</c:v>
                </c:pt>
                <c:pt idx="5">
                  <c:v>тревожное</c:v>
                </c:pt>
              </c:strCache>
            </c:strRef>
          </c:cat>
          <c:val>
            <c:numRef>
              <c:f>Лист3!$B$2:$B$7</c:f>
              <c:numCache>
                <c:formatCode>0%</c:formatCode>
                <c:ptCount val="6"/>
                <c:pt idx="0">
                  <c:v>0.13</c:v>
                </c:pt>
                <c:pt idx="1">
                  <c:v>0.27</c:v>
                </c:pt>
                <c:pt idx="2">
                  <c:v>0.19000000000000003</c:v>
                </c:pt>
                <c:pt idx="3">
                  <c:v>0.19000000000000003</c:v>
                </c:pt>
                <c:pt idx="4">
                  <c:v>0.17</c:v>
                </c:pt>
                <c:pt idx="5">
                  <c:v>5.000000000000001E-2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мар.12</c:v>
                </c:pt>
              </c:strCache>
            </c:strRef>
          </c:tx>
          <c:cat>
            <c:strRef>
              <c:f>Лист3!$A$2:$A$7</c:f>
              <c:strCache>
                <c:ptCount val="6"/>
                <c:pt idx="0">
                  <c:v>возбуждённое, восторженное</c:v>
                </c:pt>
                <c:pt idx="1">
                  <c:v>радостное, приятное</c:v>
                </c:pt>
                <c:pt idx="2">
                  <c:v>тёплое, доброжелательное</c:v>
                </c:pt>
                <c:pt idx="3">
                  <c:v>спокойное</c:v>
                </c:pt>
                <c:pt idx="4">
                  <c:v>грустное, неудовлетворённое</c:v>
                </c:pt>
                <c:pt idx="5">
                  <c:v>тревожное</c:v>
                </c:pt>
              </c:strCache>
            </c:strRef>
          </c:cat>
          <c:val>
            <c:numRef>
              <c:f>Лист3!$C$2:$C$7</c:f>
              <c:numCache>
                <c:formatCode>0%</c:formatCode>
                <c:ptCount val="6"/>
                <c:pt idx="0">
                  <c:v>0.15000000000000002</c:v>
                </c:pt>
                <c:pt idx="1">
                  <c:v>0.32000000000000006</c:v>
                </c:pt>
                <c:pt idx="2">
                  <c:v>0.27</c:v>
                </c:pt>
                <c:pt idx="3">
                  <c:v>0.23</c:v>
                </c:pt>
                <c:pt idx="4">
                  <c:v>3.0000000000000006E-2</c:v>
                </c:pt>
                <c:pt idx="5">
                  <c:v>0</c:v>
                </c:pt>
              </c:numCache>
            </c:numRef>
          </c:val>
        </c:ser>
        <c:dLbls/>
        <c:shape val="box"/>
        <c:axId val="62980096"/>
        <c:axId val="62981632"/>
        <c:axId val="0"/>
      </c:bar3DChart>
      <c:catAx>
        <c:axId val="6298009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62981632"/>
        <c:crosses val="autoZero"/>
        <c:auto val="1"/>
        <c:lblAlgn val="ctr"/>
        <c:lblOffset val="100"/>
      </c:catAx>
      <c:valAx>
        <c:axId val="629816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62980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Лист4!$A$1:$A$6</c:f>
              <c:strCache>
                <c:ptCount val="6"/>
                <c:pt idx="0">
                  <c:v>сентябрь 2011 года</c:v>
                </c:pt>
                <c:pt idx="1">
                  <c:v>октябрь 2011 года</c:v>
                </c:pt>
                <c:pt idx="2">
                  <c:v>ноябрь 2011 года</c:v>
                </c:pt>
                <c:pt idx="3">
                  <c:v>февраль 2012 года</c:v>
                </c:pt>
                <c:pt idx="4">
                  <c:v>март 2012 года</c:v>
                </c:pt>
                <c:pt idx="5">
                  <c:v>апрель 2012 года </c:v>
                </c:pt>
              </c:strCache>
            </c:strRef>
          </c:cat>
          <c:val>
            <c:numRef>
              <c:f>Лист4!$B$1:$B$6</c:f>
              <c:numCache>
                <c:formatCode>0%</c:formatCode>
                <c:ptCount val="6"/>
                <c:pt idx="0">
                  <c:v>0.72000000000000008</c:v>
                </c:pt>
                <c:pt idx="1">
                  <c:v>0.7400000000000001</c:v>
                </c:pt>
                <c:pt idx="2">
                  <c:v>0.72000000000000008</c:v>
                </c:pt>
                <c:pt idx="3">
                  <c:v>0.79</c:v>
                </c:pt>
                <c:pt idx="4">
                  <c:v>0.8</c:v>
                </c:pt>
                <c:pt idx="5">
                  <c:v>0.82000000000000006</c:v>
                </c:pt>
              </c:numCache>
            </c:numRef>
          </c:val>
        </c:ser>
        <c:dLbls/>
        <c:shape val="box"/>
        <c:axId val="63015552"/>
        <c:axId val="63021440"/>
        <c:axId val="0"/>
      </c:bar3DChart>
      <c:catAx>
        <c:axId val="6301555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021440"/>
        <c:crosses val="autoZero"/>
        <c:auto val="1"/>
        <c:lblAlgn val="ctr"/>
        <c:lblOffset val="100"/>
      </c:catAx>
      <c:valAx>
        <c:axId val="630214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015552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4176464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400" dirty="0" smtClean="0"/>
              <a:t>Инструктор по физической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культуре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Кислова Надежда Ивановна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284984"/>
            <a:ext cx="3995052" cy="3001707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Методы создания </a:t>
            </a:r>
            <a:r>
              <a:rPr lang="ru-RU" sz="3600" b="1" dirty="0" err="1" smtClean="0"/>
              <a:t>психоэмоционального</a:t>
            </a:r>
            <a:r>
              <a:rPr lang="ru-RU" sz="3600" b="1" dirty="0" smtClean="0"/>
              <a:t> комфорта у дошкольников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5710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Музыкально-двигательный </a:t>
            </a:r>
            <a:r>
              <a:rPr lang="ru-RU" dirty="0"/>
              <a:t>образ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12776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xmlns="" val="4919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Одним </a:t>
            </a:r>
            <a:r>
              <a:rPr lang="ru-RU" sz="3200" dirty="0"/>
              <a:t>из внутренних факторов, определяющих осанку,  является психоэмоциональное состояние ребёнка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204864"/>
            <a:ext cx="5544616" cy="4158462"/>
          </a:xfrm>
        </p:spPr>
      </p:pic>
    </p:spTree>
    <p:extLst>
      <p:ext uri="{BB962C8B-B14F-4D97-AF65-F5344CB8AC3E}">
        <p14:creationId xmlns:p14="http://schemas.microsoft.com/office/powerpoint/2010/main" xmlns="" val="29049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Методы </a:t>
            </a:r>
            <a:r>
              <a:rPr lang="ru-RU" sz="3600" dirty="0"/>
              <a:t>релаксации, </a:t>
            </a:r>
            <a:r>
              <a:rPr lang="ru-RU" sz="3600" dirty="0" err="1"/>
              <a:t>сказко</a:t>
            </a:r>
            <a:r>
              <a:rPr lang="ru-RU" sz="3600" dirty="0"/>
              <a:t> – </a:t>
            </a:r>
            <a:r>
              <a:rPr lang="ru-RU" sz="3600" dirty="0" err="1"/>
              <a:t>смехо</a:t>
            </a:r>
            <a:r>
              <a:rPr lang="ru-RU" sz="3600" dirty="0"/>
              <a:t>-терапии, </a:t>
            </a:r>
            <a:r>
              <a:rPr lang="ru-RU" sz="3600" dirty="0" smtClean="0"/>
              <a:t>сюрпризные моменты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374" y="2227493"/>
            <a:ext cx="4605251" cy="34539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04" y="1694459"/>
            <a:ext cx="3656632" cy="48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Методы релаксации, </a:t>
            </a:r>
            <a:r>
              <a:rPr lang="ru-RU" sz="3600" dirty="0" err="1"/>
              <a:t>сказко</a:t>
            </a:r>
            <a:r>
              <a:rPr lang="ru-RU" sz="3600" dirty="0"/>
              <a:t> – </a:t>
            </a:r>
            <a:r>
              <a:rPr lang="ru-RU" sz="3600" dirty="0" err="1"/>
              <a:t>смехо</a:t>
            </a:r>
            <a:r>
              <a:rPr lang="ru-RU" sz="3600" dirty="0"/>
              <a:t>-терапии, сюрпризные моменты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560" y="2171382"/>
            <a:ext cx="4754880" cy="35661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4355975" cy="32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4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Работа с педагогами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374" y="2227493"/>
            <a:ext cx="4605251" cy="3453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2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780928"/>
            <a:ext cx="4956043" cy="3717032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Сенсорная комната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xmlns="" val="6904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Сенсорная комната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4601633" cy="3451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332540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5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036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Совместная работа с родителями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374" y="2227493"/>
            <a:ext cx="4605251" cy="34539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752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6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шаги к здоровому образу жизни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3744416" cy="49925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35699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2608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 проведённого тестирования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эмоционального состояния ребёнка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1266773"/>
              </p:ext>
            </p:extLst>
          </p:nvPr>
        </p:nvGraphicFramePr>
        <p:xfrm>
          <a:off x="1331640" y="2060848"/>
          <a:ext cx="59046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356062"/>
            <a:ext cx="1944216" cy="21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92696"/>
            <a:ext cx="4000313" cy="53337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692696"/>
            <a:ext cx="4137924" cy="5517232"/>
          </a:xfrm>
          <a:prstGeom prst="rect">
            <a:avLst/>
          </a:prstGeom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4126950" y="843678"/>
            <a:ext cx="1042416" cy="496855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4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Уровень посещаемости 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2763121"/>
              </p:ext>
            </p:extLst>
          </p:nvPr>
        </p:nvGraphicFramePr>
        <p:xfrm>
          <a:off x="251520" y="1484784"/>
          <a:ext cx="7156846" cy="392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178564"/>
            <a:ext cx="2134504" cy="21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3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Список источников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04664"/>
            <a:ext cx="892899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Велиева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С.В. Диагностика психических состояний детей дошкольного возраста: Учебно-методическое пособие. Издательство «Речь», Санкт –Петербург, 2005.</a:t>
            </a:r>
          </a:p>
          <a:p>
            <a:pPr lvl="0">
              <a:lnSpc>
                <a:spcPct val="2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Горькова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Л.Г., Обухова Л.А. Занятия физической культурой в ДОУ: Основные виды, сценарии занятий: Издательство «5 за знания», Москва,2005</a:t>
            </a:r>
          </a:p>
          <a:p>
            <a:pPr lvl="0">
              <a:lnSpc>
                <a:spcPct val="2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Желобкович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Е.Ф. Физкультурные занятия в детском саду: Издательство «Скрипторий 2003», Москва, 2010</a:t>
            </a:r>
          </a:p>
          <a:p>
            <a:pPr lvl="0">
              <a:lnSpc>
                <a:spcPct val="2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Завьялова Т.П. Формирование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среды для профилактики нарушений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опрно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-двигательного аппарата у обучающихся: Издательство Тюменского государственного университета, Тюмень, 2010.</a:t>
            </a:r>
          </a:p>
          <a:p>
            <a:pPr lvl="0">
              <a:lnSpc>
                <a:spcPct val="2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Короткова Е.А., Архипова Л.А., Фомичёва Н.В. Педагогические технологии в учебном процессе по физическому воспитанию:  Издательство Тюменского государственного университета, Тюмень, 2007</a:t>
            </a:r>
          </a:p>
          <a:p>
            <a:pPr lvl="0">
              <a:lnSpc>
                <a:spcPct val="2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О.П. Музыкальное развитие детей: В 2 ч. - М.: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изд. центр ВЛАДОС, 1997. </a:t>
            </a:r>
          </a:p>
        </p:txBody>
      </p:sp>
    </p:spTree>
    <p:extLst>
      <p:ext uri="{BB962C8B-B14F-4D97-AF65-F5344CB8AC3E}">
        <p14:creationId xmlns:p14="http://schemas.microsoft.com/office/powerpoint/2010/main" xmlns="" val="160815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Список источников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1289" y="476672"/>
            <a:ext cx="864096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О.П. Формирование основ музыкальной культуры у дошкольников.</a:t>
            </a:r>
          </a:p>
          <a:p>
            <a:pPr lvl="0">
              <a:lnSpc>
                <a:spcPct val="2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Ревуцкая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С.В., Дубровская Ж.А. Музыкальное оформление физкультурных занятий для детей младшего дошкольного возраста: Челябинск.</a:t>
            </a:r>
          </a:p>
          <a:p>
            <a:pPr lvl="0">
              <a:lnSpc>
                <a:spcPct val="20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Решетнёва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Г.А., Шнейдер О.С. Исследования психических свойств личности дошкольников в процессе обучения их здоровому образу жизни: Хабаровск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Семенака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С.И. Социально-психологическая адаптация ребёнка в обществе: Издательство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Москва, 2011</a:t>
            </a:r>
          </a:p>
          <a:p>
            <a:pPr lvl="0">
              <a:lnSpc>
                <a:spcPct val="20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Стародубцева И.В., Завьялова Т.П.  Познавательные процессы: от теории к практике физического воспитания: Издательство Тюменского государственного университета, Тюмень, 2010.</a:t>
            </a:r>
          </a:p>
          <a:p>
            <a:pPr lvl="0">
              <a:lnSpc>
                <a:spcPct val="20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Стародубцева И.В., Завьялова Т.П. Современные направления совершенствования физического воспитания дошкольников: Издательство Тюменского государственного университета, Тюмень, 2010.</a:t>
            </a:r>
          </a:p>
          <a:p>
            <a:pPr lvl="0">
              <a:lnSpc>
                <a:spcPct val="20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365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00808"/>
            <a:ext cx="5976664" cy="4482498"/>
          </a:xfrm>
        </p:spPr>
      </p:pic>
    </p:spTree>
    <p:extLst>
      <p:ext uri="{BB962C8B-B14F-4D97-AF65-F5344CB8AC3E}">
        <p14:creationId xmlns:p14="http://schemas.microsoft.com/office/powerpoint/2010/main" xmlns="" val="10577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Создание психологического комфорта, профилактика психоэмоционального напряжения как одна из сторон системы </a:t>
            </a:r>
            <a:r>
              <a:rPr lang="ru-RU" sz="3200" b="1" dirty="0" err="1"/>
              <a:t>здоровьесбережения</a:t>
            </a:r>
            <a:r>
              <a:rPr lang="ru-RU" sz="3200" b="1" dirty="0"/>
              <a:t> дошкольника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0070"/>
            <a:ext cx="9144000" cy="6948070"/>
          </a:xfrm>
        </p:spPr>
      </p:pic>
      <p:sp>
        <p:nvSpPr>
          <p:cNvPr id="5" name="TextBox 4"/>
          <p:cNvSpPr txBox="1"/>
          <p:nvPr/>
        </p:nvSpPr>
        <p:spPr>
          <a:xfrm>
            <a:off x="467544" y="2348880"/>
            <a:ext cx="792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7030A0"/>
                </a:solidFill>
              </a:rPr>
              <a:t>Цель:  </a:t>
            </a:r>
            <a:r>
              <a:rPr lang="ru-RU" sz="3200" b="1" dirty="0" smtClean="0">
                <a:solidFill>
                  <a:srgbClr val="7030A0"/>
                </a:solidFill>
              </a:rPr>
              <a:t> использовать </a:t>
            </a:r>
            <a:r>
              <a:rPr lang="ru-RU" sz="3200" b="1" dirty="0">
                <a:solidFill>
                  <a:srgbClr val="7030A0"/>
                </a:solidFill>
              </a:rPr>
              <a:t>методы, приёмы, направленные на коррекцию психоэмоционального состояния детей  с целью снижения уровня заболеваемости.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31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Средства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96952"/>
            <a:ext cx="30243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Игровая форма проведения занятий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653136"/>
            <a:ext cx="30243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Методы релаксации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068960"/>
            <a:ext cx="30243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Музыкальное </a:t>
            </a:r>
            <a:r>
              <a:rPr lang="ru-RU" sz="2400" b="1" dirty="0"/>
              <a:t>сопровождение</a:t>
            </a:r>
          </a:p>
          <a:p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893296" y="1940209"/>
            <a:ext cx="914400" cy="9144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907704" y="1772816"/>
            <a:ext cx="1224136" cy="7920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83968" y="2471192"/>
            <a:ext cx="36004" cy="105496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19" y="4221088"/>
            <a:ext cx="1944216" cy="18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4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Игра </a:t>
            </a:r>
            <a:r>
              <a:rPr lang="ru-RU" sz="3600" b="1" dirty="0"/>
              <a:t>- одно из самых ярких и радостных воспоминаний детства каждого из нас</a:t>
            </a:r>
          </a:p>
        </p:txBody>
      </p:sp>
      <p:pic>
        <p:nvPicPr>
          <p:cNvPr id="1026" name="Picture 2" descr="C:\Users\1\Documents\Гринвальд О.Н\Методическая работа\Фотографии\День Нептуна\CIMG1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3157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68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36712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5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7870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4000" b="1" i="1" dirty="0" smtClean="0">
                <a:solidFill>
                  <a:srgbClr val="7030A0"/>
                </a:solidFill>
              </a:rPr>
              <a:t>Положительный </a:t>
            </a:r>
            <a:r>
              <a:rPr lang="ru-RU" sz="4000" b="1" i="1" dirty="0">
                <a:solidFill>
                  <a:srgbClr val="7030A0"/>
                </a:solidFill>
              </a:rPr>
              <a:t>эмоциональный тонус является важной предпосылкой </a:t>
            </a:r>
            <a:r>
              <a:rPr lang="ru-RU" sz="4000" b="1" i="1" dirty="0" smtClean="0">
                <a:solidFill>
                  <a:srgbClr val="7030A0"/>
                </a:solidFill>
              </a:rPr>
              <a:t>здоровья, </a:t>
            </a:r>
            <a:r>
              <a:rPr lang="ru-RU" sz="4000" b="1" i="1" dirty="0">
                <a:solidFill>
                  <a:srgbClr val="7030A0"/>
                </a:solidFill>
              </a:rPr>
              <a:t>предупреждает различные </a:t>
            </a:r>
            <a:r>
              <a:rPr lang="ru-RU" sz="4000" b="1" i="1" dirty="0" smtClean="0">
                <a:solidFill>
                  <a:srgbClr val="7030A0"/>
                </a:solidFill>
              </a:rPr>
              <a:t>заболевания, </a:t>
            </a:r>
            <a:r>
              <a:rPr lang="ru-RU" sz="4000" b="1" i="1" dirty="0">
                <a:solidFill>
                  <a:srgbClr val="7030A0"/>
                </a:solidFill>
              </a:rPr>
              <a:t>поддерживает интерес к физическим упражнениям.</a:t>
            </a: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30"/>
            <a:ext cx="9143999" cy="68459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717032"/>
            <a:ext cx="2232248" cy="29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4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Использование </a:t>
            </a:r>
            <a:r>
              <a:rPr lang="ru-RU" sz="3200" dirty="0"/>
              <a:t>на  занятиях музыкального </a:t>
            </a:r>
            <a:r>
              <a:rPr lang="ru-RU" sz="3200" dirty="0" smtClean="0"/>
              <a:t>сопровождения обеспечивает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36004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представления о характере движений, их темпе и ритме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247" y="3645024"/>
            <a:ext cx="36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включение ребёнка в процесс сохранения и укрепления своего здоровья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0012" y="2204864"/>
            <a:ext cx="3708412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активность </a:t>
            </a:r>
            <a:r>
              <a:rPr lang="ru-RU" sz="2000" dirty="0"/>
              <a:t>и </a:t>
            </a:r>
            <a:r>
              <a:rPr lang="ru-RU" sz="2000" dirty="0" smtClean="0"/>
              <a:t>заинтересованность </a:t>
            </a:r>
            <a:r>
              <a:rPr lang="ru-RU" sz="2000" dirty="0"/>
              <a:t>в занятиях физической культурой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789040"/>
            <a:ext cx="36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снижение </a:t>
            </a:r>
            <a:r>
              <a:rPr lang="ru-RU" sz="2000" b="1" dirty="0"/>
              <a:t>мышечного и психического напряжения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085184"/>
            <a:ext cx="36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нормализацию </a:t>
            </a:r>
            <a:r>
              <a:rPr lang="ru-RU" sz="2000" b="1" dirty="0"/>
              <a:t>эмоционального статуса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085184"/>
            <a:ext cx="36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дисциплинирует занимающихся, повышает их работоспособность</a:t>
            </a:r>
          </a:p>
        </p:txBody>
      </p:sp>
      <p:sp>
        <p:nvSpPr>
          <p:cNvPr id="11" name="Солнце 10"/>
          <p:cNvSpPr/>
          <p:nvPr/>
        </p:nvSpPr>
        <p:spPr>
          <a:xfrm>
            <a:off x="3695615" y="3187824"/>
            <a:ext cx="576064" cy="4572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2915816" y="1679004"/>
            <a:ext cx="576064" cy="4572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401888" y="4559424"/>
            <a:ext cx="576064" cy="4572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4932040" y="4627984"/>
            <a:ext cx="576064" cy="4572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395536" y="3183353"/>
            <a:ext cx="576064" cy="4572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8100392" y="3327044"/>
            <a:ext cx="576064" cy="4572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5796136" y="1641911"/>
            <a:ext cx="576064" cy="4572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0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Положительные эмоции, возникающие во время упражнений под музыку, усиливают их физиологический эффект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988840"/>
            <a:ext cx="5537208" cy="4152906"/>
          </a:xfrm>
        </p:spPr>
      </p:pic>
    </p:spTree>
    <p:extLst>
      <p:ext uri="{BB962C8B-B14F-4D97-AF65-F5344CB8AC3E}">
        <p14:creationId xmlns:p14="http://schemas.microsoft.com/office/powerpoint/2010/main" xmlns="" val="30006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624</TotalTime>
  <Words>462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Инструктор по физической  культуре  Кислова Надежда Ивановна</vt:lpstr>
      <vt:lpstr>Слайд 2</vt:lpstr>
      <vt:lpstr>Создание психологического комфорта, профилактика психоэмоционального напряжения как одна из сторон системы здоровьесбережения дошкольника</vt:lpstr>
      <vt:lpstr>Средства</vt:lpstr>
      <vt:lpstr>Игра - одно из самых ярких и радостных воспоминаний детства каждого из нас</vt:lpstr>
      <vt:lpstr>Слайд 6</vt:lpstr>
      <vt:lpstr>  Положительный эмоциональный тонус является важной предпосылкой здоровья, предупреждает различные заболевания, поддерживает интерес к физическим упражнениям. </vt:lpstr>
      <vt:lpstr>Использование на  занятиях музыкального сопровождения обеспечивает</vt:lpstr>
      <vt:lpstr>Положительные эмоции, возникающие во время упражнений под музыку, усиливают их физиологический эффект</vt:lpstr>
      <vt:lpstr>Музыкально-двигательный образ</vt:lpstr>
      <vt:lpstr>Одним из внутренних факторов, определяющих осанку,  является психоэмоциональное состояние ребёнка</vt:lpstr>
      <vt:lpstr>Методы релаксации, сказко – смехо-терапии, сюрпризные моменты</vt:lpstr>
      <vt:lpstr>Методы релаксации, сказко – смехо-терапии, сюрпризные моменты</vt:lpstr>
      <vt:lpstr>Работа с педагогами</vt:lpstr>
      <vt:lpstr>Сенсорная комната</vt:lpstr>
      <vt:lpstr>Сенсорная комната</vt:lpstr>
      <vt:lpstr>Совместная работа с родителями </vt:lpstr>
      <vt:lpstr>Первые шаги к здоровому образу жизни </vt:lpstr>
      <vt:lpstr>Результаты  проведённого тестирования  эмоционального состояния ребёнка</vt:lpstr>
      <vt:lpstr>Уровень посещаемости  </vt:lpstr>
      <vt:lpstr>Список источников</vt:lpstr>
      <vt:lpstr>Список источников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Тюменского муниципального района  Ушаковский детский сад комбинированного вида «Золотая рыбка»</dc:title>
  <dc:creator>1</dc:creator>
  <cp:lastModifiedBy>1</cp:lastModifiedBy>
  <cp:revision>34</cp:revision>
  <dcterms:created xsi:type="dcterms:W3CDTF">2012-11-13T07:30:29Z</dcterms:created>
  <dcterms:modified xsi:type="dcterms:W3CDTF">2016-01-05T10:15:55Z</dcterms:modified>
</cp:coreProperties>
</file>