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5A818-973F-43ED-A9D4-430A6987140F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959B-F4E6-45FD-B12E-5E20AB585A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5A818-973F-43ED-A9D4-430A6987140F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959B-F4E6-45FD-B12E-5E20AB585A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5A818-973F-43ED-A9D4-430A6987140F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959B-F4E6-45FD-B12E-5E20AB585A69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5A818-973F-43ED-A9D4-430A6987140F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959B-F4E6-45FD-B12E-5E20AB585A6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5A818-973F-43ED-A9D4-430A6987140F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959B-F4E6-45FD-B12E-5E20AB585A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5A818-973F-43ED-A9D4-430A6987140F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959B-F4E6-45FD-B12E-5E20AB585A6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5A818-973F-43ED-A9D4-430A6987140F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959B-F4E6-45FD-B12E-5E20AB585A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5A818-973F-43ED-A9D4-430A6987140F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959B-F4E6-45FD-B12E-5E20AB585A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5A818-973F-43ED-A9D4-430A6987140F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959B-F4E6-45FD-B12E-5E20AB585A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5A818-973F-43ED-A9D4-430A6987140F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959B-F4E6-45FD-B12E-5E20AB585A69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5A818-973F-43ED-A9D4-430A6987140F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959B-F4E6-45FD-B12E-5E20AB585A6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925A818-973F-43ED-A9D4-430A6987140F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143959B-F4E6-45FD-B12E-5E20AB585A6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4632" cy="3312368"/>
          </a:xfrm>
        </p:spPr>
        <p:txBody>
          <a:bodyPr>
            <a:noAutofit/>
          </a:bodyPr>
          <a:lstStyle/>
          <a:p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 Детский сад комбинированного вида №42»</a:t>
            </a:r>
            <a:b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по 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теме:</a:t>
            </a:r>
            <a:b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«Первый тоненький ледок – чем опасен он, дружок»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652120" y="4293096"/>
            <a:ext cx="2880320" cy="1872208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Выполнила :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err="1" smtClean="0">
                <a:solidFill>
                  <a:schemeClr val="tx1"/>
                </a:solidFill>
              </a:rPr>
              <a:t>Сенчугова</a:t>
            </a:r>
            <a:r>
              <a:rPr lang="ru-RU" b="1" dirty="0" smtClean="0">
                <a:solidFill>
                  <a:schemeClr val="tx1"/>
                </a:solidFill>
              </a:rPr>
              <a:t> Е. А.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 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dns\Desktop\Новая папка\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33056"/>
            <a:ext cx="540060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67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" r="4300"/>
          <a:stretch>
            <a:fillRect/>
          </a:stretch>
        </p:blipFill>
        <p:spPr>
          <a:xfrm>
            <a:off x="899592" y="548680"/>
            <a:ext cx="3504768" cy="3096344"/>
          </a:xfrm>
        </p:spPr>
      </p:pic>
      <p:sp>
        <p:nvSpPr>
          <p:cNvPr id="6" name="Заголовок 1"/>
          <p:cNvSpPr>
            <a:spLocks noGrp="1"/>
          </p:cNvSpPr>
          <p:nvPr>
            <p:ph type="body" sz="half" idx="2"/>
          </p:nvPr>
        </p:nvSpPr>
        <p:spPr>
          <a:xfrm>
            <a:off x="4868863" y="404813"/>
            <a:ext cx="3817937" cy="4802187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Я по воде могу ходить!</a:t>
            </a:r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dirty="0">
                <a:solidFill>
                  <a:schemeClr val="tx1"/>
                </a:solidFill>
              </a:rPr>
              <a:t>Я по воде могу ходить!</a:t>
            </a:r>
          </a:p>
          <a:p>
            <a:r>
              <a:rPr lang="ru-RU" sz="2000" dirty="0">
                <a:solidFill>
                  <a:schemeClr val="tx1"/>
                </a:solidFill>
              </a:rPr>
              <a:t>Хотите, я вам покажу?</a:t>
            </a:r>
          </a:p>
          <a:p>
            <a:r>
              <a:rPr lang="ru-RU" sz="2000" dirty="0">
                <a:solidFill>
                  <a:schemeClr val="tx1"/>
                </a:solidFill>
              </a:rPr>
              <a:t>И даже ног не замочить.</a:t>
            </a:r>
          </a:p>
          <a:p>
            <a:r>
              <a:rPr lang="ru-RU" sz="2000" dirty="0">
                <a:solidFill>
                  <a:schemeClr val="tx1"/>
                </a:solidFill>
              </a:rPr>
              <a:t>Сейчас легко вам докажу.</a:t>
            </a:r>
          </a:p>
          <a:p>
            <a:r>
              <a:rPr lang="ru-RU" sz="2000" dirty="0">
                <a:solidFill>
                  <a:schemeClr val="tx1"/>
                </a:solidFill>
              </a:rPr>
              <a:t>Там, за углом залит каток,</a:t>
            </a:r>
          </a:p>
          <a:p>
            <a:r>
              <a:rPr lang="ru-RU" sz="2000" dirty="0">
                <a:solidFill>
                  <a:schemeClr val="tx1"/>
                </a:solidFill>
              </a:rPr>
              <a:t>Я по нему сейчас пройду,</a:t>
            </a:r>
          </a:p>
          <a:p>
            <a:r>
              <a:rPr lang="ru-RU" sz="2000" dirty="0">
                <a:solidFill>
                  <a:schemeClr val="tx1"/>
                </a:solidFill>
              </a:rPr>
              <a:t>Не замочив своих я ног,</a:t>
            </a:r>
          </a:p>
          <a:p>
            <a:r>
              <a:rPr lang="ru-RU" sz="2000" dirty="0">
                <a:solidFill>
                  <a:schemeClr val="tx1"/>
                </a:solidFill>
              </a:rPr>
              <a:t>По скользкому иду я льду.</a:t>
            </a:r>
          </a:p>
          <a:p>
            <a:r>
              <a:rPr lang="ru-RU" sz="2000" dirty="0">
                <a:solidFill>
                  <a:schemeClr val="tx1"/>
                </a:solidFill>
              </a:rPr>
              <a:t>Вы скажете, что я схитрил?</a:t>
            </a:r>
          </a:p>
          <a:p>
            <a:r>
              <a:rPr lang="ru-RU" sz="2000" dirty="0">
                <a:solidFill>
                  <a:schemeClr val="tx1"/>
                </a:solidFill>
              </a:rPr>
              <a:t>Но лёд – замёрзшая вода.</a:t>
            </a:r>
          </a:p>
          <a:p>
            <a:r>
              <a:rPr lang="ru-RU" sz="2000" dirty="0">
                <a:solidFill>
                  <a:schemeClr val="tx1"/>
                </a:solidFill>
              </a:rPr>
              <a:t>Прошёл – и ног не замочил.</a:t>
            </a:r>
          </a:p>
          <a:p>
            <a:r>
              <a:rPr lang="ru-RU" sz="2000" dirty="0">
                <a:solidFill>
                  <a:schemeClr val="tx1"/>
                </a:solidFill>
              </a:rPr>
              <a:t>Сказал я правду, как всегда!                   ( С. </a:t>
            </a:r>
            <a:r>
              <a:rPr lang="ru-RU" sz="2000" dirty="0" err="1">
                <a:solidFill>
                  <a:schemeClr val="tx1"/>
                </a:solidFill>
              </a:rPr>
              <a:t>Олегова</a:t>
            </a:r>
            <a:r>
              <a:rPr lang="ru-RU" sz="2000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" y="3789040"/>
            <a:ext cx="4094224" cy="260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62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971601" y="404665"/>
            <a:ext cx="7715200" cy="5688631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Беседа с детьми о свойствах льда</a:t>
            </a:r>
          </a:p>
          <a:p>
            <a:endParaRPr lang="ru-RU" sz="2800" dirty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                                                    Загадывание загадок:</a:t>
            </a:r>
          </a:p>
          <a:p>
            <a:pPr algn="r"/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                                                    </a:t>
            </a:r>
            <a:r>
              <a:rPr lang="ru-RU" sz="2800" dirty="0"/>
              <a:t> </a:t>
            </a:r>
            <a:r>
              <a:rPr lang="ru-RU" sz="2800" dirty="0">
                <a:solidFill>
                  <a:schemeClr val="tx1"/>
                </a:solidFill>
              </a:rPr>
              <a:t>Чист, ясен, как </a:t>
            </a:r>
            <a:r>
              <a:rPr lang="ru-RU" sz="2800" dirty="0" smtClean="0">
                <a:solidFill>
                  <a:schemeClr val="tx1"/>
                </a:solidFill>
              </a:rPr>
              <a:t>  алмаз</a:t>
            </a:r>
            <a:r>
              <a:rPr lang="ru-RU" sz="2800" dirty="0">
                <a:solidFill>
                  <a:schemeClr val="tx1"/>
                </a:solidFill>
              </a:rPr>
              <a:t>,</a:t>
            </a:r>
          </a:p>
          <a:p>
            <a:pPr algn="r"/>
            <a:r>
              <a:rPr lang="ru-RU" sz="2800" dirty="0">
                <a:solidFill>
                  <a:schemeClr val="tx1"/>
                </a:solidFill>
              </a:rPr>
              <a:t>                           Но дорог не бывает.</a:t>
            </a:r>
          </a:p>
          <a:p>
            <a:pPr algn="r"/>
            <a:r>
              <a:rPr lang="ru-RU" sz="2800" dirty="0">
                <a:solidFill>
                  <a:schemeClr val="tx1"/>
                </a:solidFill>
              </a:rPr>
              <a:t>                           От матери рожден</a:t>
            </a:r>
          </a:p>
          <a:p>
            <a:pPr algn="r"/>
            <a:r>
              <a:rPr lang="ru-RU" sz="2800" dirty="0">
                <a:solidFill>
                  <a:schemeClr val="tx1"/>
                </a:solidFill>
              </a:rPr>
              <a:t>                           </a:t>
            </a:r>
            <a:r>
              <a:rPr lang="ru-RU" sz="2800" dirty="0" smtClean="0">
                <a:solidFill>
                  <a:schemeClr val="tx1"/>
                </a:solidFill>
              </a:rPr>
              <a:t>           И </a:t>
            </a:r>
            <a:r>
              <a:rPr lang="ru-RU" sz="2800" dirty="0">
                <a:solidFill>
                  <a:schemeClr val="tx1"/>
                </a:solidFill>
              </a:rPr>
              <a:t>сам её рождает.                        ( Лёд) 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" r="4300"/>
          <a:stretch>
            <a:fillRect/>
          </a:stretch>
        </p:blipFill>
        <p:spPr>
          <a:xfrm>
            <a:off x="395536" y="1196752"/>
            <a:ext cx="3565525" cy="216014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645024"/>
            <a:ext cx="4536504" cy="274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75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5" y="338667"/>
            <a:ext cx="7859216" cy="186619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 « Безопасность на льду»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868333" y="2492897"/>
            <a:ext cx="3818467" cy="1728191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Беседа с детьми о безопасном поведении на льду.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Рассмотрение  иллюстраций по технике безопасности.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764704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                    </a:t>
            </a:r>
            <a:r>
              <a:rPr lang="ru-RU" sz="2800" b="1" dirty="0" smtClean="0">
                <a:solidFill>
                  <a:schemeClr val="tx1"/>
                </a:solidFill>
              </a:rPr>
              <a:t>Непосредственно образовательная деятельность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365104"/>
            <a:ext cx="3528392" cy="2016224"/>
          </a:xfrm>
          <a:prstGeom prst="rect">
            <a:avLst/>
          </a:prstGeom>
        </p:spPr>
      </p:pic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" r="4300"/>
          <a:stretch>
            <a:fillRect/>
          </a:stretch>
        </p:blipFill>
        <p:spPr>
          <a:xfrm>
            <a:off x="838200" y="2276872"/>
            <a:ext cx="3566160" cy="2020808"/>
          </a:xfrm>
        </p:spPr>
      </p:pic>
      <p:pic>
        <p:nvPicPr>
          <p:cNvPr id="4098" name="Picture 2" descr="C:\Users\dns\Desktop\Новая папка\oqCsH8gO3P-big-3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33056"/>
            <a:ext cx="367240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52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ns\Desktop\Новая папка\2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332656"/>
            <a:ext cx="3096344" cy="266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dns\Desktop\Новая папка\8863773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400" y="332657"/>
            <a:ext cx="4172024" cy="266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dns\Desktop\Новая папка\deti-pavodok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3284984"/>
            <a:ext cx="324035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dns\Desktop\Новая папка\ню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84984"/>
            <a:ext cx="3816424" cy="288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0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" r="4300"/>
          <a:stretch>
            <a:fillRect/>
          </a:stretch>
        </p:blipFill>
        <p:spPr>
          <a:xfrm>
            <a:off x="755576" y="404664"/>
            <a:ext cx="3566160" cy="2232248"/>
          </a:xfrm>
        </p:spPr>
      </p:pic>
      <p:sp>
        <p:nvSpPr>
          <p:cNvPr id="6" name="Заголовок 2"/>
          <p:cNvSpPr>
            <a:spLocks noGrp="1"/>
          </p:cNvSpPr>
          <p:nvPr>
            <p:ph type="body" sz="half" idx="2"/>
          </p:nvPr>
        </p:nvSpPr>
        <p:spPr>
          <a:xfrm>
            <a:off x="4868863" y="549275"/>
            <a:ext cx="3817937" cy="4657725"/>
          </a:xfrm>
        </p:spPr>
        <p:txBody>
          <a:bodyPr>
            <a:normAutofit fontScale="55000" lnSpcReduction="20000"/>
          </a:bodyPr>
          <a:lstStyle/>
          <a:p>
            <a:r>
              <a:rPr lang="ru-RU" sz="2900" b="1" dirty="0">
                <a:solidFill>
                  <a:schemeClr val="tx1"/>
                </a:solidFill>
              </a:rPr>
              <a:t>Физкультминутка</a:t>
            </a:r>
            <a:r>
              <a:rPr lang="ru-RU" b="1" dirty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sz="2200" dirty="0">
                <a:solidFill>
                  <a:schemeClr val="tx1"/>
                </a:solidFill>
              </a:rPr>
              <a:t/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«Я однажды потерялся… .» 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/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Я однажды потерялся – (изобразить испуг) 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/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Только быстро догадался (слегка стукнуть себя по лбу, улыбнуться) 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/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Посмотрел туда- сюда (повороты) 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/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Нету мамы вот беда (развести руки в стороны, внизу) 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/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Побежал направо я (бег на месте) 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/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Мама не нашлась моя (руку козырьком) 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/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Побежал налево я (бег на месте) 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/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Мама не нашлась моя (руку козырьком) 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/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Повернулся я вокруг (повороты вокруг себя) 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/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Может быть увижу вдруг (руку козырьком) 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/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Нет, я решил стоять (руки скрестить на груди) 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/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И на месте маму ждать. 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" y="3140968"/>
            <a:ext cx="4022216" cy="325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91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ns\Desktop\Новая папка\l-d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79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548680"/>
            <a:ext cx="7956872" cy="6048672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Ты помни правила всегда, </a:t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/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>Чтоб не случилась вдруг беда </a:t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/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>И неприятность не пришла </a:t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/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>И где-то вдруг тебя нашла </a:t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/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>И надо их не толь знать </a:t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/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>А постоянно выполнять!</a:t>
            </a:r>
          </a:p>
        </p:txBody>
      </p:sp>
    </p:spTree>
    <p:extLst>
      <p:ext uri="{BB962C8B-B14F-4D97-AF65-F5344CB8AC3E}">
        <p14:creationId xmlns:p14="http://schemas.microsoft.com/office/powerpoint/2010/main" val="396028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Продуктивная деятельность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3068960"/>
            <a:ext cx="4011936" cy="23042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852936"/>
            <a:ext cx="3750012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16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980728"/>
            <a:ext cx="7408333" cy="5145435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tx1"/>
                </a:solidFill>
              </a:rPr>
              <a:t>Спасибо за внимание</a:t>
            </a:r>
            <a:endParaRPr lang="ru-RU" sz="54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" y="1916832"/>
            <a:ext cx="7900416" cy="447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04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5157192"/>
          </a:xfrm>
        </p:spPr>
        <p:txBody>
          <a:bodyPr>
            <a:normAutofit fontScale="25000" lnSpcReduction="20000"/>
          </a:bodyPr>
          <a:lstStyle/>
          <a:p>
            <a:r>
              <a:rPr lang="ru-RU" sz="5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формировать у детей культуру безопасного поведения на улице в зимний период времени.</a:t>
            </a:r>
          </a:p>
          <a:p>
            <a:r>
              <a:rPr lang="ru-RU" sz="5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  <a:endParaRPr lang="ru-RU" sz="5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Формировать представления детей о явлениях и объектах окружающего мира, об их взаимосвязи в природе</a:t>
            </a:r>
          </a:p>
          <a:p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Учить детей приобретать новую информацию через                       экспериментирование. </a:t>
            </a:r>
          </a:p>
          <a:p>
            <a:pPr lvl="0"/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умения детей делать выводы и умозаключения, а потом на основе накопленного опыта, реализовать их в самостоятельной творческой деятельности. </a:t>
            </a:r>
          </a:p>
          <a:p>
            <a:pPr lvl="0"/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Развивать познавательные процессы (память, внимание, воображения) .</a:t>
            </a:r>
          </a:p>
          <a:p>
            <a:pPr lvl="0"/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умение отражать в творческой деятельности свои наблюдения, знания. </a:t>
            </a:r>
          </a:p>
          <a:p>
            <a:pPr lvl="0"/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трудовые и самостоятельные навыки детей, чувства коллективизма и ответственность за выполняемую работу. </a:t>
            </a:r>
          </a:p>
          <a:p>
            <a:pPr lvl="0"/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активность, желание участвовать в процессе всей реализации проекта. </a:t>
            </a:r>
          </a:p>
          <a:p>
            <a:pPr lvl="0"/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интерес к окружающему миру, стремление узнавать что-то новое. </a:t>
            </a:r>
          </a:p>
          <a:p>
            <a:pPr lvl="0"/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Дать детям первоначальные знания о правилах безопасного поведения в природе в зимний период.</a:t>
            </a:r>
          </a:p>
          <a:p>
            <a:pPr lvl="0"/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Выработать навыки сознательного отношения к соблюдению правил безопасного поведения зимой на улице.</a:t>
            </a:r>
          </a:p>
          <a:p>
            <a:pPr lvl="0"/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Приобщать детей к правилам безопасного поведения во время зимних игр.</a:t>
            </a:r>
          </a:p>
          <a:p>
            <a:pPr lvl="0"/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способности у детей к предвидению возможной опасности. </a:t>
            </a:r>
          </a:p>
          <a:p>
            <a:pPr lvl="0"/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умение детей обращаться за помощью к взрослым.</a:t>
            </a:r>
          </a:p>
          <a:p>
            <a:pPr lvl="0"/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интерес детей к собственной безопасности.</a:t>
            </a:r>
          </a:p>
          <a:p>
            <a:pPr lvl="0"/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Привлечь родителей к проблеме формирования у детей элементарных представлений о безопасности в зимнее время года.</a:t>
            </a:r>
          </a:p>
          <a:p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1"/>
                </a:solidFill>
              </a:rPr>
              <a:t>Цели и задачи</a:t>
            </a:r>
            <a:endParaRPr lang="ru-RU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52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281339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Экспериментальная работа вызывает у ребенка интерес к исследованию природы, развивает мыслительные операции (анализ, синтез, классификацию, обобщение и др., стимулирует познавательную активность и любознательность ребенка, активизирует восприятие учебного материала по ознакомлению с природными явлениями, с основами математических знаний, с этическими правилами жизни в обществе и т. п. </a:t>
            </a:r>
          </a:p>
          <a:p>
            <a:r>
              <a:rPr lang="ru-RU" dirty="0">
                <a:solidFill>
                  <a:schemeClr val="tx1"/>
                </a:solidFill>
              </a:rPr>
              <a:t>Словесно-логическое мышление детей  шестого  года жизни формируется с опорой на наглядно-действенные и наглядно-образные способы познания. Эксперимент, самостоятельно проводимый ребенком, позволяет ему создать модель естественно-научного явления и обобщить полученные действенным путем результаты, сопоставить их, классифицировать и сделать выводы о ценностной значимости физических явлений для человека и самого себя. 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Актуальность проекта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43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50825" y="692150"/>
            <a:ext cx="2735263" cy="1584325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800"/>
              <a:t>Тип проекта</a:t>
            </a:r>
          </a:p>
        </p:txBody>
      </p:sp>
      <p:sp>
        <p:nvSpPr>
          <p:cNvPr id="5" name="Oval 8" descr="Зеленый мрамор"/>
          <p:cNvSpPr>
            <a:spLocks noChangeArrowheads="1"/>
          </p:cNvSpPr>
          <p:nvPr/>
        </p:nvSpPr>
        <p:spPr bwMode="auto">
          <a:xfrm>
            <a:off x="250825" y="3644900"/>
            <a:ext cx="2447925" cy="1512888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800" dirty="0"/>
              <a:t>краткосрочный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3492500" y="2636838"/>
            <a:ext cx="2447925" cy="14398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800" dirty="0"/>
              <a:t>Участники </a:t>
            </a:r>
          </a:p>
        </p:txBody>
      </p:sp>
      <p:sp>
        <p:nvSpPr>
          <p:cNvPr id="7" name="Oval 12" descr="Дуб"/>
          <p:cNvSpPr>
            <a:spLocks noChangeArrowheads="1"/>
          </p:cNvSpPr>
          <p:nvPr/>
        </p:nvSpPr>
        <p:spPr bwMode="auto">
          <a:xfrm>
            <a:off x="3348038" y="5157788"/>
            <a:ext cx="2808287" cy="12954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800" dirty="0"/>
              <a:t>Дети старшей группы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227763" y="765175"/>
            <a:ext cx="2663825" cy="1584325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800"/>
              <a:t>Длительность </a:t>
            </a:r>
          </a:p>
        </p:txBody>
      </p:sp>
      <p:sp>
        <p:nvSpPr>
          <p:cNvPr id="9" name="Oval 9" descr="Фиолетовый узор"/>
          <p:cNvSpPr>
            <a:spLocks noChangeArrowheads="1"/>
          </p:cNvSpPr>
          <p:nvPr/>
        </p:nvSpPr>
        <p:spPr bwMode="auto">
          <a:xfrm>
            <a:off x="6372225" y="3789363"/>
            <a:ext cx="2519363" cy="1511300"/>
          </a:xfrm>
          <a:prstGeom prst="ellips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800"/>
              <a:t>1 неделя </a:t>
            </a:r>
          </a:p>
        </p:txBody>
      </p:sp>
      <p:cxnSp>
        <p:nvCxnSpPr>
          <p:cNvPr id="11" name="Прямая со стрелкой 10"/>
          <p:cNvCxnSpPr>
            <a:endCxn id="5" idx="0"/>
          </p:cNvCxnSpPr>
          <p:nvPr/>
        </p:nvCxnSpPr>
        <p:spPr>
          <a:xfrm flipH="1">
            <a:off x="1474788" y="3644900"/>
            <a:ext cx="14366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4" idx="2"/>
          </p:cNvCxnSpPr>
          <p:nvPr/>
        </p:nvCxnSpPr>
        <p:spPr>
          <a:xfrm>
            <a:off x="1618457" y="2276475"/>
            <a:ext cx="0" cy="13684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6" idx="2"/>
            <a:endCxn id="7" idx="0"/>
          </p:cNvCxnSpPr>
          <p:nvPr/>
        </p:nvCxnSpPr>
        <p:spPr>
          <a:xfrm>
            <a:off x="4716463" y="4076700"/>
            <a:ext cx="35719" cy="1081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8" idx="2"/>
          </p:cNvCxnSpPr>
          <p:nvPr/>
        </p:nvCxnSpPr>
        <p:spPr>
          <a:xfrm flipH="1">
            <a:off x="7559675" y="2349500"/>
            <a:ext cx="1" cy="14398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43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32" y="260648"/>
            <a:ext cx="7772400" cy="280831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Этапы реализации проекта: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ru-RU" dirty="0">
                <a:solidFill>
                  <a:schemeClr val="tx1"/>
                </a:solidFill>
              </a:rPr>
              <a:t>. Подготовительный 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II</a:t>
            </a:r>
            <a:r>
              <a:rPr lang="ru-RU" dirty="0">
                <a:solidFill>
                  <a:schemeClr val="tx1"/>
                </a:solidFill>
              </a:rPr>
              <a:t>. Основной 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         </a:t>
            </a:r>
            <a:r>
              <a:rPr lang="en-US" dirty="0">
                <a:solidFill>
                  <a:schemeClr val="tx1"/>
                </a:solidFill>
              </a:rPr>
              <a:t>III</a:t>
            </a:r>
            <a:r>
              <a:rPr lang="ru-RU" dirty="0">
                <a:solidFill>
                  <a:schemeClr val="tx1"/>
                </a:solidFill>
              </a:rPr>
              <a:t>. Заключительный  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dns\Desktop\Новая папка\ic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1008"/>
            <a:ext cx="8640960" cy="317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10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90032" y="476672"/>
            <a:ext cx="7772400" cy="187220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Выполнение проекта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51520" y="1628800"/>
            <a:ext cx="8568952" cy="504056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«Азбука здоровья»;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«На прогулке»;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мячом «Хорошо-плохо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НОД « Лёд – это тоже вода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 «Не ходи по льду водоемов»;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«Обходи стороной скользкие места»;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«Осторожно, сосульки!»;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иллюстраций: «Осторожно: сосульки, гололед!», «Безопасность на льду», «Осторожно: санки, лыжи и коньки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НОД: 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«Безопасность на льду»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96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874155" y="764704"/>
            <a:ext cx="3812645" cy="360040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идактическая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«Азбука здоровья»;</a:t>
            </a:r>
            <a:b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Игры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мячом «Хорошо-плохо»;</a:t>
            </a:r>
            <a:b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" r="4300"/>
          <a:stretch>
            <a:fillRect/>
          </a:stretch>
        </p:blipFill>
        <p:spPr>
          <a:xfrm>
            <a:off x="251520" y="548680"/>
            <a:ext cx="4152840" cy="2736304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73017"/>
            <a:ext cx="3555404" cy="2495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:\Users\dns\Desktop\фото дс\Фото05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89039"/>
            <a:ext cx="4093716" cy="260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4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571184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Непосредственно образовательная деятельность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по познавательному развитию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«</a:t>
            </a:r>
            <a:r>
              <a:rPr lang="ru-RU" sz="4000" b="1" dirty="0" smtClean="0">
                <a:solidFill>
                  <a:schemeClr val="tx1"/>
                </a:solidFill>
              </a:rPr>
              <a:t>Лёд </a:t>
            </a:r>
            <a:r>
              <a:rPr lang="ru-RU" sz="4000" b="1" dirty="0">
                <a:solidFill>
                  <a:schemeClr val="tx1"/>
                </a:solidFill>
              </a:rPr>
              <a:t>- это тоже </a:t>
            </a:r>
            <a:r>
              <a:rPr lang="ru-RU" sz="4000" b="1" dirty="0" smtClean="0">
                <a:solidFill>
                  <a:schemeClr val="tx1"/>
                </a:solidFill>
              </a:rPr>
              <a:t>вода»</a:t>
            </a:r>
            <a:r>
              <a:rPr lang="ru-RU" sz="4000" dirty="0">
                <a:solidFill>
                  <a:schemeClr val="tx1"/>
                </a:solidFill>
              </a:rPr>
              <a:t/>
            </a:r>
            <a:br>
              <a:rPr lang="ru-RU" sz="4000" dirty="0">
                <a:solidFill>
                  <a:schemeClr val="tx1"/>
                </a:solidFill>
              </a:rPr>
            </a:b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868333" y="1772817"/>
            <a:ext cx="3818467" cy="1944215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Дидактическая игра «Что шумит?»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  Воспитатель поочерёдно встряхивает каждую из 5 банок, не показывая содержимого, дети угадывают: что находится внутри банок.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38" b="10938"/>
          <a:stretch>
            <a:fillRect/>
          </a:stretch>
        </p:blipFill>
        <p:spPr>
          <a:xfrm>
            <a:off x="900113" y="1844675"/>
            <a:ext cx="3565525" cy="2089150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" y="4221088"/>
            <a:ext cx="3590168" cy="24482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933056"/>
            <a:ext cx="3950208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60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" r="1117"/>
          <a:stretch>
            <a:fillRect/>
          </a:stretch>
        </p:blipFill>
        <p:spPr>
          <a:xfrm>
            <a:off x="838200" y="549275"/>
            <a:ext cx="3565525" cy="2735263"/>
          </a:xfrm>
        </p:spPr>
      </p:pic>
      <p:sp>
        <p:nvSpPr>
          <p:cNvPr id="6" name="Заголовок 1"/>
          <p:cNvSpPr>
            <a:spLocks noGrp="1"/>
          </p:cNvSpPr>
          <p:nvPr>
            <p:ph type="body" sz="half" idx="2"/>
          </p:nvPr>
        </p:nvSpPr>
        <p:spPr>
          <a:xfrm>
            <a:off x="4860032" y="548680"/>
            <a:ext cx="3818467" cy="5688632"/>
          </a:xfrm>
        </p:spPr>
        <p:txBody>
          <a:bodyPr>
            <a:normAutofit fontScale="92500" lnSpcReduction="10000"/>
          </a:bodyPr>
          <a:lstStyle/>
          <a:p>
            <a:r>
              <a:rPr lang="ru-RU" sz="2100" b="1" dirty="0" smtClean="0">
                <a:solidFill>
                  <a:schemeClr val="tx1"/>
                </a:solidFill>
              </a:rPr>
              <a:t>                                  Опыт</a:t>
            </a:r>
            <a:endParaRPr lang="ru-RU" sz="2100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Воспитатель предлагает детям сравнить воду в двух банках, которые стоят на столах у детей</a:t>
            </a:r>
            <a:r>
              <a:rPr lang="ru-RU" dirty="0" smtClean="0">
                <a:solidFill>
                  <a:schemeClr val="tx1"/>
                </a:solidFill>
              </a:rPr>
              <a:t>. Спрашивает</a:t>
            </a:r>
            <a:r>
              <a:rPr lang="ru-RU" dirty="0">
                <a:solidFill>
                  <a:schemeClr val="tx1"/>
                </a:solidFill>
              </a:rPr>
              <a:t>: одинаковая ли вода в них? Чем отличается? Чтобы ответить на эти вопросы, надо провести опыт: дети опускают часть мелких предметов, которые находятся у них на столах( мелкие камешки, пуговицы) в банку с чистой водой, а часть- в банку с мутной грязной </a:t>
            </a:r>
            <a:r>
              <a:rPr lang="ru-RU" dirty="0" err="1">
                <a:solidFill>
                  <a:schemeClr val="tx1"/>
                </a:solidFill>
              </a:rPr>
              <a:t>водой.Выясняют</a:t>
            </a:r>
            <a:r>
              <a:rPr lang="ru-RU" dirty="0">
                <a:solidFill>
                  <a:schemeClr val="tx1"/>
                </a:solidFill>
              </a:rPr>
              <a:t>: в какой банке они видны?(В той, где вода чистая или в той, где вода мутная, грязная.)</a:t>
            </a:r>
          </a:p>
          <a:p>
            <a:r>
              <a:rPr lang="ru-RU" dirty="0">
                <a:solidFill>
                  <a:schemeClr val="tx1"/>
                </a:solidFill>
              </a:rPr>
              <a:t>  Вывод: чистая вода- прозрачная, в ней видны все предметы, а мутная вода- непрозрачная( в ней предметов почти не видно).</a:t>
            </a:r>
          </a:p>
          <a:p>
            <a:r>
              <a:rPr lang="ru-RU" dirty="0">
                <a:solidFill>
                  <a:schemeClr val="tx1"/>
                </a:solidFill>
              </a:rPr>
              <a:t>  Далее воспитатель предлагает детям назвать все прозрачные предметы в групповой комнате.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" y="3573016"/>
            <a:ext cx="3950208" cy="281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5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89</TotalTime>
  <Words>751</Words>
  <Application>Microsoft Office PowerPoint</Application>
  <PresentationFormat>Экран (4:3)</PresentationFormat>
  <Paragraphs>81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Волна</vt:lpstr>
      <vt:lpstr>       МБДОУ « Детский сад комбинированного вида №42» Проектная деятельность по теме: «Первый тоненький ледок – чем опасен он, дружок»</vt:lpstr>
      <vt:lpstr>Цели и задачи</vt:lpstr>
      <vt:lpstr>Актуальность проекта</vt:lpstr>
      <vt:lpstr>Презентация PowerPoint</vt:lpstr>
      <vt:lpstr>Этапы реализации проекта: I. Подготовительный   II. Основной            III. Заключительный   </vt:lpstr>
      <vt:lpstr>Выполнение проекта</vt:lpstr>
      <vt:lpstr>Дидактическая игра «Азбука здоровья»;  Игры с мячом «Хорошо-плохо»; </vt:lpstr>
      <vt:lpstr>Непосредственно образовательная деятельность по познавательному развитию «Лёд - это тоже вода» </vt:lpstr>
      <vt:lpstr>Презентация PowerPoint</vt:lpstr>
      <vt:lpstr>Презентация PowerPoint</vt:lpstr>
      <vt:lpstr>Презентация PowerPoint</vt:lpstr>
      <vt:lpstr> « Безопасность на льду»</vt:lpstr>
      <vt:lpstr>Презентация PowerPoint</vt:lpstr>
      <vt:lpstr>Презентация PowerPoint</vt:lpstr>
      <vt:lpstr>Презентация PowerPoint</vt:lpstr>
      <vt:lpstr>Презентация PowerPoint</vt:lpstr>
      <vt:lpstr>Продуктивная деятельность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 Детский сад комбинированного вида №42» Проектная деятельность по теме: «Первый тоненький ледок – чем опасен он, дружок»</dc:title>
  <dc:creator>dns</dc:creator>
  <cp:lastModifiedBy>dns</cp:lastModifiedBy>
  <cp:revision>11</cp:revision>
  <dcterms:created xsi:type="dcterms:W3CDTF">2015-12-24T12:50:46Z</dcterms:created>
  <dcterms:modified xsi:type="dcterms:W3CDTF">2016-01-11T13:04:05Z</dcterms:modified>
</cp:coreProperties>
</file>