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08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2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924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2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90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623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16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54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5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8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91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53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7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5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05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3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1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88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ru-RU" smtClean="0"/>
              <a:t>14.12.2015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9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2B9795-92DC-40DC-A1CA-9A4B349D7824}" type="datetimeFigureOut">
              <a:rPr lang="ru-RU" smtClean="0"/>
              <a:pPr/>
              <a:t>14.12.2015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628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l" defTabSz="914400">
              <a:spcBef>
                <a:spcPts val="1"/>
              </a:spcBef>
              <a:buNone/>
            </a:pPr>
            <a:r>
              <a:rPr lang="ru-RU" dirty="0" smtClean="0">
                <a:solidFill>
                  <a:srgbClr val="514843"/>
                </a:solidFill>
                <a:latin typeface="Plantagenet Cherokee"/>
              </a:rPr>
              <a:t>Изобразительная деятельность в средней группе</a:t>
            </a:r>
            <a:endParaRPr lang="ru-RU" sz="4400" b="0" i="0" baseline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Выполнила студентка 2 курса заочного отделения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Факультет педагогики и психологии дошкольного образования</a:t>
            </a:r>
            <a:endParaRPr lang="ru-RU" dirty="0"/>
          </a:p>
          <a:p>
            <a:pPr marL="0" indent="0" algn="l">
              <a:spcBef>
                <a:spcPts val="0"/>
              </a:spcBef>
              <a:buNone/>
            </a:pPr>
            <a:r>
              <a:rPr lang="ru-RU" dirty="0" smtClean="0"/>
              <a:t>Шумилина Анастасия Владимировна</a:t>
            </a:r>
            <a:endParaRPr lang="ru-RU" sz="1800" b="0" i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51" y="57904"/>
            <a:ext cx="4031248" cy="672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8701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особенности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785257"/>
            <a:ext cx="4718304" cy="624114"/>
          </a:xfrm>
        </p:spPr>
        <p:txBody>
          <a:bodyPr/>
          <a:lstStyle/>
          <a:p>
            <a:pPr algn="ctr"/>
            <a:r>
              <a:rPr lang="ru-RU" dirty="0" smtClean="0"/>
              <a:t>«Детство»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699658"/>
            <a:ext cx="4718304" cy="3176210"/>
          </a:xfrm>
        </p:spPr>
        <p:txBody>
          <a:bodyPr>
            <a:normAutofit fontScale="475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Методические особенности раздела «ИЗО деятельности» по программе «Детство» 4-5 лет.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Дети знакомятся с разными жанрами и видами изобразительного искусства, основанными задачами здесь являются: формирование эмоционального переживания, а через него подведение детей к пониманию смысла художественного произведения, видению единства содержания и средств выразительности; формирование «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насмотренности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», любования художественными произведениями, внимательного, образного, целенаправленного восприятия. Особое значение приобретает предварительная работа по обогащению детских представлений, восприятий тех предметов, объектов, явлений, которые будут представлены в произведениях искусства, эмоционального отклика на них. Восприятие искусства должно быть обставлено как театральное действие, созданы соответствующие условия. Восприятие произведения искусства требует доверительного, эмоционального общения, открытости и доброжелательности, внимательности к каждому ребенку, его чувствам.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1785257"/>
            <a:ext cx="4718304" cy="624114"/>
          </a:xfrm>
        </p:spPr>
        <p:txBody>
          <a:bodyPr/>
          <a:lstStyle/>
          <a:p>
            <a:pPr algn="ctr"/>
            <a:r>
              <a:rPr lang="ru-RU" dirty="0" smtClean="0"/>
              <a:t>«От рождения до школы»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2699658"/>
            <a:ext cx="4718304" cy="3176209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методов художественно-эстетического воспитания можно выделить следующие: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побуждения к сопереживанию, эмоциональной отзывчивости на прекрасное и осуждение безобразного в окружающем мире. Этот метод предполагает, что произведения искусства  должны отличаться высокой художественностью, а при слушании детьми стихов, сказок, музыки важно не только точное воспроизведение педагогом текста, музыкального рисунка, но и эмоционально-образное его исполнение.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этом случае можно достичь воспитательного эффекта;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убеждения позволяет развивать у детей эстетическое восприятие, элементы художественного вкуса. Особенность этого метода состоит в том, что использовать его можно только тогда, когда воспринимаемое явление прекрасно;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приучения, упражнения в практических действиях. Метод приучения предполагает, проявление ребёнком желания украсить, улучшить окружающее, т. е. посильно преобразовать его и порадовать этим своих сверстников, взрослых;</a:t>
            </a:r>
          </a:p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поисковых ситуаций, побуждений детей к творческим проявлениям. Используя этот метод педагог предлагает детям придумать рассказ, рисовать, лепить по замыслу и т. 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727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3486"/>
            <a:ext cx="9601196" cy="84182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в средней группе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451429"/>
            <a:ext cx="4718304" cy="66765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09371"/>
            <a:ext cx="4718304" cy="3466497"/>
          </a:xfrm>
        </p:spPr>
        <p:txBody>
          <a:bodyPr>
            <a:normAutofit fontScale="70000" lnSpcReduction="20000"/>
          </a:bodyPr>
          <a:lstStyle/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Технические умения 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В рисовании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: умения отбирать при напоминании педагога изобразительные материалы и инструменты, способы изображения в соответствии с создаваемым образом. Использование правильных формообразующих движений для создания изображения. Умения уверенно проводить линии, полосы, кольца, дуги; правильно удерживать инструменты; сохранение правильной позы при рисовании. Штриховать; работать щетинной кистью, сочетать некоторые материалы (гуашь и восковые мелки). Аккуратно пользоваться материалами.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1451429"/>
            <a:ext cx="4718304" cy="667657"/>
          </a:xfrm>
        </p:spPr>
        <p:txBody>
          <a:bodyPr/>
          <a:lstStyle/>
          <a:p>
            <a:pPr algn="ctr"/>
            <a:r>
              <a:rPr lang="ru-RU" dirty="0" smtClean="0"/>
              <a:t>«От рождения до школы»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2409372"/>
            <a:ext cx="5329158" cy="3466496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05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Рисование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формировать у детей умение рисовать отдельные предметы и создавать сюжетные композиции, повторяя изображение одних и тех же предметов (неваляшки гуляют,  деревья на нашем участке зимой, цыплята гуляют по травке) и добавляя к ним другие (солнышко, падающий снег и т. д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.).Формировать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закреплять представления о форме  предметов (круглая, овальная, квадратная, прямоугольная, треугольная), величине, расположении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частей. Помогать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детям при передаче сюжета располагать изображения на всем листе в соответствии с содержанием действия и включенными в действие объектами. Направлять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 детей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передачу соотношения предметов по величине: дерево высокое, куст ниже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дерева, цветы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ниже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куста.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и обогащать представления детей о цветах и оттенках окружающих предметов и объектов природы. К уже известным цветам и оттенкам добавить новые  (коричневый, оранжевый, светло-зеленый); формировать  представление о том,  как можно получить эти цвета. Учить смешивать краски для получения нужных цветов и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оттенков. Развивать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желание использовать в рисовании, аппликации разнообразные цвета,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обращать внимание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многоцветие окружающего </a:t>
            </a:r>
            <a:r>
              <a:rPr lang="ru-RU" sz="1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мира. Закреплять </a:t>
            </a:r>
            <a:r>
              <a:rPr lang="ru-RU" sz="1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правильно держать карандаш, кисть, фломастер, цветной мелок; использовать их при создании изображения.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1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71" y="36286"/>
            <a:ext cx="11665855" cy="68217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78972"/>
            <a:ext cx="9601196" cy="7547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«От рождения до школы»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349829"/>
            <a:ext cx="9601196" cy="452603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Изобразительная   деятельность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и задачи работы с детьми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развивать интерес детей к изобразительной деятельности. Вызывать положи-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тельный эмоциональный отклик на предложение рисовать, лепить, вырезать и наклеивать.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развивать эстетическое восприятие, образные представления, воображение,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эстетические чувства, художественно-творческие способности.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формировать умение рассматривать и обследовать предметы, в том числе с помощью рук.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Обогащать представления детей об искусстве (иллюстрации к произведениям детской литературы, репродукции произведений живописи, народное декоративное искусство, скульптура малых форм и др.) как основе развития творчества. Учить детей выделять и использовать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выразительности в рисовании, лепке, аппликации.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Продолжать формировать умение создавать коллективные произведения в рисовании,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лепке, аппликации.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умение сохранять правильную позу при рисовании: не горбиться, не наклоняться низко над столом, к мольберту; 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СИдеть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свободно, не напрягаясь. Приучать детей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аккуратными: сохранять свое рабочее место в порядке, по окончании работы убирать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со стола.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78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8" y="1"/>
            <a:ext cx="1133565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64458"/>
            <a:ext cx="9601196" cy="56605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«Детство»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80457"/>
            <a:ext cx="9601196" cy="4395411"/>
          </a:xfrm>
        </p:spPr>
        <p:txBody>
          <a:bodyPr>
            <a:normAutofit fontScale="25000" lnSpcReduction="20000"/>
          </a:bodyPr>
          <a:lstStyle/>
          <a:p>
            <a:pPr marL="21907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образовательной деятельности </a:t>
            </a:r>
            <a:endParaRPr lang="ru-RU" sz="6400" u="sng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9075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6400" b="1" u="sng" dirty="0">
                <a:solidFill>
                  <a:srgbClr val="FFC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Достижения ребенка (Что нас радует) </a:t>
            </a:r>
            <a:endParaRPr lang="ru-RU" sz="6400" u="sng" dirty="0">
              <a:solidFill>
                <a:srgbClr val="FFC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любит самостоятельно заниматься изобразительной деятельностью. </a:t>
            </a: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Эмоционально отзывается, сопереживает состоянию и настроению художественного произведения по тематике, близкой опыту. </a:t>
            </a: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Различает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предметы народных промыслов по материалам, содержанию; последовательно рассматривает предметы; выделяет общие и типичные признаки, некоторые средства выразительности. 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соответствии с темой создает изображение; правильно использует материалы и инструменты; владеет техническими и изобразительными умениями, освоил некоторые способы создания изображения в разных видах деятельности. </a:t>
            </a: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Проявляет автономность, элементы творчества, экспериментирует с изобразительными материалами; высказывает предпочтения по отношению к тематике изображения, материалам. Вызывает озабоченность и требует совместных усилий педагогов и родителей </a:t>
            </a:r>
            <a:endParaRPr lang="ru-RU" sz="6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трудом проявляет эмоциональный отклик на проявление красоты в окружающем мире; просто перечисляет свойства рассматриваемого объекта, затрудняется соотнести увиденное с собственным опытом. </a:t>
            </a:r>
            <a:endParaRPr lang="ru-RU" sz="6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6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любит рисовать, лепить, конструировать; создаваемые изображения шаблонны, маловыразительны, схематичны; недостаточно самостоятелен в процессе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3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0"/>
            <a:ext cx="1166948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3486"/>
            <a:ext cx="9601196" cy="6966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изобразительной деятельности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190171"/>
            <a:ext cx="9601196" cy="4685697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В уголках изобразительной деятельности… 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-произведения народного искусства: народные глиняные игрушки (филимоновские, дымковские,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карго польские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и др.) игрушки из дерева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(Богородские,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сменевские и.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др</a:t>
            </a:r>
            <a:endParaRPr lang="ru-RU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Наглядно-дидактические пособия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Произведения живописи: натюрморт, пейзаж, портрет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Бумага разного формата, разной формы, разного тона.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Достаточное количество цветных карандашей, красок, кистей,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тряпо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-чек, пластилина (стеки, доски для лепки)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Наличие цветной бумаги и картона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Достаточное количество ножниц с закругленными концами, клея, клеенок, тряпочек, салфеток для аппликации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Бросовый материал (фольга, фантики от конфет и др.)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Место для сменных выставок детских работ, совместных работ детей и родителей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Место для сменных выставок произведений изоискусства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Альбомы- раскраски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Наборы открыток, картинки, книги и альбомы с иллюстрациями, предметные картинки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98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37030"/>
            <a:ext cx="9601196" cy="899884"/>
          </a:xfrm>
        </p:spPr>
        <p:txBody>
          <a:bodyPr>
            <a:noAutofit/>
          </a:bodyPr>
          <a:lstStyle/>
          <a:p>
            <a:pPr marL="285750" lvl="0" indent="360680">
              <a:lnSpc>
                <a:spcPct val="107000"/>
              </a:lnSpc>
              <a:spcBef>
                <a:spcPct val="20000"/>
              </a:spcBef>
            </a:pPr>
            <a:r>
              <a:rPr lang="ru-RU" sz="40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n>
                  <a:noFill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4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553029"/>
            <a:ext cx="9601196" cy="4322839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9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Анализируя программы дошкольного образования «Детство» и «От рождения до школы», можно сделать следующие выводы</a:t>
            </a:r>
            <a:r>
              <a:rPr lang="ru-RU" sz="9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обеих программах прописаны ожидаемые результаты освоения программы, только если в программе «От рождения до школы» прописаны знания и умения, которыми должны овладеть дошкольники, то в программе «Детство» результаты освоения программы представлены достижениями ребенка и неудачами (что вызывает озабоченность и требует совместных усилий педагогов и родителей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 программе «Детство» даются рекомендации, какие методы воспитания следует применять, прописываются пути достижения результатов, чего нет в другой программе</a:t>
            </a:r>
            <a:r>
              <a:rPr lang="ru-RU" sz="8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8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 это позволяет заключить, что каждая из названных программ имеет как свои достоинства, так и недостатки.</a:t>
            </a:r>
            <a:endParaRPr lang="ru-RU" sz="8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8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17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493486"/>
            <a:ext cx="9601196" cy="798285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407886"/>
            <a:ext cx="9601196" cy="446798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Способность к творчеству – отличительная черта человека, благодаря которой он может жить в единстве с природой, создавать, не нанося вреда, приумножать, не разрушая.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Психологи и педагоги пришли к выводу, что раннее развитие способности к творчеству, уже в дошкольном детстве – залог будущих успехов.</a:t>
            </a:r>
          </a:p>
          <a:p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Желание творить – внутренняя потребность ребенка, она возникает у него самостоятельно и отличается чрезвычайной искренностью. Мы, взрослые, должны помочь ребенку открыть в себе художника, развить способности, которые помогут ему стать личностью. Творческая личность – это достояние всего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63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73943"/>
            <a:ext cx="9601196" cy="3901925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омплексные занятия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программе"От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рождения до школы" под редакцией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М.А. Васильевой, Т.С. Комаровой. вторая младшая группа/авт.-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сост.Т.В.Ковригина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М.В.Косьяненко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У.В.Павлова-Волгоград:Учитель,2012.-262с.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ерспективно планирование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образовательного процесса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программе"От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рождения до школы" под редакцией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М.А. Васильевой, Т.С. Комаровой. вторая младшая группа/авт.-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сост.Н.А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Атарщикова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И.А Осина, Е.В. Горюнова.-Волгоград:Учитель,2012,-114с.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Развернутое перспективное планирование по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программе"Детство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Вторая младшая группа/авт.-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состТ.Г.Кобзева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 др.).-Волгоград: Учитель 2010.-131с.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531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77"/>
            <a:ext cx="12192000" cy="683192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979" y="2054545"/>
            <a:ext cx="3740794" cy="4323709"/>
          </a:xfrm>
          <a:prstGeom prst="rect">
            <a:avLst/>
          </a:prstGeom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1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РОССИЙСКИХ ПРОГРАММАХ ДОШКОЛЬНОГО ОБРАЗОВАНИЯ</a:t>
            </a:r>
            <a:endParaRPr lang="ru-RU" sz="3600" b="0" i="0" dirty="0">
              <a:solidFill>
                <a:srgbClr val="51484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rgbClr val="514843"/>
              </a:buCl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факторов, влияющих на эффективность и качество образования детей в ДОУ, важная роль принадлежит образовательной программе. Современная дифференциация дошкольного образования, многообразие видов ДОУ предполагают значительную вариативность в использовании программ и педагогических  технологий.  В соответствии с п.5ст.14 закона РФ "Об образовании", каждому образовательному учреждению предоставлено право самостоятельно разрабатывать или из комплекса вариативных выбирать те программы, которые наиболее полно учитывают конкретные условия работы ДОУ.  В условиях новой образовательной политики вариативности образования, разработан ряд отечественных  программ и педагогических технологий нового поколения. Все программы предусматривают разные подходы к организации педагогического процесса в детском саду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 современных программах для дошкольных образовательных учреждений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0" i="0" dirty="0">
              <a:solidFill>
                <a:srgbClr val="514843"/>
              </a:solidFill>
              <a:latin typeface="Plantagenet Cherokee"/>
              <a:ea typeface="+mj-ea"/>
              <a:cs typeface="+mj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Программы, разработанные авторскими коллективами в нашей стране или заимствованные из зарубежной педагогики, имеют несомненные достоинства, оригинальность подходов к построению педагогической работы и разнообразие взглядов на ребенка и его развитие. </a:t>
            </a:r>
            <a:endParaRPr lang="en-US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целью защиты ребенка от некомпетентного педагогического воздействия в условиях вариативности образования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Минобразованием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России в 1995 г. было подготовлено методическое письмо «Рекомендации по экспертизе образовательных программ для дошкольных образовательных учреждений Российской Федерации», где указывалось, что комплексные и парциальные программы должны строиться на принципе личностно-ориентированного взаимодействия взрослых с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детьми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должны обеспечивать: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охрану и укрепление физического и психического здоровья детей, их физическое развитие;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эмоциональное благополучие каждого ребенка;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интеллектуальное развитие ребенка;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создание условий для развития личности ребенка, его творческих способностей;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приобщение детей к общечеловеческим ценностям;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взаимодействие с семьей для обеспечения полноценного развития ребенка.  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44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93184"/>
            <a:ext cx="9601196" cy="153258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 </a:t>
            </a:r>
            <a:r>
              <a:rPr lang="ru-RU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 программы для дошкольных учреждений</a:t>
            </a: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8" y="1918954"/>
            <a:ext cx="5606602" cy="3956913"/>
          </a:xfrm>
        </p:spPr>
        <p:txBody>
          <a:bodyPr>
            <a:normAutofit fontScale="85000"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«Радуга»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«Детский сад - дом радости» 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«Развитие» 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«Одаренный ребенок»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«Истоки»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«Детство»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«Из детства в отрочество»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«ТРИЗ» 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«Юный эколог»</a:t>
            </a:r>
          </a:p>
          <a:p>
            <a:pPr algn="just">
              <a:spcAft>
                <a:spcPts val="0"/>
              </a:spcAft>
            </a:pPr>
            <a:r>
              <a:rPr lang="ru-RU" sz="2600" b="1" dirty="0">
                <a:solidFill>
                  <a:srgbClr val="00CC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«Я- человек»</a:t>
            </a: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542468" y="2047740"/>
            <a:ext cx="5550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«Дружные ребята»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«Наследие»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«Основы безопасности детей дошкольного возраста»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«Дошкольник и экономика</a:t>
            </a:r>
            <a:r>
              <a:rPr lang="ru-RU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</a:t>
            </a:r>
            <a:r>
              <a:rPr lang="ru-RU" sz="20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«От рождения до школы» </a:t>
            </a:r>
            <a:endParaRPr lang="ru-RU" sz="20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61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53" y="475445"/>
            <a:ext cx="5886718" cy="5886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2434107"/>
            <a:ext cx="9601196" cy="285911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Именно педагогическому коллективу предстоит выбрать ту программу, по которой данное дошкольное учреждение будет работать.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1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953" y="127130"/>
            <a:ext cx="3062968" cy="3987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4" y="127130"/>
            <a:ext cx="2879664" cy="21588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5771" y="362858"/>
            <a:ext cx="7024915" cy="19231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двух программ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«Детство» и «От рождения до школы»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EE3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«Детство»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В. И. Логинова, Т. И. Бабаева, Н. А.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Ноткина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 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создать каждому ребенку в детском саду возможность для развития способностей, широкого взаимодействия с миром, активного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практикования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  <a:endParaRPr lang="ru-R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EE3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«От рождения до школы»</a:t>
            </a:r>
            <a:endParaRPr lang="ru-RU" sz="2400" dirty="0">
              <a:solidFill>
                <a:srgbClr val="EE3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 воспитания в детском саду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группа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(программа « От рождения до школы» под ред.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Н.Е.Вераксы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Т.С.Комаровой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М.А. Васильевой)</a:t>
            </a:r>
          </a:p>
          <a:p>
            <a:pPr marR="47625" algn="just">
              <a:spcAft>
                <a:spcPts val="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Ведущие цели программы - 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ребенка к жизни в современном обществе.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353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 «Художественное творчество»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901371"/>
            <a:ext cx="4718304" cy="522515"/>
          </a:xfrm>
        </p:spPr>
        <p:txBody>
          <a:bodyPr/>
          <a:lstStyle/>
          <a:p>
            <a:pPr algn="ctr"/>
            <a:r>
              <a:rPr lang="ru-RU" dirty="0" smtClean="0"/>
              <a:t>«Детство»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598058"/>
            <a:ext cx="4718304" cy="3277810"/>
          </a:xfrm>
        </p:spPr>
        <p:txBody>
          <a:bodyPr>
            <a:normAutofit fontScale="25000" lnSpcReduction="20000"/>
          </a:bodyPr>
          <a:lstStyle/>
          <a:p>
            <a:pPr marL="504825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продуктивной деятельности и детского творчества</a:t>
            </a:r>
            <a:endParaRPr lang="ru-RU" sz="4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04825">
              <a:lnSpc>
                <a:spcPct val="107000"/>
              </a:lnSpc>
              <a:spcAft>
                <a:spcPts val="0"/>
              </a:spcAft>
            </a:pPr>
            <a:r>
              <a:rPr lang="ru-RU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Задачи образовательной деятельности</a:t>
            </a: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04825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Активизировать интерес к разнообразной изобразительной деятельности.</a:t>
            </a:r>
          </a:p>
          <a:p>
            <a:pPr marL="504825">
              <a:lnSpc>
                <a:spcPct val="107000"/>
              </a:lnSpc>
              <a:spcAft>
                <a:spcPts val="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Формировать умения и навыки изобразительной, декоративной, конструктивной деятельности: развитие изобразительно-выразительных и технических умений, освоение изобразительных техник. 3. Поощрять желание и развивать умения воплощать в процессе создания образа собственные впечатления, переживания; поддерживать творческое начало в процессе восприятия прекрасного и собственной изобразительной деятельности. 4. Развивать сенсорные, эмоционально-эстетические, творческие и познавательные способности.</a:t>
            </a: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1901371"/>
            <a:ext cx="4718304" cy="522515"/>
          </a:xfrm>
        </p:spPr>
        <p:txBody>
          <a:bodyPr/>
          <a:lstStyle/>
          <a:p>
            <a:r>
              <a:rPr lang="ru-RU" dirty="0" smtClean="0"/>
              <a:t>«От рождения до школы»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2598058"/>
            <a:ext cx="4718304" cy="3277809"/>
          </a:xfrm>
        </p:spPr>
        <p:txBody>
          <a:bodyPr>
            <a:normAutofit fontScale="25000" lnSpcReduction="20000"/>
          </a:bodyPr>
          <a:lstStyle/>
          <a:p>
            <a:pPr indent="449580" algn="ctr"/>
            <a:r>
              <a:rPr lang="ru-RU" sz="6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Образовательная область «Художественное творчество»</a:t>
            </a:r>
            <a:endParaRPr lang="ru-RU" sz="5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49580" algn="just"/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«Содержание образовательной области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«Художественное 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творчество" направлено на достижение целей формирования интереса к эстетической стороне окружающей действительности, удовлетворение потребности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детей в</a:t>
            </a:r>
            <a:r>
              <a:rPr lang="ru-RU" sz="6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самовыражении через решение следующих задач:</a:t>
            </a:r>
            <a:endParaRPr lang="ru-RU" sz="5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продуктивной деятельности детей (лепка, рисование, аппликация, художественный труд);</a:t>
            </a: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творчества</a:t>
            </a:r>
          </a:p>
          <a:p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к изобразительному искусству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580572"/>
            <a:ext cx="9601196" cy="66765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изобразительной деятельности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494971"/>
            <a:ext cx="4718304" cy="551543"/>
          </a:xfrm>
        </p:spPr>
        <p:txBody>
          <a:bodyPr/>
          <a:lstStyle/>
          <a:p>
            <a:r>
              <a:rPr lang="ru-RU" dirty="0" smtClean="0"/>
              <a:t>«Детство»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52914"/>
            <a:ext cx="4718304" cy="3422953"/>
          </a:xfrm>
        </p:spPr>
        <p:txBody>
          <a:bodyPr>
            <a:normAutofit fontScale="25000" lnSpcReduction="20000"/>
          </a:bodyPr>
          <a:lstStyle/>
          <a:p>
            <a:pPr marL="276225">
              <a:lnSpc>
                <a:spcPct val="107000"/>
              </a:lnSpc>
              <a:spcAft>
                <a:spcPts val="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 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6225">
              <a:lnSpc>
                <a:spcPct val="107000"/>
              </a:lnSpc>
              <a:spcAft>
                <a:spcPts val="800"/>
              </a:spcAft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образовательной деятельности 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Воспитывать эмоционально-эстетические чувства, отклик на проявление прекрасного в предметах и явлениях окружающего мира, умения замечать красоту окружающих предметов и объектов природы. 2. Активизировать интерес к произведениям народного и профессионального искусства и формировать опыт восприятия произведений искусства различных видов и жанров, способствовать освоению некоторых средств выразительности изобразительного искусства. 3. Развивать художественное восприятие, умения последовательно внимательно рассматривать произведения искусства и предметы окружающего мира; соотносить увиденное с собственным опытом. 4. Формировать образные представления о предметах и явлениях мира и на их основе развивать умения изображать простые предметы и явления в собственной деятельности. Содержание образовательной деятельности Проявление интереса к предметам народных промыслов, иллюстрациям в детских книгах, скульптуре малых форм, необычным архитектурным постройкам, описанию архитектурных объектов в иллюстрациях к сказкам. Развитие умений художественно-эстетического восприятия: последовательно рассматривать предметы и произведения, узнавать изображенные предметы и явления; видеть их выразительность, соотносить с личным опытом; выделять их сенсорные признаки, зрительно и тактильно обследовать игрушки, привлекательные предметы, мелкую скульптуру.</a:t>
            </a:r>
          </a:p>
          <a:p>
            <a:pPr marL="504825">
              <a:lnSpc>
                <a:spcPct val="107000"/>
              </a:lnSpc>
              <a:spcAft>
                <a:spcPts val="800"/>
              </a:spcAft>
            </a:pPr>
            <a:r>
              <a:rPr lang="ru-RU" sz="4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1" y="1494972"/>
            <a:ext cx="4718304" cy="551542"/>
          </a:xfrm>
        </p:spPr>
        <p:txBody>
          <a:bodyPr/>
          <a:lstStyle/>
          <a:p>
            <a:r>
              <a:rPr lang="ru-RU" dirty="0" smtClean="0"/>
              <a:t>«От рождения до школы»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0671" y="2452914"/>
            <a:ext cx="4718304" cy="3422953"/>
          </a:xfrm>
        </p:spPr>
        <p:txBody>
          <a:bodyPr>
            <a:normAutofit fontScale="25000" lnSpcReduction="2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Изобразительное искусство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изобразительной деятельности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детского творчества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интерес детей к изобразительной деятельности. 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Вызывать положительный эмоциональный отклик на предложение рисовать, лепить, вырезать и наклеивать.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эстетическое восприятие, образные представления, воображение, эстетические чувства, художественно-творческие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собности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умение рассматривать и обследовать предметы, в том числе с помощью рук.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Обогащать представления детей об искусстве (иллюстрации к произведениям детской литературы, репродукции произведений живописи, народное декоративное искусство, скульптура малых форм и др.) как основе развития творчества.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выделять и использовать средства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вьгразительности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рисовании, лепке, аппликации.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формировать умение создавать коллективные произведения в рисовании, лепке, аппликации.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Закреплять умение сохранять правильную позу при рисовании: не горбиться, не наклоняться низко над столом, к мольберту; сидеть свободно, не напрягаясь.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проявлять дружелюбие при оценке работ других детей.</a:t>
            </a:r>
          </a:p>
          <a:p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6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1666</Words>
  <Application>Microsoft Office PowerPoint</Application>
  <PresentationFormat>Широкоэкранный</PresentationFormat>
  <Paragraphs>159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Euphemia</vt:lpstr>
      <vt:lpstr>Garamond</vt:lpstr>
      <vt:lpstr>Plantagenet Cherokee</vt:lpstr>
      <vt:lpstr>Symbol</vt:lpstr>
      <vt:lpstr>Times New Roman</vt:lpstr>
      <vt:lpstr>Times New Roman CYR</vt:lpstr>
      <vt:lpstr>Wingdings</vt:lpstr>
      <vt:lpstr>Натуральные материалы</vt:lpstr>
      <vt:lpstr>Изобразительная деятельность в средней группе</vt:lpstr>
      <vt:lpstr>О РОССИЙСКИХ ПРОГРАММАХ ДОШКОЛЬНОГО ОБРАЗОВАНИЯ</vt:lpstr>
      <vt:lpstr>О современных программах для дошкольных образовательных учреждений </vt:lpstr>
      <vt:lpstr>Программы должны обеспечивать:</vt:lpstr>
      <vt:lpstr> Современные образовательные программы для дошкольных учреждений   </vt:lpstr>
      <vt:lpstr>Именно педагогическому коллективу предстоит выбрать ту программу, по которой данное дошкольное учреждение будет работать. </vt:lpstr>
      <vt:lpstr>Сравнение двух программ «Детство» и «От рождения до школы»</vt:lpstr>
      <vt:lpstr>Образовательная область «Художественное творчество»</vt:lpstr>
      <vt:lpstr> Изобразительное искусство Задачи изобразительной деятельности </vt:lpstr>
      <vt:lpstr>Методические особенности</vt:lpstr>
      <vt:lpstr>Рисование в средней группе</vt:lpstr>
      <vt:lpstr>Программа «От рождения до школы»</vt:lpstr>
      <vt:lpstr>Программа «Детство»</vt:lpstr>
      <vt:lpstr>Уголок изобразительной деятельности</vt:lpstr>
      <vt:lpstr> Актуальность </vt:lpstr>
      <vt:lpstr>Практическая значимость</vt:lpstr>
      <vt:lpstr>Список литературы</vt:lpstr>
      <vt:lpstr>Спасибо за внимание!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2015-12-13T21:50:03Z</dcterms:created>
  <dcterms:modified xsi:type="dcterms:W3CDTF">2015-12-14T20:13:31Z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