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94" r:id="rId3"/>
  </p:sldMasterIdLst>
  <p:notesMasterIdLst>
    <p:notesMasterId r:id="rId42"/>
  </p:notesMasterIdLst>
  <p:sldIdLst>
    <p:sldId id="256" r:id="rId4"/>
    <p:sldId id="258" r:id="rId5"/>
    <p:sldId id="327" r:id="rId6"/>
    <p:sldId id="262" r:id="rId7"/>
    <p:sldId id="267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32" r:id="rId19"/>
    <p:sldId id="293" r:id="rId20"/>
    <p:sldId id="286" r:id="rId21"/>
    <p:sldId id="287" r:id="rId22"/>
    <p:sldId id="288" r:id="rId23"/>
    <p:sldId id="289" r:id="rId24"/>
    <p:sldId id="290" r:id="rId25"/>
    <p:sldId id="291" r:id="rId26"/>
    <p:sldId id="307" r:id="rId27"/>
    <p:sldId id="310" r:id="rId28"/>
    <p:sldId id="311" r:id="rId29"/>
    <p:sldId id="312" r:id="rId30"/>
    <p:sldId id="337" r:id="rId31"/>
    <p:sldId id="333" r:id="rId32"/>
    <p:sldId id="338" r:id="rId33"/>
    <p:sldId id="334" r:id="rId34"/>
    <p:sldId id="335" r:id="rId35"/>
    <p:sldId id="336" r:id="rId36"/>
    <p:sldId id="318" r:id="rId37"/>
    <p:sldId id="319" r:id="rId38"/>
    <p:sldId id="320" r:id="rId39"/>
    <p:sldId id="321" r:id="rId40"/>
    <p:sldId id="29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E2280FE-759E-4CAE-ACB7-29EDC452CBCA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A52AB0AE-7CA7-4492-850A-871BCDD8A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69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D1C6C-7047-442A-8B4B-15346942C791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F931A-990E-4F24-914C-608E1EC9D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0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CA797-2E21-4284-8E02-4E79AD6DB549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0891D-C2FB-4B77-83EE-ACB93352C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83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0D2A-8A2C-4824-B375-A29A7EC92196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E7DD9-56DA-4C95-B70D-8809AD6B7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2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1EFF3-656D-46F8-849A-A4D3B0D42AF8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7F8B-532C-49CD-A1A0-39E361FD4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909-981D-4CC9-80E3-58840876BB94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F311B-BE07-4D50-8B76-A42FAA9E3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52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0B7A8-C0EC-4D18-9272-943EAD52AB18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55CA-A856-4EFD-95DB-802D446EB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2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FCAD0-89AF-4427-9937-02D5E8F6D8B3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640EB-9528-44C6-A2C0-501CD28A1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4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D47D-8739-435D-A933-F17329D34314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5A57E-2ADF-41C1-AB32-E0BC2CDEA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874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3C93-855C-44BD-9E7D-F34E68C34ADB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FD429-62B7-4948-A051-AA236EFA5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2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F042-ED97-47F0-8850-434C63AD05A1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43229-3FF1-4BEB-ACCA-F74ACF5C8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00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5EC2F-BE25-47C2-BDA0-29ECEBACF30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8F042-EC2E-4250-A608-440C636D1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6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486B7-910F-4F41-BF01-0C71D5E605B1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64BA-C298-4955-B1B2-D11A41DE4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06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C308-78B6-41B6-A8F9-CFCE27CF6505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A510-CCA2-4252-B855-61363580C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671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9ADB1-CEF6-4A3F-A7CF-6CE82BD6F17E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A7D8A-EAAE-40A0-90DA-8B9AA3F55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52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504D6-B084-4F71-9C37-FFBE0DE8DC26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514AA-B029-4BEF-BAAF-9778D6ADA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51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38D1C6C-7047-442A-8B4B-15346942C791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36F931A-990E-4F24-914C-608E1EC9D4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85486B7-910F-4F41-BF01-0C71D5E605B1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5964BA-C298-4955-B1B2-D11A41DE40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40026F-E8C1-44FE-A4CB-74A62325E514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53419F5-D3EF-4E0D-99B7-3F66B99C2B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9827014-78DD-4E6B-A41A-C9DD10DE5FB6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F67ECB2-C249-48A9-BB52-C802535AEA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2215671-702D-4AB8-B744-0288DF1E60E6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3507D7-AC73-492E-8DCD-0C7A92553F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705BCA-4633-43DD-B65C-3A3A85BCAA47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31BD851-6EEF-45A6-8E77-2C676506E9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6F7912-42C6-4D37-94D4-569D6EA4DB13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2BECDA1-EB78-4482-B7CE-26A74DE78E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026F-E8C1-44FE-A4CB-74A62325E514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19F5-D3EF-4E0D-99B7-3F66B99C2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24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AC997C-B7F3-46F5-895A-81E5F8E697F6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10B6A6-953F-4B4F-98A9-C7FF1CD3F1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223AA3A-5229-4485-B4AA-963D4ACE2E63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FDD09D-15AA-48A7-B1AE-4AF2D98499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1CA797-2E21-4284-8E02-4E79AD6DB549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5B0891D-C2FB-4B77-83EE-ACB93352C2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AA0D2A-8A2C-4824-B375-A29A7EC92196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9EE7DD9-56DA-4C95-B70D-8809AD6B79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27014-78DD-4E6B-A41A-C9DD10DE5FB6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7ECB2-C249-48A9-BB52-C802535AE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7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15671-702D-4AB8-B744-0288DF1E60E6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507D7-AC73-492E-8DCD-0C7A92553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99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05BCA-4633-43DD-B65C-3A3A85BCAA47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BD851-6EEF-45A6-8E77-2C676506E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F7912-42C6-4D37-94D4-569D6EA4DB13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CDA1-EB78-4482-B7CE-26A74DE78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023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997C-B7F3-46F5-895A-81E5F8E697F6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0B6A6-953F-4B4F-98A9-C7FF1CD3F1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49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3AA3A-5229-4485-B4AA-963D4ACE2E63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D09D-15AA-48A7-B1AE-4AF2D9849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4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440C28-3ACF-42E6-BB2A-E729FEECF32E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3EF9C8-439D-4402-B553-404A60935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CEF61AC4-B3CE-451C-9C01-746089D474D8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1EA59F91-D85A-4B74-9667-EA770E5A0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2" r:id="rId2"/>
    <p:sldLayoutId id="2147483768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69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22440C28-3ACF-42E6-BB2A-E729FEECF32E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AC3EF9C8-439D-4402-B553-404A60935B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ADMINISTRATOR\&#1056;&#1072;&#1073;&#1086;&#1095;&#1080;&#1081;%20&#1089;&#1090;&#1086;&#1083;\&#1050;&#1086;&#1084;&#1087;&#1083;&#1077;&#1082;&#1089;&#1099;%20&#1072;&#1088;&#1090;&#1080;&#1082;&#1091;&#1083;&#1103;&#1094;&#1080;&#1086;&#1085;&#1085;&#1086;&#1081;%20&#1075;&#1080;&#1084;&#1085;&#1072;&#1089;&#1090;&#1080;&#1082;&#1080;\&#1074;&#1086;&#1083;&#1096;&#1077;&#1073;&#1089;&#1090;&#1074;&#1086;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14.wdp"/><Relationship Id="rId1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1268" name="Picture 4" descr="C:\Users\1\AppData\Local\Temp\Rar$DIa0.408\0014-008-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552206" y="836712"/>
            <a:ext cx="70976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rgbClr val="002060"/>
                </a:solidFill>
              </a:rPr>
              <a:t>Тема: «Автоматизация звука </a:t>
            </a:r>
            <a:r>
              <a:rPr lang="ru-RU" sz="3600" b="1" dirty="0" smtClean="0">
                <a:solidFill>
                  <a:srgbClr val="002060"/>
                </a:solidFill>
              </a:rPr>
              <a:t>«С».</a:t>
            </a:r>
            <a:endParaRPr lang="ru-RU" sz="3600" b="1" dirty="0">
              <a:solidFill>
                <a:srgbClr val="002060"/>
              </a:solidFill>
            </a:endParaRPr>
          </a:p>
          <a:p>
            <a:pPr eaLnBrk="1" hangingPunct="1"/>
            <a:endParaRPr lang="ru-RU" dirty="0" smtClean="0"/>
          </a:p>
          <a:p>
            <a:pPr algn="ctr" eaLnBrk="1" hangingPunct="1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Открытая форма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ринолалии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eaLnBrk="1" hangingPunct="1"/>
            <a:endParaRPr lang="ru-RU" dirty="0"/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2657521" y="3451216"/>
            <a:ext cx="47099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dirty="0" smtClean="0"/>
          </a:p>
          <a:p>
            <a:pPr eaLnBrk="1" hangingPunct="1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Возраст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:(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старший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дошкольный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возраст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272" name="TextBox 5"/>
          <p:cNvSpPr txBox="1">
            <a:spLocks noChangeArrowheads="1"/>
          </p:cNvSpPr>
          <p:nvPr/>
        </p:nvSpPr>
        <p:spPr bwMode="auto">
          <a:xfrm>
            <a:off x="3126721" y="2741611"/>
            <a:ext cx="366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Послеоперационный этап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223224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71480"/>
            <a:ext cx="7567642" cy="555468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Franklin Gothic Medium Cond" pitchFamily="34" charset="0"/>
              </a:rPr>
              <a:t>Щёчки разминаем, чтобы надувались </a:t>
            </a:r>
            <a:r>
              <a:rPr lang="ru-RU" i="1" dirty="0" smtClean="0">
                <a:latin typeface="Franklin Gothic Medium Cond" pitchFamily="34" charset="0"/>
              </a:rPr>
              <a:t>(указательный, средний и безымянный пальцы разминают щёки круговыми движениями).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4" name="Рисунок 3" descr="P1020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714620"/>
            <a:ext cx="5844220" cy="3571900"/>
          </a:xfrm>
          <a:prstGeom prst="rect">
            <a:avLst/>
          </a:prstGeom>
        </p:spPr>
      </p:pic>
      <p:pic>
        <p:nvPicPr>
          <p:cNvPr id="5" name="Рисунок 4" descr="P1020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318" y="2867020"/>
            <a:ext cx="5844220" cy="3571900"/>
          </a:xfrm>
          <a:prstGeom prst="rect">
            <a:avLst/>
          </a:prstGeom>
        </p:spPr>
      </p:pic>
      <p:pic>
        <p:nvPicPr>
          <p:cNvPr id="6" name="Рисунок 5" descr="P1020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2857496"/>
            <a:ext cx="5844220" cy="35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00042"/>
            <a:ext cx="7567642" cy="5626121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Губы разминаем, чтобы улыбались</a:t>
            </a:r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 </a:t>
            </a:r>
            <a:r>
              <a:rPr lang="ru-RU" i="1" dirty="0" smtClean="0">
                <a:latin typeface="Franklin Gothic Medium Cond" pitchFamily="34" charset="0"/>
              </a:rPr>
              <a:t>(большой и указательный пальцы разминают сначала нижнюю, а потом верхнюю губу).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4" name="Рисунок 3" descr="P1020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214554"/>
            <a:ext cx="7073574" cy="39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00042"/>
            <a:ext cx="7567642" cy="562612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Как утята к утке, клювики потянем </a:t>
            </a:r>
            <a:r>
              <a:rPr lang="ru-RU" i="1" dirty="0" smtClean="0">
                <a:latin typeface="Franklin Gothic Medium Cond" pitchFamily="34" charset="0"/>
              </a:rPr>
              <a:t>(вытягивание обеих губ вперед).</a:t>
            </a:r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endParaRPr lang="ru-RU" sz="4000" dirty="0" smtClean="0">
              <a:solidFill>
                <a:schemeClr val="tx2">
                  <a:lumMod val="75000"/>
                </a:schemeClr>
              </a:solidFill>
              <a:latin typeface="Franklin Gothic Medium Cond" pitchFamily="34" charset="0"/>
            </a:endParaRPr>
          </a:p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Разомнем их мягко, не задев ногтями </a:t>
            </a:r>
            <a:r>
              <a:rPr lang="ru-RU" i="1" dirty="0" smtClean="0">
                <a:latin typeface="Franklin Gothic Medium Cond" pitchFamily="34" charset="0"/>
              </a:rPr>
              <a:t>(большие и указательные пальцы разминают обе губы).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4" name="Рисунок 3" descr="P10205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5951704" cy="2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20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3214686"/>
            <a:ext cx="6072230" cy="335758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428604"/>
            <a:ext cx="7567642" cy="5697559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И губами вправо – влево потанцуем </a:t>
            </a:r>
            <a:r>
              <a:rPr lang="ru-RU" i="1" dirty="0" smtClean="0">
                <a:latin typeface="Franklin Gothic Medium Cond" pitchFamily="34" charset="0"/>
              </a:rPr>
              <a:t>(указательные пальцы укладываются на губы параллельно друг другу. Например, правый – на верхнюю губу, а левый – на нижнюю, и двигаются навстречу / врозь друг другу).</a:t>
            </a:r>
            <a:endParaRPr lang="ru-RU" i="1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285728"/>
            <a:ext cx="7639080" cy="584043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Тянем подбородок  и </a:t>
            </a:r>
          </a:p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Его щипаем </a:t>
            </a:r>
          </a:p>
          <a:p>
            <a:pPr>
              <a:buNone/>
            </a:pPr>
            <a:r>
              <a:rPr lang="ru-RU" i="1" dirty="0" smtClean="0">
                <a:latin typeface="Franklin Gothic Medium Cond" pitchFamily="34" charset="0"/>
              </a:rPr>
              <a:t>(разминание  подбородка с </a:t>
            </a:r>
          </a:p>
          <a:p>
            <a:pPr>
              <a:buNone/>
            </a:pPr>
            <a:r>
              <a:rPr lang="ru-RU" i="1" dirty="0" smtClean="0">
                <a:latin typeface="Franklin Gothic Medium Cond" pitchFamily="34" charset="0"/>
              </a:rPr>
              <a:t>оттягиванием его вниз:</a:t>
            </a:r>
          </a:p>
          <a:p>
            <a:pPr>
              <a:buNone/>
            </a:pPr>
            <a:r>
              <a:rPr lang="ru-RU" i="1" dirty="0" smtClean="0">
                <a:latin typeface="Franklin Gothic Medium Cond" pitchFamily="34" charset="0"/>
              </a:rPr>
              <a:t> пощипывание нижней </a:t>
            </a:r>
          </a:p>
          <a:p>
            <a:pPr>
              <a:buNone/>
            </a:pPr>
            <a:r>
              <a:rPr lang="ru-RU" i="1" dirty="0" smtClean="0">
                <a:latin typeface="Franklin Gothic Medium Cond" pitchFamily="34" charset="0"/>
              </a:rPr>
              <a:t>челюсти от   подбородка к ушам),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4" name="Рисунок 3" descr="P1020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030570"/>
            <a:ext cx="3384822" cy="48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43608" y="1516724"/>
            <a:ext cx="7496204" cy="534036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А потом по шейке ручками стекаем </a:t>
            </a:r>
            <a:r>
              <a:rPr lang="ru-RU" i="1" dirty="0" smtClean="0">
                <a:latin typeface="Franklin Gothic Medium Cond" pitchFamily="34" charset="0"/>
              </a:rPr>
              <a:t>(поглаживание шеи всей ладонью от нижней челюсти к ключицам; середина шеи проходит между большим и остальными пальцами).</a:t>
            </a:r>
            <a:endParaRPr lang="ru-RU" i="1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772816"/>
            <a:ext cx="66247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а)Наклоны  головы вправо-влево (от1-3 до 10-12 раз)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б)Наклоны головы вперёд-назад (от 1-3 до 10-12 раз)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в)Круговые движения головой: делаем сначала 3раза в одну сторону, затем 3 раза в другую сторону.</a:t>
            </a:r>
          </a:p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4766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  <a:t>Гимнастика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  <a:t>д</a:t>
            </a:r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ля  мышц  шеи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79712" y="692696"/>
            <a:ext cx="533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Comic Sans MS" pitchFamily="66" charset="0"/>
              </a:rPr>
              <a:t>Гимнастика 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Comic Sans MS" pitchFamily="66" charset="0"/>
              </a:rPr>
              <a:t>для </a:t>
            </a:r>
            <a:r>
              <a:rPr lang="ru-RU" sz="6000" b="1" dirty="0" smtClean="0">
                <a:solidFill>
                  <a:srgbClr val="C00000"/>
                </a:solidFill>
                <a:latin typeface="Comic Sans MS" pitchFamily="66" charset="0"/>
              </a:rPr>
              <a:t>язычка</a:t>
            </a:r>
            <a:endParaRPr lang="ru-RU" sz="6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6096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autoRev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autoRev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0" y="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286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0" y="6705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3810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5334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9600" y="15240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81000" y="609600"/>
            <a:ext cx="8534400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Упражнения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ru-RU" sz="3600" b="1" dirty="0">
                <a:solidFill>
                  <a:srgbClr val="CC0000"/>
                </a:solidFill>
                <a:latin typeface="Comic Sans MS" pitchFamily="66" charset="0"/>
              </a:rPr>
              <a:t>«Дудочка»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и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600" b="1" dirty="0">
                <a:solidFill>
                  <a:srgbClr val="CC0000"/>
                </a:solidFill>
                <a:latin typeface="Comic Sans MS" pitchFamily="66" charset="0"/>
              </a:rPr>
              <a:t>«Заборчик»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помогают научиться выполнять любое движение языка без одновременных движений губ 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609600" y="3244850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09600" y="3200400"/>
            <a:ext cx="6019800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Упражнение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600" b="1" dirty="0">
                <a:solidFill>
                  <a:srgbClr val="CC0000"/>
                </a:solidFill>
                <a:latin typeface="Comic Sans MS" pitchFamily="66" charset="0"/>
              </a:rPr>
              <a:t>«Блинчик»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поможет научиться удерживать язык широким и расслабленным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1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0" y="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2286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0" y="6705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810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5334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09600" y="15240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09600" y="685800"/>
            <a:ext cx="8305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Каждое упражнение выполняется определенное время.</a:t>
            </a:r>
          </a:p>
          <a:p>
            <a:pPr algn="ctr">
              <a:spcBef>
                <a:spcPct val="50000"/>
              </a:spcBef>
            </a:pPr>
            <a:endParaRPr lang="ru-RU" sz="3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609600" y="3244850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714500" y="4419600"/>
            <a:ext cx="6019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Следи за зеленым кружком рядом с картинкой к упражнению</a:t>
            </a:r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2590800" y="2514600"/>
            <a:ext cx="1219200" cy="12192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2514600" y="2438400"/>
            <a:ext cx="1371600" cy="13716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001" name="Oval 17"/>
          <p:cNvSpPr>
            <a:spLocks noChangeArrowheads="1"/>
          </p:cNvSpPr>
          <p:nvPr/>
        </p:nvSpPr>
        <p:spPr bwMode="auto">
          <a:xfrm>
            <a:off x="2438400" y="2438400"/>
            <a:ext cx="1447800" cy="13716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2362200" y="2438400"/>
            <a:ext cx="1600200" cy="15240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2362200" y="2438400"/>
            <a:ext cx="1600200" cy="16002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2362200" y="2362200"/>
            <a:ext cx="1600200" cy="1676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2286000" y="2362200"/>
            <a:ext cx="1752600" cy="1676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2286000" y="2286000"/>
            <a:ext cx="1828800" cy="17526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2008" name="Oval 24"/>
          <p:cNvSpPr>
            <a:spLocks noChangeArrowheads="1"/>
          </p:cNvSpPr>
          <p:nvPr/>
        </p:nvSpPr>
        <p:spPr bwMode="auto">
          <a:xfrm>
            <a:off x="2209800" y="2209800"/>
            <a:ext cx="1905000" cy="19050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2009" name="Oval 25"/>
          <p:cNvSpPr>
            <a:spLocks noChangeArrowheads="1"/>
          </p:cNvSpPr>
          <p:nvPr/>
        </p:nvSpPr>
        <p:spPr bwMode="auto">
          <a:xfrm>
            <a:off x="2171700" y="2171700"/>
            <a:ext cx="2057400" cy="2057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803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8" grpId="0"/>
      <p:bldP spid="41999" grpId="0" animBg="1"/>
      <p:bldP spid="42000" grpId="0" animBg="1"/>
      <p:bldP spid="42001" grpId="0" animBg="1"/>
      <p:bldP spid="42003" grpId="0" animBg="1"/>
      <p:bldP spid="42004" grpId="0" animBg="1"/>
      <p:bldP spid="42005" grpId="0" animBg="1"/>
      <p:bldP spid="42006" grpId="0" animBg="1"/>
      <p:bldP spid="42007" grpId="0" animBg="1"/>
      <p:bldP spid="42008" grpId="0" animBg="1"/>
      <p:bldP spid="420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1131086" y="437763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b="1" dirty="0"/>
              <a:t>Цель: </a:t>
            </a:r>
            <a:r>
              <a:rPr lang="ru-RU" sz="2400" dirty="0" err="1" smtClean="0"/>
              <a:t>автоматизаровать</a:t>
            </a:r>
            <a:r>
              <a:rPr lang="ru-RU" sz="2400" dirty="0"/>
              <a:t> </a:t>
            </a:r>
            <a:r>
              <a:rPr lang="ru-RU" sz="2400" dirty="0" smtClean="0"/>
              <a:t>звук «С» </a:t>
            </a:r>
            <a:r>
              <a:rPr lang="ru-RU" sz="2400" dirty="0"/>
              <a:t>в </a:t>
            </a:r>
            <a:r>
              <a:rPr lang="ru-RU" sz="2400" dirty="0" smtClean="0"/>
              <a:t>словах в начале слова,</a:t>
            </a:r>
          </a:p>
          <a:p>
            <a:pPr eaLnBrk="1" hangingPunct="1"/>
            <a:r>
              <a:rPr lang="ru-RU" sz="2400" dirty="0" err="1" smtClean="0"/>
              <a:t>слогах,в</a:t>
            </a:r>
            <a:r>
              <a:rPr lang="ru-RU" sz="2400" dirty="0" smtClean="0"/>
              <a:t> начале слова.</a:t>
            </a:r>
            <a:endParaRPr lang="ru-RU" sz="2400" dirty="0"/>
          </a:p>
        </p:txBody>
      </p:sp>
      <p:sp>
        <p:nvSpPr>
          <p:cNvPr id="12296" name="TextBox 6"/>
          <p:cNvSpPr txBox="1">
            <a:spLocks noChangeArrowheads="1"/>
          </p:cNvSpPr>
          <p:nvPr/>
        </p:nvSpPr>
        <p:spPr bwMode="auto">
          <a:xfrm>
            <a:off x="3063875" y="1638300"/>
            <a:ext cx="323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297" name="Прямоугольник 7"/>
          <p:cNvSpPr>
            <a:spLocks noChangeArrowheads="1"/>
          </p:cNvSpPr>
          <p:nvPr/>
        </p:nvSpPr>
        <p:spPr bwMode="auto">
          <a:xfrm>
            <a:off x="2484438" y="3716338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14300" eaLnBrk="0" hangingPunct="0"/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07557" y="1268760"/>
            <a:ext cx="7272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Задачи:</a:t>
            </a:r>
            <a:endParaRPr lang="ru-RU" dirty="0"/>
          </a:p>
          <a:p>
            <a:endParaRPr lang="ru-RU" sz="1600" b="1" dirty="0" smtClean="0"/>
          </a:p>
          <a:p>
            <a:r>
              <a:rPr lang="ru-RU" sz="1600" b="1" dirty="0" smtClean="0">
                <a:cs typeface="Aharoni" pitchFamily="2" charset="-79"/>
              </a:rPr>
              <a:t>Коррекционно-образовательные</a:t>
            </a:r>
            <a:r>
              <a:rPr lang="ru-RU" sz="1600" b="1" dirty="0">
                <a:cs typeface="Aharoni" pitchFamily="2" charset="-79"/>
              </a:rPr>
              <a:t>:</a:t>
            </a:r>
            <a:endParaRPr lang="ru-RU" sz="1600" dirty="0">
              <a:cs typeface="Aharoni" pitchFamily="2" charset="-79"/>
            </a:endParaRPr>
          </a:p>
          <a:p>
            <a:r>
              <a:rPr lang="ru-RU" sz="1600" dirty="0" smtClean="0">
                <a:cs typeface="Aharoni" pitchFamily="2" charset="-79"/>
              </a:rPr>
              <a:t>-Формировать </a:t>
            </a:r>
            <a:r>
              <a:rPr lang="ru-RU" sz="1600" dirty="0">
                <a:cs typeface="Aharoni" pitchFamily="2" charset="-79"/>
              </a:rPr>
              <a:t>умение правильно произносить звук «С».</a:t>
            </a:r>
          </a:p>
          <a:p>
            <a:r>
              <a:rPr lang="ru-RU" sz="1600" dirty="0" smtClean="0">
                <a:cs typeface="Aharoni" pitchFamily="2" charset="-79"/>
              </a:rPr>
              <a:t>-Закреплять </a:t>
            </a:r>
            <a:r>
              <a:rPr lang="ru-RU" sz="1600" dirty="0">
                <a:cs typeface="Aharoni" pitchFamily="2" charset="-79"/>
              </a:rPr>
              <a:t>знания об  артикуляционных особенностях звука «С»</a:t>
            </a:r>
          </a:p>
          <a:p>
            <a:r>
              <a:rPr lang="ru-RU" sz="1600" dirty="0" smtClean="0">
                <a:cs typeface="Aharoni" pitchFamily="2" charset="-79"/>
              </a:rPr>
              <a:t>-Вырабатывать </a:t>
            </a:r>
            <a:r>
              <a:rPr lang="ru-RU" sz="1600" dirty="0">
                <a:cs typeface="Aharoni" pitchFamily="2" charset="-79"/>
              </a:rPr>
              <a:t>умение чётко произносить звук [с] в прямых, обратных слогах</a:t>
            </a:r>
            <a:r>
              <a:rPr lang="ru-RU" sz="1600" dirty="0" smtClean="0">
                <a:cs typeface="Aharoni" pitchFamily="2" charset="-79"/>
              </a:rPr>
              <a:t>.</a:t>
            </a:r>
          </a:p>
          <a:p>
            <a:r>
              <a:rPr lang="ru-RU" sz="1600" dirty="0" smtClean="0">
                <a:cs typeface="Aharoni" pitchFamily="2" charset="-79"/>
              </a:rPr>
              <a:t>-Классифицировать </a:t>
            </a:r>
            <a:r>
              <a:rPr lang="ru-RU" sz="1600" dirty="0">
                <a:cs typeface="Aharoni" pitchFamily="2" charset="-79"/>
              </a:rPr>
              <a:t>предметы по сходным признакам (мебель, посуда, продукты питания</a:t>
            </a:r>
            <a:r>
              <a:rPr lang="ru-RU" sz="1600" dirty="0" smtClean="0">
                <a:cs typeface="Aharoni" pitchFamily="2" charset="-79"/>
              </a:rPr>
              <a:t>).</a:t>
            </a:r>
          </a:p>
          <a:p>
            <a:r>
              <a:rPr lang="ru-RU" sz="1600" b="1" dirty="0" smtClean="0">
                <a:cs typeface="Aharoni" pitchFamily="2" charset="-79"/>
              </a:rPr>
              <a:t> </a:t>
            </a:r>
          </a:p>
          <a:p>
            <a:r>
              <a:rPr lang="ru-RU" sz="1600" b="1" dirty="0" smtClean="0">
                <a:cs typeface="Aharoni" pitchFamily="2" charset="-79"/>
              </a:rPr>
              <a:t>Коррекционно-развивающие</a:t>
            </a:r>
            <a:r>
              <a:rPr lang="ru-RU" sz="1600" b="1" dirty="0">
                <a:cs typeface="Aharoni" pitchFamily="2" charset="-79"/>
              </a:rPr>
              <a:t>:</a:t>
            </a:r>
            <a:endParaRPr lang="ru-RU" sz="1600" dirty="0">
              <a:cs typeface="Aharoni" pitchFamily="2" charset="-79"/>
            </a:endParaRPr>
          </a:p>
          <a:p>
            <a:r>
              <a:rPr lang="ru-RU" sz="1600" dirty="0">
                <a:cs typeface="Aharoni" pitchFamily="2" charset="-79"/>
              </a:rPr>
              <a:t>  </a:t>
            </a:r>
            <a:r>
              <a:rPr lang="ru-RU" sz="1600" dirty="0" smtClean="0">
                <a:cs typeface="Aharoni" pitchFamily="2" charset="-79"/>
              </a:rPr>
              <a:t>-Развивать  </a:t>
            </a:r>
            <a:r>
              <a:rPr lang="ru-RU" sz="1600" dirty="0">
                <a:cs typeface="Aharoni" pitchFamily="2" charset="-79"/>
              </a:rPr>
              <a:t>активизацию мышц мягкого неба, боковых и задней стенок глотки. </a:t>
            </a:r>
          </a:p>
          <a:p>
            <a:r>
              <a:rPr lang="ru-RU" sz="1600" dirty="0">
                <a:cs typeface="Aharoni" pitchFamily="2" charset="-79"/>
              </a:rPr>
              <a:t> </a:t>
            </a:r>
            <a:r>
              <a:rPr lang="ru-RU" sz="1600" dirty="0" smtClean="0">
                <a:cs typeface="Aharoni" pitchFamily="2" charset="-79"/>
              </a:rPr>
              <a:t>  -Способствовать </a:t>
            </a:r>
            <a:r>
              <a:rPr lang="ru-RU" sz="1600" dirty="0">
                <a:cs typeface="Aharoni" pitchFamily="2" charset="-79"/>
              </a:rPr>
              <a:t>улучшению  деятельности артикуляционной мускулатуры.</a:t>
            </a:r>
          </a:p>
          <a:p>
            <a:r>
              <a:rPr lang="ru-RU" sz="1600" dirty="0" smtClean="0">
                <a:cs typeface="Aharoni" pitchFamily="2" charset="-79"/>
              </a:rPr>
              <a:t>   -Развивать </a:t>
            </a:r>
            <a:r>
              <a:rPr lang="ru-RU" sz="1600" dirty="0">
                <a:cs typeface="Aharoni" pitchFamily="2" charset="-79"/>
              </a:rPr>
              <a:t>фонематический слух</a:t>
            </a:r>
            <a:r>
              <a:rPr lang="ru-RU" sz="1600" dirty="0" smtClean="0">
                <a:cs typeface="Aharoni" pitchFamily="2" charset="-79"/>
              </a:rPr>
              <a:t>, память, силу </a:t>
            </a:r>
            <a:r>
              <a:rPr lang="ru-RU" sz="1600" dirty="0">
                <a:cs typeface="Aharoni" pitchFamily="2" charset="-79"/>
              </a:rPr>
              <a:t>голоса и интонационную </a:t>
            </a:r>
            <a:r>
              <a:rPr lang="ru-RU" sz="1600" dirty="0" smtClean="0">
                <a:cs typeface="Aharoni" pitchFamily="2" charset="-79"/>
              </a:rPr>
              <a:t>   выразительность, речевое </a:t>
            </a:r>
            <a:r>
              <a:rPr lang="ru-RU" sz="1600" dirty="0">
                <a:cs typeface="Aharoni" pitchFamily="2" charset="-79"/>
              </a:rPr>
              <a:t>дыхание.</a:t>
            </a:r>
          </a:p>
          <a:p>
            <a:r>
              <a:rPr lang="ru-RU" sz="1600" dirty="0" smtClean="0">
                <a:cs typeface="Aharoni" pitchFamily="2" charset="-79"/>
              </a:rPr>
              <a:t>-Формировать </a:t>
            </a:r>
            <a:r>
              <a:rPr lang="ru-RU" sz="1600" dirty="0">
                <a:cs typeface="Aharoni" pitchFamily="2" charset="-79"/>
              </a:rPr>
              <a:t>у детей самоконтроль за </a:t>
            </a:r>
            <a:r>
              <a:rPr lang="ru-RU" sz="1600" dirty="0" smtClean="0">
                <a:cs typeface="Aharoni" pitchFamily="2" charset="-79"/>
              </a:rPr>
              <a:t>речью.</a:t>
            </a:r>
            <a:endParaRPr lang="ru-RU" sz="1600" dirty="0">
              <a:cs typeface="Aharoni" pitchFamily="2" charset="-79"/>
            </a:endParaRPr>
          </a:p>
          <a:p>
            <a:r>
              <a:rPr lang="ru-RU" sz="1600" dirty="0" smtClean="0">
                <a:cs typeface="Aharoni" pitchFamily="2" charset="-79"/>
              </a:rPr>
              <a:t> </a:t>
            </a:r>
          </a:p>
          <a:p>
            <a:r>
              <a:rPr lang="ru-RU" sz="1600" b="1" dirty="0" smtClean="0">
                <a:cs typeface="Aharoni" pitchFamily="2" charset="-79"/>
              </a:rPr>
              <a:t>Коррекционно-воспитательные</a:t>
            </a:r>
            <a:r>
              <a:rPr lang="ru-RU" sz="1600" b="1" dirty="0">
                <a:cs typeface="Aharoni" pitchFamily="2" charset="-79"/>
              </a:rPr>
              <a:t>:</a:t>
            </a:r>
          </a:p>
          <a:p>
            <a:r>
              <a:rPr lang="ru-RU" sz="1600" dirty="0" smtClean="0">
                <a:cs typeface="Aharoni" pitchFamily="2" charset="-79"/>
              </a:rPr>
              <a:t>-Воспитывать </a:t>
            </a:r>
            <a:r>
              <a:rPr lang="ru-RU" sz="1600" dirty="0">
                <a:cs typeface="Aharoni" pitchFamily="2" charset="-79"/>
              </a:rPr>
              <a:t>активность и внимательность</a:t>
            </a:r>
            <a:r>
              <a:rPr lang="ru-RU" sz="1600" dirty="0" smtClean="0">
                <a:cs typeface="Aharoni" pitchFamily="2" charset="-79"/>
              </a:rPr>
              <a:t>.</a:t>
            </a:r>
          </a:p>
          <a:p>
            <a:r>
              <a:rPr lang="ru-RU" sz="1600" dirty="0" smtClean="0">
                <a:cs typeface="Aharoni" pitchFamily="2" charset="-79"/>
              </a:rPr>
              <a:t>-Умение слушать взрослого.</a:t>
            </a:r>
            <a:endParaRPr lang="ru-RU" sz="1600" dirty="0">
              <a:cs typeface="Aharoni" pitchFamily="2" charset="-79"/>
            </a:endParaRPr>
          </a:p>
          <a:p>
            <a:endParaRPr lang="ru-RU" sz="1600" dirty="0"/>
          </a:p>
          <a:p>
            <a:r>
              <a:rPr lang="ru-RU" b="1" dirty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дудочка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7772400" cy="1755775"/>
          </a:xfrm>
          <a:prstGeom prst="rect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заборч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7772400" cy="1770063"/>
          </a:xfrm>
          <a:prstGeom prst="rect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блинч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7848600" cy="1820863"/>
          </a:xfrm>
          <a:prstGeom prst="rect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</a:t>
            </a:r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</a:t>
            </a: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</a:t>
            </a:r>
          </a:p>
        </p:txBody>
      </p:sp>
      <p:sp>
        <p:nvSpPr>
          <p:cNvPr id="6169" name="Oval 25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2</a:t>
            </a:r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3</a:t>
            </a:r>
          </a:p>
        </p:txBody>
      </p:sp>
      <p:sp>
        <p:nvSpPr>
          <p:cNvPr id="6171" name="Oval 27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4</a:t>
            </a:r>
          </a:p>
        </p:txBody>
      </p:sp>
      <p:sp>
        <p:nvSpPr>
          <p:cNvPr id="6172" name="Oval 28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5</a:t>
            </a:r>
          </a:p>
        </p:txBody>
      </p:sp>
      <p:sp>
        <p:nvSpPr>
          <p:cNvPr id="6173" name="Oval 29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6</a:t>
            </a:r>
          </a:p>
        </p:txBody>
      </p:sp>
      <p:sp>
        <p:nvSpPr>
          <p:cNvPr id="6174" name="Oval 30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7</a:t>
            </a:r>
          </a:p>
        </p:txBody>
      </p:sp>
      <p:sp>
        <p:nvSpPr>
          <p:cNvPr id="6175" name="Oval 31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8</a:t>
            </a:r>
          </a:p>
        </p:txBody>
      </p:sp>
      <p:sp>
        <p:nvSpPr>
          <p:cNvPr id="6176" name="Oval 32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9</a:t>
            </a:r>
          </a:p>
        </p:txBody>
      </p:sp>
      <p:sp>
        <p:nvSpPr>
          <p:cNvPr id="6177" name="Oval 33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10</a:t>
            </a:r>
          </a:p>
        </p:txBody>
      </p:sp>
      <p:sp>
        <p:nvSpPr>
          <p:cNvPr id="6181" name="Oval 37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2</a:t>
            </a:r>
          </a:p>
        </p:txBody>
      </p:sp>
      <p:sp>
        <p:nvSpPr>
          <p:cNvPr id="6182" name="Oval 38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3</a:t>
            </a:r>
          </a:p>
        </p:txBody>
      </p:sp>
      <p:sp>
        <p:nvSpPr>
          <p:cNvPr id="6183" name="Oval 39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4</a:t>
            </a:r>
          </a:p>
        </p:txBody>
      </p:sp>
      <p:sp>
        <p:nvSpPr>
          <p:cNvPr id="6184" name="Oval 40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5</a:t>
            </a:r>
          </a:p>
        </p:txBody>
      </p:sp>
      <p:sp>
        <p:nvSpPr>
          <p:cNvPr id="6185" name="Oval 41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6</a:t>
            </a:r>
          </a:p>
        </p:txBody>
      </p:sp>
      <p:sp>
        <p:nvSpPr>
          <p:cNvPr id="6186" name="Oval 42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7</a:t>
            </a:r>
          </a:p>
        </p:txBody>
      </p:sp>
      <p:sp>
        <p:nvSpPr>
          <p:cNvPr id="6187" name="Oval 43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8</a:t>
            </a:r>
          </a:p>
        </p:txBody>
      </p:sp>
      <p:sp>
        <p:nvSpPr>
          <p:cNvPr id="6188" name="Oval 44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9</a:t>
            </a:r>
          </a:p>
        </p:txBody>
      </p:sp>
      <p:sp>
        <p:nvSpPr>
          <p:cNvPr id="6189" name="Oval 45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10</a:t>
            </a:r>
          </a:p>
        </p:txBody>
      </p:sp>
      <p:sp>
        <p:nvSpPr>
          <p:cNvPr id="6190" name="Oval 46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2</a:t>
            </a:r>
          </a:p>
        </p:txBody>
      </p:sp>
      <p:sp>
        <p:nvSpPr>
          <p:cNvPr id="6191" name="Oval 47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3</a:t>
            </a:r>
          </a:p>
        </p:txBody>
      </p:sp>
      <p:sp>
        <p:nvSpPr>
          <p:cNvPr id="6192" name="Oval 48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4</a:t>
            </a:r>
          </a:p>
        </p:txBody>
      </p:sp>
      <p:sp>
        <p:nvSpPr>
          <p:cNvPr id="6193" name="Oval 49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5</a:t>
            </a:r>
          </a:p>
        </p:txBody>
      </p:sp>
      <p:sp>
        <p:nvSpPr>
          <p:cNvPr id="6194" name="Oval 50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6</a:t>
            </a:r>
          </a:p>
        </p:txBody>
      </p:sp>
      <p:sp>
        <p:nvSpPr>
          <p:cNvPr id="6195" name="Oval 51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7</a:t>
            </a:r>
          </a:p>
        </p:txBody>
      </p:sp>
      <p:sp>
        <p:nvSpPr>
          <p:cNvPr id="6196" name="Oval 52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8</a:t>
            </a:r>
          </a:p>
        </p:txBody>
      </p:sp>
      <p:sp>
        <p:nvSpPr>
          <p:cNvPr id="6197" name="Oval 53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9</a:t>
            </a:r>
          </a:p>
        </p:txBody>
      </p:sp>
      <p:sp>
        <p:nvSpPr>
          <p:cNvPr id="6198" name="Oval 54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10</a:t>
            </a:r>
          </a:p>
        </p:txBody>
      </p:sp>
      <p:sp>
        <p:nvSpPr>
          <p:cNvPr id="6199" name="AutoShape 55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smileyFace">
            <a:avLst>
              <a:gd name="adj" fmla="val 4653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smileyFace">
            <a:avLst>
              <a:gd name="adj" fmla="val 4653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01" name="AutoShape 57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smileyFace">
            <a:avLst>
              <a:gd name="adj" fmla="val 4653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02" name="Rectangle 58"/>
          <p:cNvSpPr>
            <a:spLocks noChangeArrowheads="1"/>
          </p:cNvSpPr>
          <p:nvPr/>
        </p:nvSpPr>
        <p:spPr bwMode="auto">
          <a:xfrm>
            <a:off x="2667000" y="304800"/>
            <a:ext cx="33528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	«Дудочка»</a:t>
            </a:r>
          </a:p>
          <a:p>
            <a:endParaRPr lang="ru-RU" sz="2400" b="1">
              <a:solidFill>
                <a:srgbClr val="CC0000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С напряжением вытянуть </a:t>
            </a:r>
          </a:p>
          <a:p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губы вперед (зубы сомкнуты)</a:t>
            </a:r>
          </a:p>
        </p:txBody>
      </p:sp>
      <p:sp>
        <p:nvSpPr>
          <p:cNvPr id="6203" name="Rectangle 59"/>
          <p:cNvSpPr>
            <a:spLocks noChangeArrowheads="1"/>
          </p:cNvSpPr>
          <p:nvPr/>
        </p:nvSpPr>
        <p:spPr bwMode="auto">
          <a:xfrm>
            <a:off x="2590800" y="2514600"/>
            <a:ext cx="3429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	«Заборчик»</a:t>
            </a:r>
          </a:p>
          <a:p>
            <a:endParaRPr lang="ru-RU" sz="2400" b="1">
              <a:solidFill>
                <a:srgbClr val="CC0000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Улыбнуться с напряжением, </a:t>
            </a:r>
          </a:p>
          <a:p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обнажив сомкнутые зубы</a:t>
            </a:r>
          </a:p>
        </p:txBody>
      </p:sp>
      <p:sp>
        <p:nvSpPr>
          <p:cNvPr id="6204" name="Rectangle 60"/>
          <p:cNvSpPr>
            <a:spLocks noChangeArrowheads="1"/>
          </p:cNvSpPr>
          <p:nvPr/>
        </p:nvSpPr>
        <p:spPr bwMode="auto">
          <a:xfrm>
            <a:off x="2590800" y="4724400"/>
            <a:ext cx="35052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>
                <a:solidFill>
                  <a:srgbClr val="009900"/>
                </a:solidFill>
              </a:rPr>
              <a:t>	</a:t>
            </a:r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«Блинчик»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Улыбнуться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Приоткрыть рот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Положить широкий язык на </a:t>
            </a:r>
          </a:p>
          <a:p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нижнюю губу</a:t>
            </a:r>
          </a:p>
        </p:txBody>
      </p:sp>
    </p:spTree>
    <p:extLst>
      <p:ext uri="{BB962C8B-B14F-4D97-AF65-F5344CB8AC3E}">
        <p14:creationId xmlns:p14="http://schemas.microsoft.com/office/powerpoint/2010/main" val="20164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4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 animBg="1"/>
      <p:bldP spid="6160" grpId="0" animBg="1"/>
      <p:bldP spid="6161" grpId="0" animBg="1"/>
      <p:bldP spid="6169" grpId="0" animBg="1"/>
      <p:bldP spid="6170" grpId="0" animBg="1"/>
      <p:bldP spid="6171" grpId="0" animBg="1"/>
      <p:bldP spid="6172" grpId="0" animBg="1"/>
      <p:bldP spid="6173" grpId="0" animBg="1"/>
      <p:bldP spid="6174" grpId="0" animBg="1"/>
      <p:bldP spid="6175" grpId="0" animBg="1"/>
      <p:bldP spid="6176" grpId="0" animBg="1"/>
      <p:bldP spid="6177" grpId="0" animBg="1"/>
      <p:bldP spid="6181" grpId="0" animBg="1"/>
      <p:bldP spid="6182" grpId="0" animBg="1"/>
      <p:bldP spid="6183" grpId="0" animBg="1"/>
      <p:bldP spid="6184" grpId="0" animBg="1"/>
      <p:bldP spid="6185" grpId="0" animBg="1"/>
      <p:bldP spid="6186" grpId="0" animBg="1"/>
      <p:bldP spid="6187" grpId="0" animBg="1"/>
      <p:bldP spid="6188" grpId="0" animBg="1"/>
      <p:bldP spid="6189" grpId="0" animBg="1"/>
      <p:bldP spid="6190" grpId="0" animBg="1"/>
      <p:bldP spid="6191" grpId="0" animBg="1"/>
      <p:bldP spid="6192" grpId="0" animBg="1"/>
      <p:bldP spid="6193" grpId="0" animBg="1"/>
      <p:bldP spid="6194" grpId="0" animBg="1"/>
      <p:bldP spid="6195" grpId="0" animBg="1"/>
      <p:bldP spid="6196" grpId="0" animBg="1"/>
      <p:bldP spid="6197" grpId="0" animBg="1"/>
      <p:bldP spid="6198" grpId="0" animBg="1"/>
      <p:bldP spid="6199" grpId="0" animBg="1"/>
      <p:bldP spid="6200" grpId="0" animBg="1"/>
      <p:bldP spid="62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0" y="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2286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0" y="6705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3810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5334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09600" y="15240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381000" y="609600"/>
            <a:ext cx="85344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Упражнение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600" b="1" dirty="0">
                <a:solidFill>
                  <a:srgbClr val="CC0000"/>
                </a:solidFill>
                <a:latin typeface="Comic Sans MS" pitchFamily="66" charset="0"/>
              </a:rPr>
              <a:t>«Месим тесто»</a:t>
            </a:r>
            <a:r>
              <a:rPr lang="ru-RU" sz="3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помогает</a:t>
            </a:r>
            <a:r>
              <a:rPr lang="ru-RU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научиться удерживать язык широким и расслабленным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609600" y="3244850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1340024" y="2650331"/>
            <a:ext cx="62484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Упражнение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«Чистим зубы»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поможет научиться удерживать кончик языка за верхними или/и за нижними зубами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1547664" y="4869160"/>
            <a:ext cx="65532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Упражнение</a:t>
            </a:r>
            <a:r>
              <a:rPr lang="ru-RU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3600" b="1" dirty="0">
                <a:solidFill>
                  <a:srgbClr val="CC0000"/>
                </a:solidFill>
                <a:latin typeface="Comic Sans MS" pitchFamily="66" charset="0"/>
              </a:rPr>
              <a:t>«Киска»</a:t>
            </a:r>
            <a:r>
              <a:rPr lang="ru-RU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помогает</a:t>
            </a:r>
            <a:r>
              <a:rPr lang="ru-RU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сформировать подъем спинки языка</a:t>
            </a:r>
          </a:p>
        </p:txBody>
      </p:sp>
    </p:spTree>
    <p:extLst>
      <p:ext uri="{BB962C8B-B14F-4D97-AF65-F5344CB8AC3E}">
        <p14:creationId xmlns:p14="http://schemas.microsoft.com/office/powerpoint/2010/main" val="244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2286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0" y="67056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3810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533400" y="0"/>
            <a:ext cx="0" cy="6858000"/>
          </a:xfrm>
          <a:prstGeom prst="line">
            <a:avLst/>
          </a:prstGeom>
          <a:noFill/>
          <a:ln w="76200">
            <a:pattFill prst="sphere">
              <a:fgClr>
                <a:srgbClr val="ABE7F3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09600" y="15240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81000" y="1295400"/>
            <a:ext cx="8305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Каждое упражнение выполняется в медленном темпе, четко.</a:t>
            </a:r>
          </a:p>
          <a:p>
            <a:pPr algn="ctr">
              <a:spcBef>
                <a:spcPct val="50000"/>
              </a:spcBef>
            </a:pPr>
            <a:endParaRPr lang="ru-RU" sz="3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835696" y="3744097"/>
            <a:ext cx="6019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На каждый счет выполняется 1 цикл 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10650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35" name="Picture 47" descr="кис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8077200" cy="1866900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3" name="Picture 45" descr="чистим зуб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001000" cy="1762125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7" name="Picture 39" descr="месим тес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924800" cy="1843088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</a:t>
            </a: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</a:t>
            </a:r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</a:t>
            </a: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2</a:t>
            </a: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3</a:t>
            </a:r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4</a:t>
            </a:r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5</a:t>
            </a:r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6</a:t>
            </a:r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7</a:t>
            </a: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8</a:t>
            </a: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9</a:t>
            </a: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10</a:t>
            </a: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2</a:t>
            </a: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3</a:t>
            </a: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4</a:t>
            </a: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5</a:t>
            </a: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6</a:t>
            </a: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7</a:t>
            </a:r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8</a:t>
            </a:r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9</a:t>
            </a:r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10</a:t>
            </a:r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2</a:t>
            </a:r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3</a:t>
            </a:r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4</a:t>
            </a: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5</a:t>
            </a:r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6</a:t>
            </a:r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7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8</a:t>
            </a:r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9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6600" b="1">
                <a:solidFill>
                  <a:srgbClr val="ABE7F3"/>
                </a:solidFill>
              </a:rPr>
              <a:t>10</a:t>
            </a:r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8077200" y="1219200"/>
            <a:ext cx="1066800" cy="1066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925" name="AutoShape 37"/>
          <p:cNvSpPr>
            <a:spLocks noChangeArrowheads="1"/>
          </p:cNvSpPr>
          <p:nvPr/>
        </p:nvSpPr>
        <p:spPr bwMode="auto">
          <a:xfrm>
            <a:off x="8077200" y="3505200"/>
            <a:ext cx="1066800" cy="1066800"/>
          </a:xfrm>
          <a:prstGeom prst="smileyFace">
            <a:avLst>
              <a:gd name="adj" fmla="val 4653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>
            <a:off x="8077200" y="5638800"/>
            <a:ext cx="1066800" cy="1066800"/>
          </a:xfrm>
          <a:prstGeom prst="smileyFace">
            <a:avLst>
              <a:gd name="adj" fmla="val 4653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2590800" y="5181600"/>
            <a:ext cx="457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2590800" y="2971800"/>
            <a:ext cx="457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2590800" y="762000"/>
            <a:ext cx="381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2514600" y="304800"/>
            <a:ext cx="3429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>
                <a:solidFill>
                  <a:srgbClr val="CC0000"/>
                </a:solidFill>
                <a:latin typeface="Comic Sans MS" pitchFamily="66" charset="0"/>
              </a:rPr>
              <a:t>         «</a:t>
            </a:r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Месим Тесто»</a:t>
            </a:r>
          </a:p>
          <a:p>
            <a:endParaRPr lang="ru-RU" sz="900">
              <a:solidFill>
                <a:srgbClr val="CC0000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Улыбнись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Расположи язык между губами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Пошлепай его – «пя – пя –пя»</a:t>
            </a:r>
          </a:p>
        </p:txBody>
      </p:sp>
      <p:sp>
        <p:nvSpPr>
          <p:cNvPr id="37940" name="Rectangle 52"/>
          <p:cNvSpPr>
            <a:spLocks noChangeArrowheads="1"/>
          </p:cNvSpPr>
          <p:nvPr/>
        </p:nvSpPr>
        <p:spPr bwMode="auto">
          <a:xfrm>
            <a:off x="2667000" y="2590800"/>
            <a:ext cx="3429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        </a:t>
            </a:r>
            <a:r>
              <a:rPr lang="ru-RU" sz="2400" b="1" dirty="0">
                <a:solidFill>
                  <a:srgbClr val="CC0000"/>
                </a:solidFill>
                <a:latin typeface="Comic Sans MS" pitchFamily="66" charset="0"/>
              </a:rPr>
              <a:t>«Чистим зубки»</a:t>
            </a:r>
          </a:p>
          <a:p>
            <a:endParaRPr lang="ru-RU" sz="900" dirty="0">
              <a:solidFill>
                <a:srgbClr val="009900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ru-RU" dirty="0">
                <a:solidFill>
                  <a:srgbClr val="009900"/>
                </a:solidFill>
                <a:latin typeface="Comic Sans MS" pitchFamily="66" charset="0"/>
              </a:rPr>
              <a:t>Улыбнись, открой рот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rgbClr val="009900"/>
                </a:solidFill>
                <a:latin typeface="Comic Sans MS" pitchFamily="66" charset="0"/>
              </a:rPr>
              <a:t>Кончиком языка «почисти» </a:t>
            </a:r>
          </a:p>
          <a:p>
            <a:r>
              <a:rPr lang="ru-RU" dirty="0">
                <a:solidFill>
                  <a:srgbClr val="009900"/>
                </a:solidFill>
                <a:latin typeface="Comic Sans MS" pitchFamily="66" charset="0"/>
              </a:rPr>
              <a:t>нижние зубы с внутренней </a:t>
            </a:r>
          </a:p>
          <a:p>
            <a:r>
              <a:rPr lang="ru-RU" dirty="0">
                <a:solidFill>
                  <a:srgbClr val="009900"/>
                </a:solidFill>
                <a:latin typeface="Comic Sans MS" pitchFamily="66" charset="0"/>
              </a:rPr>
              <a:t>стороны (вправо – влево)</a:t>
            </a: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2590800" y="4648200"/>
            <a:ext cx="3581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/>
              <a:t>       </a:t>
            </a:r>
            <a:r>
              <a:rPr lang="ru-RU" sz="2400" b="1">
                <a:solidFill>
                  <a:srgbClr val="CC0000"/>
                </a:solidFill>
                <a:latin typeface="Comic Sans MS" pitchFamily="66" charset="0"/>
              </a:rPr>
              <a:t>«Киска сердится»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Губы в улыбке, рот открыт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Кончик зыка упирается в </a:t>
            </a:r>
          </a:p>
          <a:p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нижние зубы 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 Язык выгибаем горкой, </a:t>
            </a:r>
          </a:p>
          <a:p>
            <a:r>
              <a:rPr lang="ru-RU">
                <a:solidFill>
                  <a:srgbClr val="009900"/>
                </a:solidFill>
                <a:latin typeface="Comic Sans MS" pitchFamily="66" charset="0"/>
              </a:rPr>
              <a:t>затем расслабляем</a:t>
            </a:r>
          </a:p>
        </p:txBody>
      </p:sp>
      <p:pic>
        <p:nvPicPr>
          <p:cNvPr id="37942" name="волшебство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3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4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36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3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07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13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2955" fill="hold"/>
                                        <p:tgtEl>
                                          <p:spTgt spid="37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42"/>
                </p:tgtEl>
              </p:cMediaNode>
            </p:audio>
          </p:childTnLst>
        </p:cTn>
      </p:par>
    </p:tnLst>
    <p:bldLst>
      <p:bldP spid="37894" grpId="0" animBg="1"/>
      <p:bldP spid="37895" grpId="0" animBg="1"/>
      <p:bldP spid="37896" grpId="0" animBg="1"/>
      <p:bldP spid="37897" grpId="0" animBg="1"/>
      <p:bldP spid="37898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  <p:bldP spid="37921" grpId="0" animBg="1"/>
      <p:bldP spid="37922" grpId="0" animBg="1"/>
      <p:bldP spid="37923" grpId="0" animBg="1"/>
      <p:bldP spid="37924" grpId="0" animBg="1"/>
      <p:bldP spid="37925" grpId="0" animBg="1"/>
      <p:bldP spid="379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48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484" name="Picture 2" descr="C:\Documents and Settings\Admin\Рабочий стол\72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2786063" y="428625"/>
            <a:ext cx="60007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Times New Roman" pitchFamily="18" charset="0"/>
              </a:rPr>
              <a:t>   Игровые  упражнения  для развития физиологического и  речевого дыхания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Times New Roman" pitchFamily="18" charset="0"/>
              </a:rPr>
              <a:t>.   </a:t>
            </a:r>
            <a:endParaRPr lang="ru-RU" sz="2400" i="1" dirty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  <a:p>
            <a:pPr eaLnBrk="0" hangingPunct="0"/>
            <a:endParaRPr lang="ru-RU" dirty="0">
              <a:latin typeface="Arial" pitchFamily="34" charset="0"/>
            </a:endParaRPr>
          </a:p>
        </p:txBody>
      </p:sp>
      <p:sp>
        <p:nvSpPr>
          <p:cNvPr id="20486" name="Прямоугольник 5"/>
          <p:cNvSpPr>
            <a:spLocks noChangeArrowheads="1"/>
          </p:cNvSpPr>
          <p:nvPr/>
        </p:nvSpPr>
        <p:spPr bwMode="auto">
          <a:xfrm>
            <a:off x="1357313" y="2500313"/>
            <a:ext cx="678656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  «Задуй  упрямую  свечу»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dirty="0"/>
              <a:t>- в  правой  руке  держать  цветные  полоски  бумаги; левую  ладонь  положить  на  живот; вдохнуть  ртом, надуть  живот; затем  длительно  выдыхать, «гасить  свечу».</a:t>
            </a:r>
          </a:p>
        </p:txBody>
      </p:sp>
      <p:pic>
        <p:nvPicPr>
          <p:cNvPr id="20487" name="Picture 2" descr="C:\Documents and Settings\Admin\Рабочий стол\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857625"/>
            <a:ext cx="11953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Documents and Settings\Admin\Рабочий стол\4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928938"/>
            <a:ext cx="7239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80452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387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6388" name="Picture 2" descr="C:\Documents and Settings\Admin\Рабочий стол\72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3143250" y="3786188"/>
            <a:ext cx="56435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  «Покатай  карандаш»</a:t>
            </a:r>
            <a:r>
              <a:rPr lang="ru-RU" sz="3600" i="1" dirty="0">
                <a:solidFill>
                  <a:srgbClr val="FF0000"/>
                </a:solidFill>
              </a:rPr>
              <a:t> </a:t>
            </a:r>
            <a:r>
              <a:rPr lang="ru-RU" sz="3200" dirty="0"/>
              <a:t>- вдохнуть  через  нос  и, выдыхая  через  рот, прокатить  по  столу  круглый  карандаш.</a:t>
            </a:r>
          </a:p>
        </p:txBody>
      </p:sp>
      <p:pic>
        <p:nvPicPr>
          <p:cNvPr id="16390" name="Picture 2" descr="C:\Documents and Settings\Admin\Рабочий стол\0_5daeb_f9c603bb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642938"/>
            <a:ext cx="5375275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 descr="C:\Documents and Settings\Admin\Рабочий стол\0_5dad3_36a63077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86125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27302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11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7412" name="Picture 2" descr="C:\Documents and Settings\Admin\Рабочий стол\72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857250" y="3143250"/>
            <a:ext cx="47148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</a:rPr>
              <a:t>   </a:t>
            </a:r>
            <a:r>
              <a:rPr lang="ru-RU" sz="3600" b="1" i="1" dirty="0">
                <a:solidFill>
                  <a:srgbClr val="FF0000"/>
                </a:solidFill>
              </a:rPr>
              <a:t>«Каша»</a:t>
            </a:r>
            <a:r>
              <a:rPr lang="ru-RU" sz="3600" i="1" dirty="0">
                <a:solidFill>
                  <a:srgbClr val="FF0000"/>
                </a:solidFill>
              </a:rPr>
              <a:t> </a:t>
            </a:r>
            <a:r>
              <a:rPr lang="ru-RU" sz="3200" dirty="0"/>
              <a:t>- вдыхать  через  нос, на  выдохе  произнести  слово  «пых». Повторить  не  менее  6  раз.</a:t>
            </a:r>
          </a:p>
        </p:txBody>
      </p:sp>
      <p:pic>
        <p:nvPicPr>
          <p:cNvPr id="17414" name="Picture 2" descr="C:\Documents and Settings\Admin\Рабочий стол\edaa-6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642938"/>
            <a:ext cx="292893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58556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935204" y="3162662"/>
            <a:ext cx="7175351" cy="1793167"/>
          </a:xfrm>
        </p:spPr>
        <p:txBody>
          <a:bodyPr/>
          <a:lstStyle/>
          <a:p>
            <a:pPr lvl="1"/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332656"/>
            <a:ext cx="66247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>
                <a:solidFill>
                  <a:srgbClr val="C00000"/>
                </a:solidFill>
              </a:rPr>
              <a:t>Работа над голосом.</a:t>
            </a:r>
          </a:p>
          <a:p>
            <a:r>
              <a:rPr lang="ru-RU" sz="2400" b="1" dirty="0" smtClean="0"/>
              <a:t>                      Игра </a:t>
            </a:r>
            <a:r>
              <a:rPr lang="ru-RU" sz="2400" b="1" dirty="0"/>
              <a:t>«Повтори за мной».</a:t>
            </a:r>
          </a:p>
          <a:p>
            <a:endParaRPr lang="ru-RU" dirty="0" smtClean="0"/>
          </a:p>
          <a:p>
            <a:pPr algn="r"/>
            <a:r>
              <a:rPr lang="ru-RU" dirty="0" smtClean="0"/>
              <a:t>                        </a:t>
            </a:r>
            <a:r>
              <a:rPr lang="ru-RU" sz="2800" dirty="0" smtClean="0"/>
              <a:t>Будем </a:t>
            </a:r>
            <a:r>
              <a:rPr lang="ru-RU" sz="2800" dirty="0"/>
              <a:t>мы сейчас играть</a:t>
            </a:r>
          </a:p>
          <a:p>
            <a:pPr algn="r"/>
            <a:r>
              <a:rPr lang="ru-RU" sz="2800" dirty="0" smtClean="0"/>
              <a:t>                    Звуки </a:t>
            </a:r>
            <a:r>
              <a:rPr lang="ru-RU" sz="2800" dirty="0"/>
              <a:t>будем повторять!</a:t>
            </a:r>
          </a:p>
          <a:p>
            <a:pPr algn="r"/>
            <a:r>
              <a:rPr lang="ru-RU" sz="2800" dirty="0" smtClean="0"/>
              <a:t>                Я </a:t>
            </a:r>
            <a:r>
              <a:rPr lang="ru-RU" sz="2800" dirty="0"/>
              <a:t>скажу, ты повтори,</a:t>
            </a:r>
          </a:p>
          <a:p>
            <a:pPr algn="r"/>
            <a:r>
              <a:rPr lang="ru-RU" sz="2800" dirty="0" smtClean="0"/>
              <a:t>                    Голосок </a:t>
            </a:r>
            <a:r>
              <a:rPr lang="ru-RU" sz="2800" dirty="0"/>
              <a:t>ко мне тяни.</a:t>
            </a:r>
          </a:p>
          <a:p>
            <a:r>
              <a:rPr lang="ru-RU" sz="2800" b="1" i="1" dirty="0" smtClean="0"/>
              <a:t>               Голосовые </a:t>
            </a:r>
            <a:r>
              <a:rPr lang="ru-RU" sz="2800" b="1" i="1" dirty="0"/>
              <a:t>упражнения</a:t>
            </a:r>
            <a:endParaRPr lang="ru-RU" sz="2800" b="1" dirty="0"/>
          </a:p>
          <a:p>
            <a:pPr lvl="0" algn="ctr"/>
            <a:r>
              <a:rPr lang="ru-RU" sz="2800" dirty="0" smtClean="0"/>
              <a:t>       (</a:t>
            </a:r>
            <a:r>
              <a:rPr lang="ru-RU" sz="2400" dirty="0" smtClean="0"/>
              <a:t>Произнесение </a:t>
            </a:r>
            <a:r>
              <a:rPr lang="ru-RU" sz="2400" dirty="0"/>
              <a:t>на одном выдохе сочетаний </a:t>
            </a:r>
            <a:r>
              <a:rPr lang="ru-RU" sz="2400" dirty="0" smtClean="0"/>
              <a:t>       из </a:t>
            </a:r>
            <a:r>
              <a:rPr lang="ru-RU" sz="2400" dirty="0"/>
              <a:t>2, затем 3 гласных </a:t>
            </a:r>
            <a:r>
              <a:rPr lang="ru-RU" sz="2400" dirty="0" smtClean="0"/>
              <a:t>звуков</a:t>
            </a:r>
            <a:r>
              <a:rPr lang="ru-RU" sz="2800" dirty="0" smtClean="0"/>
              <a:t>.)</a:t>
            </a:r>
            <a:endParaRPr lang="ru-RU" sz="2800" dirty="0"/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АУ</a:t>
            </a:r>
            <a:r>
              <a:rPr lang="ru-RU" sz="3200" b="1" dirty="0">
                <a:solidFill>
                  <a:srgbClr val="C00000"/>
                </a:solidFill>
              </a:rPr>
              <a:t>, УА, АО, ОА, АИ, ИА, УИ, ИУ,….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АУИ</a:t>
            </a:r>
            <a:r>
              <a:rPr lang="ru-RU" sz="3200" b="1" dirty="0">
                <a:solidFill>
                  <a:srgbClr val="C00000"/>
                </a:solidFill>
              </a:rPr>
              <a:t>, АИУ, УАИ, УИА, АОИ, АИО, </a:t>
            </a:r>
            <a:r>
              <a:rPr lang="ru-RU" sz="3200" b="1" dirty="0" smtClean="0">
                <a:solidFill>
                  <a:srgbClr val="C00000"/>
                </a:solidFill>
              </a:rPr>
              <a:t>           ОАИ</a:t>
            </a:r>
            <a:r>
              <a:rPr lang="ru-RU" sz="3200" b="1" dirty="0">
                <a:solidFill>
                  <a:srgbClr val="C00000"/>
                </a:solidFill>
              </a:rPr>
              <a:t>, ОИА</a:t>
            </a:r>
          </a:p>
        </p:txBody>
      </p:sp>
      <p:pic>
        <p:nvPicPr>
          <p:cNvPr id="5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7" y="1437758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4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169788"/>
              </p:ext>
            </p:extLst>
          </p:nvPr>
        </p:nvGraphicFramePr>
        <p:xfrm>
          <a:off x="1763688" y="1772816"/>
          <a:ext cx="621792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17920"/>
              </a:tblGrid>
              <a:tr h="1714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</a:rPr>
                        <a:t>Особенности артикуляции: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spc="-5" dirty="0">
                          <a:effectLst/>
                        </a:rPr>
                        <a:t>Зубы сближены;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spc="-5" dirty="0">
                          <a:effectLst/>
                        </a:rPr>
                        <a:t>Губы растянуты в улыбке;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spc="-5" dirty="0">
                          <a:effectLst/>
                        </a:rPr>
                        <a:t>Кончик языка упирается в нижние зубы, спинка выгнута;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spc="-5" dirty="0">
                          <a:effectLst/>
                        </a:rPr>
                        <a:t>Голосовые связки отдыхают, горло не дрожит.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</a:rPr>
                        <a:t> </a:t>
                      </a:r>
                      <a:r>
                        <a:rPr lang="ru-RU" sz="1600" spc="20" dirty="0">
                          <a:effectLst/>
                        </a:rPr>
                        <a:t> Звук [С] — твердый глухой согласный.</a:t>
                      </a:r>
                      <a:endParaRPr lang="ru-RU" sz="1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49" name="Picture 1" descr="C:\Users\1\Desktop\0008-008-Artikuljatsija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620688"/>
            <a:ext cx="86044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  <a:t>Поймай звук.</a:t>
            </a:r>
          </a:p>
          <a:p>
            <a:r>
              <a:rPr lang="ru-RU" sz="2000" dirty="0" smtClean="0"/>
              <a:t>(логопед поёт песенку из звуков, ребёнок  услышав звук «</a:t>
            </a:r>
            <a:r>
              <a:rPr lang="ru-RU" sz="2000" dirty="0" err="1" smtClean="0"/>
              <a:t>С»,должен</a:t>
            </a:r>
            <a:r>
              <a:rPr lang="ru-RU" sz="2000" dirty="0" smtClean="0"/>
              <a:t> хлопнуть в ладоши.)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82230" y="2348880"/>
            <a:ext cx="791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А,К,С,О,Х,В,С,И,С,П,В,С,Ы,У,С.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11" y="3193778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7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011863" y="4048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1509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2443163"/>
            <a:ext cx="2757487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805238"/>
            <a:ext cx="26416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22450"/>
            <a:ext cx="331152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2137793" y="3211056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95536" y="2990679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51520" y="3380808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284974" y="3734577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99592" y="2599118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703330" y="2329673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899463" y="3345167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04070" y="3712447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52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187700"/>
            <a:ext cx="90963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667125"/>
            <a:ext cx="8651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Овал 35"/>
          <p:cNvSpPr/>
          <p:nvPr/>
        </p:nvSpPr>
        <p:spPr>
          <a:xfrm>
            <a:off x="1393690" y="2983475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293087" y="2613190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524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297113"/>
            <a:ext cx="8667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Овал 37"/>
          <p:cNvSpPr/>
          <p:nvPr/>
        </p:nvSpPr>
        <p:spPr>
          <a:xfrm>
            <a:off x="1789030" y="3734577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2478384" y="3539307"/>
            <a:ext cx="504056" cy="50405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2605267" y="3037335"/>
            <a:ext cx="462446" cy="445241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528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43163"/>
            <a:ext cx="92233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336925"/>
            <a:ext cx="9080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109788"/>
            <a:ext cx="86836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3013075"/>
            <a:ext cx="8270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25438"/>
            <a:ext cx="20875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Рисунок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404813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Рисунок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213" y="-360363"/>
            <a:ext cx="2252663" cy="2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Рисунок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5019675"/>
            <a:ext cx="20399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Рисунок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4125913"/>
            <a:ext cx="1098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Рисунок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853">
            <a:off x="6899275" y="3527425"/>
            <a:ext cx="10985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Рисунок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3150">
            <a:off x="8085138" y="4699000"/>
            <a:ext cx="10985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Рисунок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186">
            <a:off x="7800975" y="4005263"/>
            <a:ext cx="1098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3527425"/>
            <a:ext cx="1096962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Рисунок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091">
            <a:off x="6575425" y="3786188"/>
            <a:ext cx="1098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Рисунок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4738688"/>
            <a:ext cx="109696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Рисунок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116">
            <a:off x="6415088" y="3957638"/>
            <a:ext cx="10985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Рисунок 6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3150">
            <a:off x="8145463" y="4416425"/>
            <a:ext cx="10985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Рисунок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4235450"/>
            <a:ext cx="10985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Рисунок 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116">
            <a:off x="6138863" y="4402138"/>
            <a:ext cx="1098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7" name="Рисунок 6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4560888"/>
            <a:ext cx="1098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9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836712"/>
            <a:ext cx="620940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cs typeface="Aharoni" pitchFamily="2" charset="-79"/>
              </a:rPr>
              <a:t>Повторяй за мной.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-со-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со-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-со с у-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сы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-су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сы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-су-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сы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-су-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су-со-су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сы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-со-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сы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со-су-со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са-са-са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со-со-со су-су-су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сы-сы-сы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5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9" y="3068960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55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460432" y="2636912"/>
            <a:ext cx="7175351" cy="1793167"/>
          </a:xfrm>
        </p:spPr>
        <p:txBody>
          <a:bodyPr/>
          <a:lstStyle/>
          <a:p>
            <a:pPr lvl="1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692696"/>
            <a:ext cx="58326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cs typeface="Arabic Typesetting" pitchFamily="66" charset="-78"/>
              </a:rPr>
              <a:t>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Arabic Typesetting" pitchFamily="66" charset="-78"/>
              </a:rPr>
              <a:t>гра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cs typeface="Arabic Typesetting" pitchFamily="66" charset="-78"/>
              </a:rPr>
              <a:t>«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cs typeface="Arabic Typesetting" pitchFamily="66" charset="-78"/>
              </a:rPr>
              <a:t>Добавлялки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cs typeface="Arabic Typesetting" pitchFamily="66" charset="-78"/>
              </a:rPr>
              <a:t>». 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cs typeface="Arabic Typesetting" pitchFamily="66" charset="-78"/>
            </a:endParaRPr>
          </a:p>
          <a:p>
            <a:r>
              <a:rPr lang="ru-RU" sz="2400" dirty="0" smtClean="0">
                <a:cs typeface="Arabic Typesetting" pitchFamily="66" charset="-78"/>
              </a:rPr>
              <a:t>Будем </a:t>
            </a:r>
            <a:r>
              <a:rPr lang="ru-RU" sz="2400" dirty="0">
                <a:cs typeface="Arabic Typesetting" pitchFamily="66" charset="-78"/>
              </a:rPr>
              <a:t>играть  с  мячом.  </a:t>
            </a:r>
            <a:r>
              <a:rPr lang="ru-RU" sz="2400" dirty="0" smtClean="0">
                <a:cs typeface="Arabic Typesetting" pitchFamily="66" charset="-78"/>
              </a:rPr>
              <a:t>Бросаю  </a:t>
            </a:r>
            <a:r>
              <a:rPr lang="ru-RU" sz="2400" dirty="0">
                <a:cs typeface="Arabic Typesetting" pitchFamily="66" charset="-78"/>
              </a:rPr>
              <a:t>мяч и называю  первый слог или 2 слога, а ты договариваешь последний слог «СА» и возвращаешь мне мяч.</a:t>
            </a:r>
          </a:p>
          <a:p>
            <a:r>
              <a:rPr lang="ru-RU" sz="2400" dirty="0">
                <a:cs typeface="Arabic Typesetting" pitchFamily="66" charset="-78"/>
              </a:rPr>
              <a:t> </a:t>
            </a:r>
          </a:p>
          <a:p>
            <a:r>
              <a:rPr lang="ru-RU" sz="2400" dirty="0">
                <a:cs typeface="Arabic Typesetting" pitchFamily="66" charset="-78"/>
              </a:rPr>
              <a:t>Ли (</a:t>
            </a:r>
            <a:r>
              <a:rPr lang="ru-RU" sz="2400" dirty="0" err="1">
                <a:cs typeface="Arabic Typesetting" pitchFamily="66" charset="-78"/>
              </a:rPr>
              <a:t>са</a:t>
            </a:r>
            <a:r>
              <a:rPr lang="ru-RU" sz="2400" dirty="0">
                <a:cs typeface="Arabic Typesetting" pitchFamily="66" charset="-78"/>
              </a:rPr>
              <a:t>). Что получилось? – Лиса.</a:t>
            </a:r>
          </a:p>
          <a:p>
            <a:r>
              <a:rPr lang="ru-RU" sz="2400" dirty="0">
                <a:cs typeface="Arabic Typesetting" pitchFamily="66" charset="-78"/>
              </a:rPr>
              <a:t>-Молодец, продолжаем игру: </a:t>
            </a:r>
            <a:r>
              <a:rPr lang="ru-RU" sz="2400" dirty="0" err="1">
                <a:cs typeface="Arabic Typesetting" pitchFamily="66" charset="-78"/>
              </a:rPr>
              <a:t>ро</a:t>
            </a:r>
            <a:r>
              <a:rPr lang="ru-RU" sz="2400" dirty="0">
                <a:cs typeface="Arabic Typesetting" pitchFamily="66" charset="-78"/>
              </a:rPr>
              <a:t> (</a:t>
            </a:r>
            <a:r>
              <a:rPr lang="ru-RU" sz="2400" dirty="0" err="1">
                <a:cs typeface="Arabic Typesetting" pitchFamily="66" charset="-78"/>
              </a:rPr>
              <a:t>са</a:t>
            </a:r>
            <a:r>
              <a:rPr lang="ru-RU" sz="2400" dirty="0">
                <a:cs typeface="Arabic Typesetting" pitchFamily="66" charset="-78"/>
              </a:rPr>
              <a:t>), ко (</a:t>
            </a:r>
            <a:r>
              <a:rPr lang="ru-RU" sz="2400" dirty="0" err="1">
                <a:cs typeface="Arabic Typesetting" pitchFamily="66" charset="-78"/>
              </a:rPr>
              <a:t>са</a:t>
            </a:r>
            <a:r>
              <a:rPr lang="ru-RU" sz="2400" dirty="0">
                <a:cs typeface="Arabic Typesetting" pitchFamily="66" charset="-78"/>
              </a:rPr>
              <a:t>), </a:t>
            </a:r>
            <a:r>
              <a:rPr lang="ru-RU" sz="2400" dirty="0" err="1">
                <a:cs typeface="Arabic Typesetting" pitchFamily="66" charset="-78"/>
              </a:rPr>
              <a:t>кас</a:t>
            </a:r>
            <a:r>
              <a:rPr lang="ru-RU" sz="2400" dirty="0">
                <a:cs typeface="Arabic Typesetting" pitchFamily="66" charset="-78"/>
              </a:rPr>
              <a:t> (</a:t>
            </a:r>
            <a:r>
              <a:rPr lang="ru-RU" sz="2400" dirty="0" err="1">
                <a:cs typeface="Arabic Typesetting" pitchFamily="66" charset="-78"/>
              </a:rPr>
              <a:t>са</a:t>
            </a:r>
            <a:r>
              <a:rPr lang="ru-RU" sz="2400" dirty="0">
                <a:cs typeface="Arabic Typesetting" pitchFamily="66" charset="-78"/>
              </a:rPr>
              <a:t>), поло(</a:t>
            </a:r>
            <a:r>
              <a:rPr lang="ru-RU" sz="2400" dirty="0" err="1">
                <a:cs typeface="Arabic Typesetting" pitchFamily="66" charset="-78"/>
              </a:rPr>
              <a:t>са</a:t>
            </a:r>
            <a:r>
              <a:rPr lang="ru-RU" sz="2400" dirty="0">
                <a:cs typeface="Arabic Typesetting" pitchFamily="66" charset="-78"/>
              </a:rPr>
              <a:t>), колба (</a:t>
            </a:r>
            <a:r>
              <a:rPr lang="ru-RU" sz="2400" dirty="0" err="1">
                <a:cs typeface="Arabic Typesetting" pitchFamily="66" charset="-78"/>
              </a:rPr>
              <a:t>са</a:t>
            </a:r>
            <a:r>
              <a:rPr lang="ru-RU" sz="2400" dirty="0">
                <a:cs typeface="Arabic Typesetting" pitchFamily="66" charset="-78"/>
              </a:rPr>
              <a:t>).</a:t>
            </a:r>
          </a:p>
          <a:p>
            <a:endParaRPr lang="ru-RU" sz="2400" dirty="0" smtClean="0">
              <a:cs typeface="Arabic Typesetting" pitchFamily="66" charset="-78"/>
            </a:endParaRPr>
          </a:p>
          <a:p>
            <a:r>
              <a:rPr lang="ru-RU" sz="2400" dirty="0" smtClean="0">
                <a:cs typeface="Arabic Typesetting" pitchFamily="66" charset="-78"/>
              </a:rPr>
              <a:t>Сейчас </a:t>
            </a:r>
            <a:r>
              <a:rPr lang="ru-RU" sz="2400" dirty="0">
                <a:cs typeface="Arabic Typesetting" pitchFamily="66" charset="-78"/>
              </a:rPr>
              <a:t>мы будем добавлять слог «</a:t>
            </a:r>
            <a:r>
              <a:rPr lang="ru-RU" sz="2400" dirty="0" err="1">
                <a:cs typeface="Arabic Typesetting" pitchFamily="66" charset="-78"/>
              </a:rPr>
              <a:t>сы</a:t>
            </a:r>
            <a:r>
              <a:rPr lang="ru-RU" sz="2400" dirty="0">
                <a:cs typeface="Arabic Typesetting" pitchFamily="66" charset="-78"/>
              </a:rPr>
              <a:t>». Какой слог мы будем добавлять?</a:t>
            </a:r>
          </a:p>
          <a:p>
            <a:r>
              <a:rPr lang="ru-RU" sz="2400" dirty="0">
                <a:cs typeface="Arabic Typesetting" pitchFamily="66" charset="-78"/>
              </a:rPr>
              <a:t>Ребёнок: -СЫ  </a:t>
            </a:r>
          </a:p>
          <a:p>
            <a:r>
              <a:rPr lang="ru-RU" sz="2400" dirty="0">
                <a:cs typeface="Arabic Typesetting" pitchFamily="66" charset="-78"/>
              </a:rPr>
              <a:t>У (</a:t>
            </a:r>
            <a:r>
              <a:rPr lang="ru-RU" sz="2400" dirty="0" err="1">
                <a:cs typeface="Arabic Typesetting" pitchFamily="66" charset="-78"/>
              </a:rPr>
              <a:t>сы</a:t>
            </a:r>
            <a:r>
              <a:rPr lang="ru-RU" sz="2400" dirty="0">
                <a:cs typeface="Arabic Typesetting" pitchFamily="66" charset="-78"/>
              </a:rPr>
              <a:t>), но(СЫ), </a:t>
            </a:r>
            <a:r>
              <a:rPr lang="ru-RU" sz="2400" dirty="0" err="1">
                <a:cs typeface="Arabic Typesetting" pitchFamily="66" charset="-78"/>
              </a:rPr>
              <a:t>ча</a:t>
            </a:r>
            <a:r>
              <a:rPr lang="ru-RU" sz="2400" dirty="0">
                <a:cs typeface="Arabic Typesetting" pitchFamily="66" charset="-78"/>
              </a:rPr>
              <a:t>(СЫ), </a:t>
            </a:r>
            <a:r>
              <a:rPr lang="ru-RU" sz="2400" dirty="0" err="1">
                <a:cs typeface="Arabic Typesetting" pitchFamily="66" charset="-78"/>
              </a:rPr>
              <a:t>бу</a:t>
            </a:r>
            <a:r>
              <a:rPr lang="ru-RU" sz="2400" dirty="0">
                <a:cs typeface="Arabic Typesetting" pitchFamily="66" charset="-78"/>
              </a:rPr>
              <a:t> (СЫ), </a:t>
            </a:r>
            <a:r>
              <a:rPr lang="ru-RU" sz="2400" dirty="0" err="1">
                <a:cs typeface="Arabic Typesetting" pitchFamily="66" charset="-78"/>
              </a:rPr>
              <a:t>ве</a:t>
            </a:r>
            <a:r>
              <a:rPr lang="ru-RU" sz="2400" dirty="0">
                <a:cs typeface="Arabic Typesetting" pitchFamily="66" charset="-78"/>
              </a:rPr>
              <a:t>(СЫ), о(СЫ).</a:t>
            </a:r>
          </a:p>
          <a:p>
            <a:r>
              <a:rPr lang="ru-RU" dirty="0"/>
              <a:t> </a:t>
            </a:r>
          </a:p>
        </p:txBody>
      </p:sp>
      <p:pic>
        <p:nvPicPr>
          <p:cNvPr id="5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821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6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1052736"/>
            <a:ext cx="6400800" cy="3474720"/>
          </a:xfrm>
        </p:spPr>
        <p:txBody>
          <a:bodyPr/>
          <a:lstStyle/>
          <a:p>
            <a:pPr marL="46037" indent="0">
              <a:buNone/>
            </a:pPr>
            <a:r>
              <a:rPr lang="ru-RU" dirty="0"/>
              <a:t>Назову слова я быстро,</a:t>
            </a:r>
          </a:p>
          <a:p>
            <a:pPr marL="46037" indent="0">
              <a:buNone/>
            </a:pPr>
            <a:r>
              <a:rPr lang="ru-RU" dirty="0"/>
              <a:t>Ты произнесёшь их чисто</a:t>
            </a:r>
          </a:p>
          <a:p>
            <a:pPr marL="46037" indent="0">
              <a:buNone/>
            </a:pPr>
            <a:r>
              <a:rPr lang="ru-RU" dirty="0" smtClean="0"/>
              <a:t>Сахар</a:t>
            </a:r>
            <a:r>
              <a:rPr lang="ru-RU" dirty="0"/>
              <a:t>, сад, салат, сапог</a:t>
            </a:r>
          </a:p>
          <a:p>
            <a:pPr marL="46037" indent="0">
              <a:buNone/>
            </a:pPr>
            <a:r>
              <a:rPr lang="ru-RU" dirty="0"/>
              <a:t>Назови-ка первый слог</a:t>
            </a:r>
            <a:r>
              <a:rPr lang="ru-RU" dirty="0" smtClean="0"/>
              <a:t>!</a:t>
            </a:r>
          </a:p>
          <a:p>
            <a:pPr marL="46037" indent="0">
              <a:buNone/>
            </a:pPr>
            <a:r>
              <a:rPr lang="ru-RU" dirty="0" smtClean="0"/>
              <a:t>                              Быстро</a:t>
            </a:r>
            <a:r>
              <a:rPr lang="ru-RU" dirty="0"/>
              <a:t>, чисто называй</a:t>
            </a:r>
          </a:p>
          <a:p>
            <a:pPr marL="46037" indent="0">
              <a:buNone/>
            </a:pPr>
            <a:r>
              <a:rPr lang="ru-RU" dirty="0" smtClean="0"/>
              <a:t>                              Сало</a:t>
            </a:r>
            <a:r>
              <a:rPr lang="ru-RU" dirty="0"/>
              <a:t>, сад, салют, сарай!</a:t>
            </a:r>
          </a:p>
          <a:p>
            <a:pPr marL="46037" indent="0">
              <a:buNone/>
            </a:pPr>
            <a:r>
              <a:rPr lang="ru-RU" dirty="0" smtClean="0"/>
              <a:t>                              Сайка</a:t>
            </a:r>
            <a:r>
              <a:rPr lang="ru-RU" dirty="0"/>
              <a:t>, санки, сажа… Снова</a:t>
            </a:r>
          </a:p>
          <a:p>
            <a:pPr marL="46037" indent="0">
              <a:buNone/>
            </a:pPr>
            <a:r>
              <a:rPr lang="ru-RU" dirty="0" smtClean="0"/>
              <a:t>                              Повтори </a:t>
            </a:r>
            <a:r>
              <a:rPr lang="ru-RU" dirty="0"/>
              <a:t>всё слово в слово!</a:t>
            </a:r>
          </a:p>
          <a:p>
            <a:pPr marL="46037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3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5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981742"/>
            <a:ext cx="630019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Слушай и запоминай</a:t>
            </a:r>
          </a:p>
          <a:p>
            <a:r>
              <a:rPr lang="ru-RU" sz="3200" dirty="0"/>
              <a:t>И красиво называй</a:t>
            </a:r>
          </a:p>
          <a:p>
            <a:r>
              <a:rPr lang="ru-RU" sz="3200" dirty="0"/>
              <a:t>Все слова  со слогом  «СА»:</a:t>
            </a:r>
          </a:p>
          <a:p>
            <a:r>
              <a:rPr lang="ru-RU" sz="3200" dirty="0"/>
              <a:t>Полоса, коса, оса</a:t>
            </a:r>
            <a:r>
              <a:rPr lang="ru-RU" sz="3200" dirty="0" smtClean="0"/>
              <a:t>.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smtClean="0"/>
              <a:t>               Все </a:t>
            </a:r>
            <a:r>
              <a:rPr lang="ru-RU" sz="3200" dirty="0"/>
              <a:t>слова со слогом «СО»:</a:t>
            </a:r>
          </a:p>
          <a:p>
            <a:r>
              <a:rPr lang="ru-RU" sz="3200" dirty="0" smtClean="0"/>
              <a:t>              Сода</a:t>
            </a:r>
            <a:r>
              <a:rPr lang="ru-RU" sz="3200" dirty="0"/>
              <a:t>, Соня, колесо.</a:t>
            </a:r>
          </a:p>
          <a:p>
            <a:r>
              <a:rPr lang="ru-RU" sz="3200" dirty="0" smtClean="0"/>
              <a:t>              Все </a:t>
            </a:r>
            <a:r>
              <a:rPr lang="ru-RU" sz="3200" dirty="0"/>
              <a:t>слова со слогом «СЫ»:</a:t>
            </a:r>
          </a:p>
          <a:p>
            <a:r>
              <a:rPr lang="ru-RU" sz="3200" dirty="0" smtClean="0"/>
              <a:t>              Косы</a:t>
            </a:r>
            <a:r>
              <a:rPr lang="ru-RU" sz="3200" dirty="0"/>
              <a:t>, бусы и весы.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2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7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://s59.radikal.ru/i165/1011/65/07568bfe3dc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s59.radikal.ru/i165/1011/65/07568bfe3dc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s59.radikal.ru/i165/1011/65/07568bfe3dc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83711"/>
            <a:ext cx="2310904" cy="2310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4" y="1972444"/>
            <a:ext cx="2104628" cy="2104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98600" l="1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4" y="4451625"/>
            <a:ext cx="2160240" cy="2160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90" l="37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7" y="2495922"/>
            <a:ext cx="2295525" cy="1581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" b="100000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94" y="3920092"/>
            <a:ext cx="2885306" cy="2885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8" b="99502" l="7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" y="4077072"/>
            <a:ext cx="3028181" cy="229684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92498" y="32067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Выбери </a:t>
            </a:r>
            <a:r>
              <a:rPr lang="ru-RU" sz="2800" dirty="0" smtClean="0"/>
              <a:t>мебель название которой</a:t>
            </a:r>
            <a:endParaRPr lang="ru-RU" sz="2800" dirty="0"/>
          </a:p>
          <a:p>
            <a:pPr algn="ctr"/>
            <a:r>
              <a:rPr lang="ru-RU" sz="2800" dirty="0"/>
              <a:t>   начинается на звук «С»</a:t>
            </a:r>
          </a:p>
        </p:txBody>
      </p:sp>
    </p:spTree>
    <p:extLst>
      <p:ext uri="{BB962C8B-B14F-4D97-AF65-F5344CB8AC3E}">
        <p14:creationId xmlns:p14="http://schemas.microsoft.com/office/powerpoint/2010/main" val="37065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3" r="97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99210"/>
            <a:ext cx="1656184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" b="97714" l="2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03066"/>
            <a:ext cx="1944216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8" b="100000" l="12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59009"/>
            <a:ext cx="2200275" cy="164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29" y="2963358"/>
            <a:ext cx="2659671" cy="2659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77" l="5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54" y="4321156"/>
            <a:ext cx="2022260" cy="19677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15609" y="4766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/>
              <a:t>Выбери посуду  название которой</a:t>
            </a:r>
            <a:endParaRPr lang="ru-RU" sz="3200" dirty="0"/>
          </a:p>
          <a:p>
            <a:pPr algn="ctr"/>
            <a:r>
              <a:rPr lang="ru-RU" sz="3200" dirty="0"/>
              <a:t>   начинается на звук «С»</a:t>
            </a:r>
          </a:p>
        </p:txBody>
      </p:sp>
    </p:spTree>
    <p:extLst>
      <p:ext uri="{BB962C8B-B14F-4D97-AF65-F5344CB8AC3E}">
        <p14:creationId xmlns:p14="http://schemas.microsoft.com/office/powerpoint/2010/main" val="27527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49626"/>
            <a:ext cx="1872208" cy="18722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" b="94364" l="31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37330"/>
            <a:ext cx="1907704" cy="1855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91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19779"/>
            <a:ext cx="1752216" cy="1290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62" l="19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404729"/>
            <a:ext cx="1920189" cy="1817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0" l="40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04729"/>
            <a:ext cx="3149337" cy="2362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78" y="2594833"/>
            <a:ext cx="2133600" cy="1695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91" b="97273" l="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" y="4290283"/>
            <a:ext cx="3493431" cy="23289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7881" y="692696"/>
            <a:ext cx="5837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Выбери продукты  название которых</a:t>
            </a:r>
          </a:p>
          <a:p>
            <a:pPr algn="ctr"/>
            <a:r>
              <a:rPr lang="ru-RU" sz="2800" dirty="0"/>
              <a:t> </a:t>
            </a:r>
            <a:r>
              <a:rPr lang="ru-RU" sz="2800" dirty="0" smtClean="0"/>
              <a:t>  начинается на звук «С»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10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6192688" cy="864096"/>
          </a:xfrm>
        </p:spPr>
        <p:txBody>
          <a:bodyPr>
            <a:normAutofit fontScale="9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/>
              <a:t>     Стихотворение </a:t>
            </a:r>
            <a:r>
              <a:rPr lang="ru-RU" sz="2800" dirty="0"/>
              <a:t>со звуком </a:t>
            </a:r>
            <a:r>
              <a:rPr lang="en-US" sz="2800" dirty="0" smtClean="0"/>
              <a:t>[</a:t>
            </a:r>
            <a:r>
              <a:rPr lang="ru-RU" sz="2800" dirty="0" smtClean="0"/>
              <a:t>с</a:t>
            </a:r>
            <a:r>
              <a:rPr lang="en-US" sz="2800" dirty="0" smtClean="0"/>
              <a:t>]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3568" y="3068960"/>
            <a:ext cx="8229600" cy="3876675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Самолёт построим сами,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Понесёмся над лесами,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Понесёмся над лесами,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А потом вернёмся к маме.</a:t>
            </a:r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99500" l="6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5106077" cy="51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butterfly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8909"/>
            <a:ext cx="1333500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butterfly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4802"/>
            <a:ext cx="9906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butterfly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306"/>
            <a:ext cx="8001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butterfly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9" y="3343561"/>
            <a:ext cx="800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butterfly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38730"/>
            <a:ext cx="1600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2348717" y="1556792"/>
            <a:ext cx="5105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7200" b="1" dirty="0">
                <a:solidFill>
                  <a:srgbClr val="CC0000"/>
                </a:solidFill>
                <a:latin typeface="Comic Sans MS" pitchFamily="66" charset="0"/>
              </a:rPr>
              <a:t>Молодец !</a:t>
            </a:r>
          </a:p>
        </p:txBody>
      </p:sp>
      <p:pic>
        <p:nvPicPr>
          <p:cNvPr id="8" name="Picture 2" descr="C:\Users\1\Desktop\0_51487_f2a7dda6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70" y="3018726"/>
            <a:ext cx="2250122" cy="3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24944" y="3395571"/>
            <a:ext cx="6511925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3150" y="179388"/>
            <a:ext cx="6400800" cy="3475037"/>
          </a:xfrm>
        </p:spPr>
        <p:txBody>
          <a:bodyPr rtlCol="0">
            <a:norm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Массаж твёрдого нёба в области операционного шва и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околошовных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тканей.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t="4699" r="-2031" b="-4699"/>
          <a:stretch/>
        </p:blipFill>
        <p:spPr>
          <a:xfrm>
            <a:off x="179512" y="1644241"/>
            <a:ext cx="3651219" cy="3475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3535179" y="1376462"/>
            <a:ext cx="495392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большим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пальцем производить поглаживающие движения вдоль твердого нёба от передних зубов и обратно; постепенно область воздействия увеличивается и доходит до мягкого нёба;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9013" y="28767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большим пальцем производить поперечные поглаживающие движения по твердому и мягкому нёбу слева направо и наоборот;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35179" y="40770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большим пальцем производить круговые поглаживающие и растирающие движения по твердому и мягкому нёбу слева направо и наоборот; движения начинают выполнять от верхних боковых зубов, постепенно продвигаясь от твердого нёба к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мягкому.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производить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аналогичные движения от резцов к глотке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обратно.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037" y="769268"/>
            <a:ext cx="6511925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845438" cy="3475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3779912" y="1700808"/>
            <a:ext cx="4572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средним пальцем производить поглаживающие, надав­ливающие, растирающие движения вдоль и поперек рубца от резцов к глотке и наоборот;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производить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поглаживающие, разминающие, растяги­вающие движения по мягкому нёбу средним пальцем от центральной части к боковым краям: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постукивать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указательным или средним пальцем по твердому и мягкому нёбу.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Массаж твёрдого нёба в области операционного шва и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околошовных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тканей.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71600" y="836712"/>
            <a:ext cx="7424766" cy="555468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Franklin Gothic Medium Cond" pitchFamily="34" charset="0"/>
              </a:rPr>
              <a:t> Массаж лица и шеи готовит мышцы к артикуляционной гимнастике, вызывает прилив крови к ним, помогает ребенку лучше улавливать ощущения от этих мышц и управлять ими, делает мимику выразительнее.</a:t>
            </a:r>
          </a:p>
          <a:p>
            <a:pPr>
              <a:lnSpc>
                <a:spcPct val="15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4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00042"/>
            <a:ext cx="8072494" cy="578647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Franklin Gothic Medium Cond" pitchFamily="34" charset="0"/>
              </a:rPr>
              <a:t>Ручки растираем </a:t>
            </a:r>
            <a:r>
              <a:rPr lang="ru-RU" i="1" dirty="0" smtClean="0">
                <a:latin typeface="Franklin Gothic Medium Cond" pitchFamily="34" charset="0"/>
              </a:rPr>
              <a:t>(потирание ладоней)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И разогреваем </a:t>
            </a:r>
            <a:r>
              <a:rPr lang="ru-RU" i="1" dirty="0" smtClean="0">
                <a:latin typeface="Franklin Gothic Medium Cond" pitchFamily="34" charset="0"/>
              </a:rPr>
              <a:t>(хлопки),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P1020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1285860"/>
            <a:ext cx="4906546" cy="31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20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286124"/>
            <a:ext cx="3929090" cy="323626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571480"/>
            <a:ext cx="8501122" cy="607223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И лицо теплом своим мы умываем </a:t>
            </a:r>
            <a:r>
              <a:rPr lang="ru-RU" i="1" dirty="0" smtClean="0">
                <a:latin typeface="Franklin Gothic Medium Cond" pitchFamily="34" charset="0"/>
              </a:rPr>
              <a:t>(разогретыми ладонями проводят по лицу сверху вниз),</a:t>
            </a:r>
          </a:p>
          <a:p>
            <a:pPr>
              <a:buNone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Franklin Gothic Medium Cond" pitchFamily="34" charset="0"/>
              </a:rPr>
              <a:t>Грабельки сгребают все плохие мысли </a:t>
            </a:r>
            <a:r>
              <a:rPr lang="ru-RU" i="1" dirty="0" smtClean="0">
                <a:latin typeface="Franklin Gothic Medium Cond" pitchFamily="34" charset="0"/>
              </a:rPr>
              <a:t>(граблеобразные движения пальцами от середины лба к вискам).</a:t>
            </a:r>
            <a:endParaRPr lang="ru-RU" i="1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428604"/>
            <a:ext cx="7567642" cy="5697559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Franklin Gothic Medium Cond" pitchFamily="34" charset="0"/>
              </a:rPr>
              <a:t>Ушки растираем вверх и вниз мы быстро </a:t>
            </a:r>
            <a:r>
              <a:rPr lang="ru-RU" i="1" dirty="0" smtClean="0">
                <a:latin typeface="Franklin Gothic Medium Cond" pitchFamily="34" charset="0"/>
              </a:rPr>
              <a:t>(растирание ушных раковин по краю снизу вверх и сверху вниз).</a:t>
            </a:r>
          </a:p>
          <a:p>
            <a:pPr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Franklin Gothic Medium Cond" pitchFamily="34" charset="0"/>
              </a:rPr>
              <a:t>Их вперед сгибаем </a:t>
            </a:r>
            <a:r>
              <a:rPr lang="ru-RU" i="1" dirty="0" smtClean="0">
                <a:latin typeface="Franklin Gothic Medium Cond" pitchFamily="34" charset="0"/>
              </a:rPr>
              <a:t>(нагибание ушных раковин кпереди)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4" name="Рисунок 3" descr="P1020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080338"/>
            <a:ext cx="4627137" cy="33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1332</TotalTime>
  <Words>1133</Words>
  <Application>Microsoft Office PowerPoint</Application>
  <PresentationFormat>Экран (4:3)</PresentationFormat>
  <Paragraphs>255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Воздушный поток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Стихотворение со звуком [с] 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54</cp:revision>
  <dcterms:created xsi:type="dcterms:W3CDTF">2015-05-27T04:42:06Z</dcterms:created>
  <dcterms:modified xsi:type="dcterms:W3CDTF">2016-02-23T14:14:08Z</dcterms:modified>
</cp:coreProperties>
</file>