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296" r:id="rId5"/>
    <p:sldId id="297" r:id="rId6"/>
    <p:sldId id="298" r:id="rId7"/>
    <p:sldId id="286" r:id="rId8"/>
    <p:sldId id="299" r:id="rId9"/>
    <p:sldId id="300" r:id="rId10"/>
    <p:sldId id="301" r:id="rId11"/>
    <p:sldId id="302" r:id="rId12"/>
    <p:sldId id="287" r:id="rId13"/>
    <p:sldId id="288" r:id="rId14"/>
    <p:sldId id="260" r:id="rId15"/>
    <p:sldId id="282" r:id="rId16"/>
    <p:sldId id="262" r:id="rId17"/>
    <p:sldId id="258" r:id="rId18"/>
    <p:sldId id="264" r:id="rId19"/>
    <p:sldId id="266" r:id="rId20"/>
    <p:sldId id="268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3" r:id="rId32"/>
    <p:sldId id="284" r:id="rId33"/>
    <p:sldId id="295" r:id="rId34"/>
    <p:sldId id="294" r:id="rId35"/>
    <p:sldId id="293" r:id="rId36"/>
    <p:sldId id="290" r:id="rId37"/>
    <p:sldId id="30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9BAB6-05BF-43E9-9B2A-B674FABC692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263D1-7266-4127-89B0-16A71F0AFA78}">
      <dgm:prSet phldrT="[Текст]" custT="1"/>
      <dgm:spPr/>
      <dgm:t>
        <a:bodyPr/>
        <a:lstStyle/>
        <a:p>
          <a:r>
            <a:rPr lang="ru-RU" sz="2000" b="1" dirty="0"/>
            <a:t>ПОДГОТОВКА К ШКОЛЕ</a:t>
          </a:r>
          <a:endParaRPr lang="ru-RU" sz="2000" dirty="0"/>
        </a:p>
      </dgm:t>
    </dgm:pt>
    <dgm:pt modelId="{449DAD09-B531-4F23-AA84-01413D09B770}" type="parTrans" cxnId="{F8126B29-43F1-4A6E-AF52-9C6A9B6E0262}">
      <dgm:prSet/>
      <dgm:spPr/>
      <dgm:t>
        <a:bodyPr/>
        <a:lstStyle/>
        <a:p>
          <a:endParaRPr lang="ru-RU"/>
        </a:p>
      </dgm:t>
    </dgm:pt>
    <dgm:pt modelId="{7828CCAB-2CBF-4BE9-B2B7-B2ED22E054AB}" type="sibTrans" cxnId="{F8126B29-43F1-4A6E-AF52-9C6A9B6E0262}">
      <dgm:prSet/>
      <dgm:spPr/>
      <dgm:t>
        <a:bodyPr/>
        <a:lstStyle/>
        <a:p>
          <a:endParaRPr lang="ru-RU"/>
        </a:p>
      </dgm:t>
    </dgm:pt>
    <dgm:pt modelId="{9499ED00-5210-4779-8AD4-758DD4FAEB6A}">
      <dgm:prSet phldrT="[Текст]"/>
      <dgm:spPr/>
      <dgm:t>
        <a:bodyPr/>
        <a:lstStyle/>
        <a:p>
          <a:r>
            <a:rPr lang="ru-RU" b="1" dirty="0"/>
            <a:t>формирование мотивов, побуждающих к учению</a:t>
          </a:r>
          <a:endParaRPr lang="ru-RU" dirty="0"/>
        </a:p>
      </dgm:t>
    </dgm:pt>
    <dgm:pt modelId="{ED12A40C-98C1-42AD-AA09-1BFA6AA09B52}" type="parTrans" cxnId="{49BECA7F-0D57-4914-9EBA-5A2FA0129101}">
      <dgm:prSet/>
      <dgm:spPr/>
      <dgm:t>
        <a:bodyPr/>
        <a:lstStyle/>
        <a:p>
          <a:endParaRPr lang="ru-RU"/>
        </a:p>
      </dgm:t>
    </dgm:pt>
    <dgm:pt modelId="{3423ED12-125D-4707-AC3B-629C8B1D7309}" type="sibTrans" cxnId="{49BECA7F-0D57-4914-9EBA-5A2FA0129101}">
      <dgm:prSet/>
      <dgm:spPr/>
      <dgm:t>
        <a:bodyPr/>
        <a:lstStyle/>
        <a:p>
          <a:endParaRPr lang="ru-RU"/>
        </a:p>
      </dgm:t>
    </dgm:pt>
    <dgm:pt modelId="{902A4A15-7949-4072-A8F8-BD4590370347}">
      <dgm:prSet phldrT="[Текст]" custT="1"/>
      <dgm:spPr/>
      <dgm:t>
        <a:bodyPr/>
        <a:lstStyle/>
        <a:p>
          <a:r>
            <a:rPr lang="ru-RU" sz="2000" b="1" dirty="0"/>
            <a:t>общее развитие</a:t>
          </a:r>
          <a:endParaRPr lang="ru-RU" sz="2000" dirty="0"/>
        </a:p>
      </dgm:t>
    </dgm:pt>
    <dgm:pt modelId="{A854C7BA-9B46-4083-9CF6-AF2E9306DC66}" type="parTrans" cxnId="{76B10064-27AA-434B-A21F-741C3EA1884C}">
      <dgm:prSet/>
      <dgm:spPr/>
      <dgm:t>
        <a:bodyPr/>
        <a:lstStyle/>
        <a:p>
          <a:endParaRPr lang="ru-RU"/>
        </a:p>
      </dgm:t>
    </dgm:pt>
    <dgm:pt modelId="{6735AC67-DD76-4513-BBD5-49C5410CC7CC}" type="sibTrans" cxnId="{76B10064-27AA-434B-A21F-741C3EA1884C}">
      <dgm:prSet/>
      <dgm:spPr/>
      <dgm:t>
        <a:bodyPr/>
        <a:lstStyle/>
        <a:p>
          <a:endParaRPr lang="ru-RU"/>
        </a:p>
      </dgm:t>
    </dgm:pt>
    <dgm:pt modelId="{CCFC75B3-18AC-42A3-8802-847BAAC41D41}">
      <dgm:prSet phldrT="[Текст]"/>
      <dgm:spPr/>
      <dgm:t>
        <a:bodyPr/>
        <a:lstStyle/>
        <a:p>
          <a:r>
            <a:rPr lang="ru-RU" b="1" dirty="0"/>
            <a:t>воспитание умения произвольно управлять собой</a:t>
          </a:r>
          <a:endParaRPr lang="ru-RU" dirty="0"/>
        </a:p>
      </dgm:t>
    </dgm:pt>
    <dgm:pt modelId="{EE240B50-FE46-411F-A8EB-FD819C50F5EE}" type="parTrans" cxnId="{89B417EA-0F63-463F-A61E-BBDB68005F11}">
      <dgm:prSet/>
      <dgm:spPr/>
      <dgm:t>
        <a:bodyPr/>
        <a:lstStyle/>
        <a:p>
          <a:endParaRPr lang="ru-RU"/>
        </a:p>
      </dgm:t>
    </dgm:pt>
    <dgm:pt modelId="{D0442C0D-8625-4FD0-B18B-5689894EA280}" type="sibTrans" cxnId="{89B417EA-0F63-463F-A61E-BBDB68005F11}">
      <dgm:prSet/>
      <dgm:spPr/>
      <dgm:t>
        <a:bodyPr/>
        <a:lstStyle/>
        <a:p>
          <a:endParaRPr lang="ru-RU"/>
        </a:p>
      </dgm:t>
    </dgm:pt>
    <dgm:pt modelId="{731A2B65-B86E-44D0-BF2C-E9782D173ED7}" type="pres">
      <dgm:prSet presAssocID="{A019BAB6-05BF-43E9-9B2A-B674FABC69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27602-8507-4D28-B88A-773B55EAF7BE}" type="pres">
      <dgm:prSet presAssocID="{DDA263D1-7266-4127-89B0-16A71F0AFA78}" presName="centerShape" presStyleLbl="node0" presStyleIdx="0" presStyleCnt="1" custScaleX="89391" custScaleY="94026"/>
      <dgm:spPr/>
      <dgm:t>
        <a:bodyPr/>
        <a:lstStyle/>
        <a:p>
          <a:endParaRPr lang="ru-RU"/>
        </a:p>
      </dgm:t>
    </dgm:pt>
    <dgm:pt modelId="{2EC07979-A91C-415C-9927-158570247418}" type="pres">
      <dgm:prSet presAssocID="{ED12A40C-98C1-42AD-AA09-1BFA6AA09B5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F2F4D9D-52A2-4D6C-9918-204100BA6964}" type="pres">
      <dgm:prSet presAssocID="{9499ED00-5210-4779-8AD4-758DD4FAEB6A}" presName="node" presStyleLbl="node1" presStyleIdx="0" presStyleCnt="3" custScaleX="88284" custScaleY="7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0AB0B-C0D2-45AA-9C17-21938DB2B875}" type="pres">
      <dgm:prSet presAssocID="{A854C7BA-9B46-4083-9CF6-AF2E9306DC6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45A0184-450F-40CA-9F7B-AE5A53B32502}" type="pres">
      <dgm:prSet presAssocID="{902A4A15-7949-4072-A8F8-BD4590370347}" presName="node" presStyleLbl="node1" presStyleIdx="1" presStyleCnt="3" custScaleX="76738" custScaleY="69536" custRadScaleRad="100767" custRadScaleInc="-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20795-A9E4-41FE-8ADB-78F30960E954}" type="pres">
      <dgm:prSet presAssocID="{EE240B50-FE46-411F-A8EB-FD819C50F5E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CF23F09-A207-478E-B0BC-5AAB0CC128D3}" type="pres">
      <dgm:prSet presAssocID="{CCFC75B3-18AC-42A3-8802-847BAAC41D41}" presName="node" presStyleLbl="node1" presStyleIdx="2" presStyleCnt="3" custScaleX="95024" custScaleY="79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1509A5-0A4F-48F3-85F2-3D0BB6BFE357}" type="presOf" srcId="{9499ED00-5210-4779-8AD4-758DD4FAEB6A}" destId="{2F2F4D9D-52A2-4D6C-9918-204100BA6964}" srcOrd="0" destOrd="0" presId="urn:microsoft.com/office/officeart/2005/8/layout/radial4"/>
    <dgm:cxn modelId="{4BFD1089-D8D6-446B-8FD4-B2C2240803C1}" type="presOf" srcId="{A019BAB6-05BF-43E9-9B2A-B674FABC6928}" destId="{731A2B65-B86E-44D0-BF2C-E9782D173ED7}" srcOrd="0" destOrd="0" presId="urn:microsoft.com/office/officeart/2005/8/layout/radial4"/>
    <dgm:cxn modelId="{76B10064-27AA-434B-A21F-741C3EA1884C}" srcId="{DDA263D1-7266-4127-89B0-16A71F0AFA78}" destId="{902A4A15-7949-4072-A8F8-BD4590370347}" srcOrd="1" destOrd="0" parTransId="{A854C7BA-9B46-4083-9CF6-AF2E9306DC66}" sibTransId="{6735AC67-DD76-4513-BBD5-49C5410CC7CC}"/>
    <dgm:cxn modelId="{0363B18B-4DCE-4C88-B895-C84A05B9D304}" type="presOf" srcId="{902A4A15-7949-4072-A8F8-BD4590370347}" destId="{245A0184-450F-40CA-9F7B-AE5A53B32502}" srcOrd="0" destOrd="0" presId="urn:microsoft.com/office/officeart/2005/8/layout/radial4"/>
    <dgm:cxn modelId="{89B417EA-0F63-463F-A61E-BBDB68005F11}" srcId="{DDA263D1-7266-4127-89B0-16A71F0AFA78}" destId="{CCFC75B3-18AC-42A3-8802-847BAAC41D41}" srcOrd="2" destOrd="0" parTransId="{EE240B50-FE46-411F-A8EB-FD819C50F5EE}" sibTransId="{D0442C0D-8625-4FD0-B18B-5689894EA280}"/>
    <dgm:cxn modelId="{C411D80D-208D-4E47-940E-59215166960F}" type="presOf" srcId="{DDA263D1-7266-4127-89B0-16A71F0AFA78}" destId="{1A527602-8507-4D28-B88A-773B55EAF7BE}" srcOrd="0" destOrd="0" presId="urn:microsoft.com/office/officeart/2005/8/layout/radial4"/>
    <dgm:cxn modelId="{A4B1DB60-5DE1-40F2-9024-7CBC50A13159}" type="presOf" srcId="{A854C7BA-9B46-4083-9CF6-AF2E9306DC66}" destId="{9760AB0B-C0D2-45AA-9C17-21938DB2B875}" srcOrd="0" destOrd="0" presId="urn:microsoft.com/office/officeart/2005/8/layout/radial4"/>
    <dgm:cxn modelId="{0563A104-DEEA-476C-A392-F6DD3AF2F095}" type="presOf" srcId="{ED12A40C-98C1-42AD-AA09-1BFA6AA09B52}" destId="{2EC07979-A91C-415C-9927-158570247418}" srcOrd="0" destOrd="0" presId="urn:microsoft.com/office/officeart/2005/8/layout/radial4"/>
    <dgm:cxn modelId="{822371E1-0108-4825-B23F-F1E8F2F75613}" type="presOf" srcId="{EE240B50-FE46-411F-A8EB-FD819C50F5EE}" destId="{15820795-A9E4-41FE-8ADB-78F30960E954}" srcOrd="0" destOrd="0" presId="urn:microsoft.com/office/officeart/2005/8/layout/radial4"/>
    <dgm:cxn modelId="{49BECA7F-0D57-4914-9EBA-5A2FA0129101}" srcId="{DDA263D1-7266-4127-89B0-16A71F0AFA78}" destId="{9499ED00-5210-4779-8AD4-758DD4FAEB6A}" srcOrd="0" destOrd="0" parTransId="{ED12A40C-98C1-42AD-AA09-1BFA6AA09B52}" sibTransId="{3423ED12-125D-4707-AC3B-629C8B1D7309}"/>
    <dgm:cxn modelId="{F8126B29-43F1-4A6E-AF52-9C6A9B6E0262}" srcId="{A019BAB6-05BF-43E9-9B2A-B674FABC6928}" destId="{DDA263D1-7266-4127-89B0-16A71F0AFA78}" srcOrd="0" destOrd="0" parTransId="{449DAD09-B531-4F23-AA84-01413D09B770}" sibTransId="{7828CCAB-2CBF-4BE9-B2B7-B2ED22E054AB}"/>
    <dgm:cxn modelId="{2B5CC81F-3A53-4AED-BE11-45E2CB70A465}" type="presOf" srcId="{CCFC75B3-18AC-42A3-8802-847BAAC41D41}" destId="{2CF23F09-A207-478E-B0BC-5AAB0CC128D3}" srcOrd="0" destOrd="0" presId="urn:microsoft.com/office/officeart/2005/8/layout/radial4"/>
    <dgm:cxn modelId="{2AE8DAB0-DDA9-4CFF-919B-68A53192C35D}" type="presParOf" srcId="{731A2B65-B86E-44D0-BF2C-E9782D173ED7}" destId="{1A527602-8507-4D28-B88A-773B55EAF7BE}" srcOrd="0" destOrd="0" presId="urn:microsoft.com/office/officeart/2005/8/layout/radial4"/>
    <dgm:cxn modelId="{B9F8DCC9-4391-4E6E-96BC-340A0BEFA935}" type="presParOf" srcId="{731A2B65-B86E-44D0-BF2C-E9782D173ED7}" destId="{2EC07979-A91C-415C-9927-158570247418}" srcOrd="1" destOrd="0" presId="urn:microsoft.com/office/officeart/2005/8/layout/radial4"/>
    <dgm:cxn modelId="{4DE3B401-0477-4760-A0D1-0B3236220A59}" type="presParOf" srcId="{731A2B65-B86E-44D0-BF2C-E9782D173ED7}" destId="{2F2F4D9D-52A2-4D6C-9918-204100BA6964}" srcOrd="2" destOrd="0" presId="urn:microsoft.com/office/officeart/2005/8/layout/radial4"/>
    <dgm:cxn modelId="{A473C959-6E3D-49E5-96EA-A92231101FE1}" type="presParOf" srcId="{731A2B65-B86E-44D0-BF2C-E9782D173ED7}" destId="{9760AB0B-C0D2-45AA-9C17-21938DB2B875}" srcOrd="3" destOrd="0" presId="urn:microsoft.com/office/officeart/2005/8/layout/radial4"/>
    <dgm:cxn modelId="{3B02E58E-412B-4C1B-A14B-BE5142C4EECC}" type="presParOf" srcId="{731A2B65-B86E-44D0-BF2C-E9782D173ED7}" destId="{245A0184-450F-40CA-9F7B-AE5A53B32502}" srcOrd="4" destOrd="0" presId="urn:microsoft.com/office/officeart/2005/8/layout/radial4"/>
    <dgm:cxn modelId="{3E6B38C9-0351-4257-9EAE-FF09E4E5F54A}" type="presParOf" srcId="{731A2B65-B86E-44D0-BF2C-E9782D173ED7}" destId="{15820795-A9E4-41FE-8ADB-78F30960E954}" srcOrd="5" destOrd="0" presId="urn:microsoft.com/office/officeart/2005/8/layout/radial4"/>
    <dgm:cxn modelId="{CA3471EF-0432-411C-B8E3-F7638A876AE2}" type="presParOf" srcId="{731A2B65-B86E-44D0-BF2C-E9782D173ED7}" destId="{2CF23F09-A207-478E-B0BC-5AAB0CC128D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527602-8507-4D28-B88A-773B55EAF7BE}">
      <dsp:nvSpPr>
        <dsp:cNvPr id="0" name=""/>
        <dsp:cNvSpPr/>
      </dsp:nvSpPr>
      <dsp:spPr>
        <a:xfrm>
          <a:off x="3187921" y="2960378"/>
          <a:ext cx="2051794" cy="215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ПОДГОТОВКА К ШКОЛЕ</a:t>
          </a:r>
          <a:endParaRPr lang="ru-RU" sz="2000" kern="1200" dirty="0"/>
        </a:p>
      </dsp:txBody>
      <dsp:txXfrm>
        <a:off x="3187921" y="2960378"/>
        <a:ext cx="2051794" cy="2158181"/>
      </dsp:txXfrm>
    </dsp:sp>
    <dsp:sp modelId="{2EC07979-A91C-415C-9927-158570247418}">
      <dsp:nvSpPr>
        <dsp:cNvPr id="0" name=""/>
        <dsp:cNvSpPr/>
      </dsp:nvSpPr>
      <dsp:spPr>
        <a:xfrm rot="12900000">
          <a:off x="1349271" y="2441952"/>
          <a:ext cx="2100351" cy="654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F4D9D-52A2-4D6C-9918-204100BA6964}">
      <dsp:nvSpPr>
        <dsp:cNvPr id="0" name=""/>
        <dsp:cNvSpPr/>
      </dsp:nvSpPr>
      <dsp:spPr>
        <a:xfrm>
          <a:off x="576660" y="1493823"/>
          <a:ext cx="1925065" cy="1345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формирование мотивов, побуждающих к учению</a:t>
          </a:r>
          <a:endParaRPr lang="ru-RU" sz="2000" kern="1200" dirty="0"/>
        </a:p>
      </dsp:txBody>
      <dsp:txXfrm>
        <a:off x="576660" y="1493823"/>
        <a:ext cx="1925065" cy="1345705"/>
      </dsp:txXfrm>
    </dsp:sp>
    <dsp:sp modelId="{9760AB0B-C0D2-45AA-9C17-21938DB2B875}">
      <dsp:nvSpPr>
        <dsp:cNvPr id="0" name=""/>
        <dsp:cNvSpPr/>
      </dsp:nvSpPr>
      <dsp:spPr>
        <a:xfrm rot="16179552">
          <a:off x="3155732" y="1467000"/>
          <a:ext cx="2089460" cy="654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A0184-450F-40CA-9F7B-AE5A53B32502}">
      <dsp:nvSpPr>
        <dsp:cNvPr id="0" name=""/>
        <dsp:cNvSpPr/>
      </dsp:nvSpPr>
      <dsp:spPr>
        <a:xfrm>
          <a:off x="3357598" y="142866"/>
          <a:ext cx="1673301" cy="1213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общее развитие</a:t>
          </a:r>
          <a:endParaRPr lang="ru-RU" sz="2000" kern="1200" dirty="0"/>
        </a:p>
      </dsp:txBody>
      <dsp:txXfrm>
        <a:off x="3357598" y="142866"/>
        <a:ext cx="1673301" cy="1213007"/>
      </dsp:txXfrm>
    </dsp:sp>
    <dsp:sp modelId="{15820795-A9E4-41FE-8ADB-78F30960E954}">
      <dsp:nvSpPr>
        <dsp:cNvPr id="0" name=""/>
        <dsp:cNvSpPr/>
      </dsp:nvSpPr>
      <dsp:spPr>
        <a:xfrm rot="19500000">
          <a:off x="4978014" y="2441952"/>
          <a:ext cx="2100351" cy="654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23F09-A207-478E-B0BC-5AAB0CC128D3}">
      <dsp:nvSpPr>
        <dsp:cNvPr id="0" name=""/>
        <dsp:cNvSpPr/>
      </dsp:nvSpPr>
      <dsp:spPr>
        <a:xfrm>
          <a:off x="5852426" y="1473902"/>
          <a:ext cx="2072034" cy="1385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воспитание умения произвольно управлять собой</a:t>
          </a:r>
          <a:endParaRPr lang="ru-RU" sz="2000" kern="1200" dirty="0"/>
        </a:p>
      </dsp:txBody>
      <dsp:txXfrm>
        <a:off x="5852426" y="1473902"/>
        <a:ext cx="2072034" cy="138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bg2">
                <a:lumMod val="40000"/>
                <a:lumOff val="6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CB60-4048-4BFD-A26E-2C574C19881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FED65-FE05-4432-8923-9C273B17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60429107_27324b086e4bd710847564ad3c49eb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571613"/>
            <a:ext cx="5357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предпосылок учебной деятельности у старших дошкольников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785794"/>
            <a:ext cx="4272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Ермакова В.В., </a:t>
            </a:r>
          </a:p>
          <a:p>
            <a:r>
              <a:rPr lang="ru-RU" dirty="0" smtClean="0"/>
              <a:t>воспитатель МДОУ  «Детский сад №4 КВ»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методическом аспекте для развития учебной деятельности дошкольника используются разнообразные дидактические материалы и пособия. Дидактические игры, игровые задания и приемы повышают интерес к содержанию занятий, активизируют детей. При </a:t>
            </a:r>
            <a:r>
              <a:rPr lang="ru-RU" dirty="0" smtClean="0">
                <a:solidFill>
                  <a:schemeClr val="bg1"/>
                </a:solidFill>
              </a:rPr>
              <a:t>наличии </a:t>
            </a:r>
            <a:r>
              <a:rPr lang="ru-RU" dirty="0">
                <a:solidFill>
                  <a:schemeClr val="bg1"/>
                </a:solidFill>
              </a:rPr>
              <a:t>заинтересованности у детей появляется желание выполнить работу, активизируется поиск интересных путей решения, контроль своих действий и действий других. Таким образом, к концу дошкольного возраста формируются предпосылки учебной деятельности в процессе специально организованных учебных занятий, развиваются познавательные интересы, умение учиться, что во многом обусловливает уровень готовности к школьному обучению. Формирование предпосылок учебной деятельности у старших дошкольников происходит эффективнее при интеграции игровой и учебной деятельности, обеспечивающей субъектную активность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   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Начало обучения в школе – переломный этап в жизни каждого ребенка. Задача педагогов дошкольного учреждения – обеспечить безболезненный переход детей на новую ступень обучения. Чтобы быть успешным учеником в школе,  у выпускников детского сада должны быть сформированы: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fontAlgn="t">
              <a:buNone/>
            </a:pPr>
            <a:r>
              <a:rPr lang="ru-RU" dirty="0" smtClean="0">
                <a:solidFill>
                  <a:schemeClr val="bg1"/>
                </a:solidFill>
              </a:rPr>
              <a:t>·</a:t>
            </a:r>
            <a:r>
              <a:rPr lang="ru-RU" dirty="0">
                <a:solidFill>
                  <a:schemeClr val="bg1"/>
                </a:solidFill>
              </a:rPr>
              <a:t>        Мотивационная готовность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Высокий уровень развития познавательного интереса;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Умение воспринимать инструкцию педагога и действовать в соответствии с ней;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Умение общаться со сверстниками и взрослыми;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Способность работать с разными источниками информации;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Умения обрабатывать полученную информацию и использовать ее по назначению;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Умение самостоятельно и творчески мыслить;</a:t>
            </a:r>
          </a:p>
          <a:p>
            <a:pPr fontAlgn="t">
              <a:buNone/>
            </a:pPr>
            <a:r>
              <a:rPr lang="ru-RU" dirty="0" smtClean="0">
                <a:solidFill>
                  <a:schemeClr val="bg1"/>
                </a:solidFill>
              </a:rPr>
              <a:t>·  </a:t>
            </a:r>
            <a:r>
              <a:rPr lang="ru-RU" dirty="0">
                <a:solidFill>
                  <a:schemeClr val="bg1"/>
                </a:solidFill>
              </a:rPr>
              <a:t>      Навыки исследовательской деятельности:</a:t>
            </a:r>
          </a:p>
          <a:p>
            <a:pPr fontAlgn="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Поиск</a:t>
            </a:r>
            <a:r>
              <a:rPr lang="ru-RU" dirty="0">
                <a:solidFill>
                  <a:schemeClr val="bg1"/>
                </a:solidFill>
              </a:rPr>
              <a:t>  и выделение необходимой информации из разных источников (книги, музейная деятельность, наблюдения, опыты и эксперименты, общение в социуме, интернет);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Умение внимательно слушать собеседника;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Умение задавать вопросы;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Умение высказывать собственное мнение;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Навыки монологической речи;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Умение устанавливать причинно-следственные связи, делать выводы;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Высокий уровень произвольного внимания;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Умения критически оценивать действия сверстников и свои собственные;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Умения доводить начатое до конца, проявлять настойчивость и упорство.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·        Умения контролировать свои действия, проявлять выдержку и терпение.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Предпосылки </a:t>
            </a:r>
            <a:r>
              <a:rPr lang="ru-RU" sz="3600" b="1" dirty="0">
                <a:solidFill>
                  <a:schemeClr val="bg1"/>
                </a:solidFill>
              </a:rPr>
              <a:t>учебной деятельности можно разделить на две основные группы: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043890" cy="4554551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>
                <a:solidFill>
                  <a:schemeClr val="bg1"/>
                </a:solidFill>
              </a:rPr>
              <a:t>Психологические (т.е. достаточный уровень развития познавательных процессов: внимания, памяти, наглядно-образного, логического мышления, воображения, произвольности психических процессов; умение усваивать и применять общие способы действия, находить самостоятельно способы решения новых задач и т.д.)</a:t>
            </a:r>
          </a:p>
          <a:p>
            <a:pPr fontAlgn="t"/>
            <a:r>
              <a:rPr lang="ru-RU" dirty="0">
                <a:solidFill>
                  <a:schemeClr val="bg1"/>
                </a:solidFill>
              </a:rPr>
              <a:t>Коммуникативные или психосоциальные (умение слушать и слышать, подчинять свои действия инструкциям и замечаниям, понимать и принимать учебную задачу, свободно владеть вербальными средствами общения, целенаправленно и последовательно выполнять учебные действия и действия контроля и оценки).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Содержание </a:t>
            </a:r>
            <a:r>
              <a:rPr lang="ru-RU" sz="3100" b="1" dirty="0">
                <a:solidFill>
                  <a:schemeClr val="bg1"/>
                </a:solidFill>
              </a:rPr>
              <a:t>обучения по формированию предпосылок учебной деятельности включают следующие направления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>
              <a:buNone/>
            </a:pPr>
            <a:r>
              <a:rPr lang="ru-RU" dirty="0"/>
              <a:t> </a:t>
            </a:r>
          </a:p>
          <a:p>
            <a:pPr fontAlgn="t"/>
            <a:r>
              <a:rPr lang="ru-RU" dirty="0">
                <a:solidFill>
                  <a:schemeClr val="bg1"/>
                </a:solidFill>
              </a:rPr>
              <a:t>-    активизация и развитие познавательных процессов;</a:t>
            </a:r>
          </a:p>
          <a:p>
            <a:pPr fontAlgn="t"/>
            <a:r>
              <a:rPr lang="ru-RU" dirty="0">
                <a:solidFill>
                  <a:schemeClr val="bg1"/>
                </a:solidFill>
              </a:rPr>
              <a:t>-   усвоение общего способа действий, позволяющего решать проблемно-практические и проблемно-игровые задачи;</a:t>
            </a:r>
          </a:p>
          <a:p>
            <a:pPr fontAlgn="t"/>
            <a:r>
              <a:rPr lang="ru-RU" dirty="0">
                <a:solidFill>
                  <a:schemeClr val="bg1"/>
                </a:solidFill>
              </a:rPr>
              <a:t>-   овладение планированием (общий способ построения собственной  деятельности);</a:t>
            </a:r>
          </a:p>
          <a:p>
            <a:pPr fontAlgn="t"/>
            <a:r>
              <a:rPr lang="ru-RU" dirty="0">
                <a:solidFill>
                  <a:schemeClr val="bg1"/>
                </a:solidFill>
              </a:rPr>
              <a:t>-     выполнение действий по алгоритму;</a:t>
            </a:r>
          </a:p>
          <a:p>
            <a:pPr fontAlgn="t"/>
            <a:r>
              <a:rPr lang="ru-RU" dirty="0">
                <a:solidFill>
                  <a:schemeClr val="bg1"/>
                </a:solidFill>
              </a:rPr>
              <a:t>-     формирование операций контроля за способом выполнения своих действий;</a:t>
            </a:r>
          </a:p>
          <a:p>
            <a:pPr fontAlgn="t"/>
            <a:r>
              <a:rPr lang="ru-RU" dirty="0">
                <a:solidFill>
                  <a:schemeClr val="bg1"/>
                </a:solidFill>
              </a:rPr>
              <a:t>-     формирование умения целенаправленно и последовательно выполнять</a:t>
            </a:r>
          </a:p>
          <a:p>
            <a:pPr fontAlgn="t">
              <a:buNone/>
            </a:pPr>
            <a:r>
              <a:rPr lang="ru-RU" dirty="0">
                <a:solidFill>
                  <a:schemeClr val="bg1"/>
                </a:solidFill>
              </a:rPr>
              <a:t>       действия оценки.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39604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 smtClean="0">
                <a:solidFill>
                  <a:schemeClr val="bg1"/>
                </a:solidFill>
              </a:rPr>
              <a:t>Федеральный закон Российской Федерации «Об образовании в Российской Федерации» 273 –ФЗ вступил в силу 1.09.2013</a:t>
            </a:r>
          </a:p>
          <a:p>
            <a:pPr lvl="0"/>
            <a:r>
              <a:rPr lang="ru-RU" sz="1400" i="1" dirty="0" smtClean="0">
                <a:solidFill>
                  <a:schemeClr val="bg1"/>
                </a:solidFill>
              </a:rPr>
              <a:t> Статья 2. Основные понятия, используемые в настоящем Федеральном законе образование – приобретение опыта деятельности и компетенции; воспитание – деятельность, направленная на развитие личности, создание условий для самоопределения и социализации; обучение – целенаправленный процесс организации деятельности обучающихся по овладению знаниями, умениями, навыками и компетенцией.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29000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 smtClean="0">
                <a:solidFill>
                  <a:schemeClr val="bg1"/>
                </a:solidFill>
              </a:rPr>
              <a:t>«Об утверждении федеральных государственных стандартов дошкольного образования» Приказ Министерства образования и науки Российской Федерации от 17.10.2013. 1155 вступил в силу 1.01.2014 ФГОС ДО ориентир развития системы дошкольного образования в РФ. * Ориентир – избранная цель (С.И. Ожегов) * Ориентированный – целенаправленный (осведомлённый, знающий, разбирающийся)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0466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«Об утверждении федеральных государственных стандартов дошкольного образования» к структуре основной образовательной программы дошкольного образования и её объёму; к условиям реализации основной образовательной программы ДО; к результатам освоения основной образовательной программы ДО.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58326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53136"/>
            <a:ext cx="143408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0481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Целевые ориентиры дошкольного образования, обозначенные в ФГОС ДО, предполагают формирование у детей дошкольного возраста предпосылок к учебной деятельности.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Построение образовательного процесса: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284984"/>
            <a:ext cx="15121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Комплексно-тематическом  принципе построения ОП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2996952"/>
            <a:ext cx="165618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Взаимодействие всех участников ОП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564904"/>
            <a:ext cx="165618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Реализация </a:t>
            </a:r>
            <a:r>
              <a:rPr lang="ru-RU" sz="1600" dirty="0" err="1" smtClean="0"/>
              <a:t>системно-деятельностного</a:t>
            </a:r>
            <a:r>
              <a:rPr lang="ru-RU" sz="1600" dirty="0" smtClean="0"/>
              <a:t> подхода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2204864"/>
            <a:ext cx="122413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Опора на целевые ориентиры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1700808"/>
            <a:ext cx="216024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Создание предметно, пространственной развивающей  образовательной среды , в том числе ИКТ (</a:t>
            </a:r>
            <a:r>
              <a:rPr lang="ru-RU" sz="1600" dirty="0" err="1" smtClean="0"/>
              <a:t>Трансформируемость</a:t>
            </a:r>
            <a:r>
              <a:rPr lang="ru-RU" sz="1600" dirty="0" smtClean="0"/>
              <a:t>, доступность, мобильность, безопасность)</a:t>
            </a:r>
            <a:endParaRPr lang="ru-RU" sz="1600" dirty="0"/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653136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157192"/>
            <a:ext cx="1061665" cy="15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 со стрелкой вправо 5"/>
          <p:cNvSpPr/>
          <p:nvPr/>
        </p:nvSpPr>
        <p:spPr>
          <a:xfrm>
            <a:off x="0" y="2492896"/>
            <a:ext cx="3275856" cy="27363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Внимание преемственности дошкольного и начального общего образования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195736" y="692696"/>
            <a:ext cx="4392488" cy="23042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Перенос акцента с формирования умений на развитие инициативы </a:t>
            </a: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ошкольника</a:t>
            </a:r>
          </a:p>
          <a:p>
            <a:pPr algn="ctr"/>
            <a:endParaRPr lang="ru-RU" sz="2800" dirty="0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5868144" y="2492896"/>
            <a:ext cx="3275856" cy="266429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Деятельностный подход ( проектная деятельность совместная и самостоятельная)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140968"/>
            <a:ext cx="2808312" cy="18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57298"/>
            <a:ext cx="8229600" cy="12858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 дошкольников личностный компонент универсальных учебных действий определяется, прежде всего, личностной готовностью ребенка к школьному обучению -  степенью сформированности внутренней позиции школьника.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bg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57562"/>
            <a:ext cx="8358246" cy="2928958"/>
          </a:xfrm>
        </p:spPr>
        <p:txBody>
          <a:bodyPr/>
          <a:lstStyle/>
          <a:p>
            <a:pPr algn="ctr"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638324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869160"/>
            <a:ext cx="3816423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288" y="692696"/>
            <a:ext cx="1691680" cy="245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69160"/>
            <a:ext cx="2699791" cy="198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6683" y="3512834"/>
            <a:ext cx="1597317" cy="334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76" y="70239"/>
            <a:ext cx="9058023" cy="8004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Целевые ориентиры дошкольного образования согласно ФГОС ДО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276871"/>
            <a:ext cx="6179388" cy="2592289"/>
          </a:xfrm>
        </p:spPr>
        <p:txBody>
          <a:bodyPr>
            <a:normAutofit fontScale="25000" lnSpcReduction="20000"/>
          </a:bodyPr>
          <a:lstStyle/>
          <a:p>
            <a:pPr>
              <a:buAutoNum type="arabicPeriod"/>
            </a:pPr>
            <a:r>
              <a:rPr lang="ru-RU" sz="5600" dirty="0" smtClean="0">
                <a:solidFill>
                  <a:schemeClr val="bg1"/>
                </a:solidFill>
              </a:rPr>
              <a:t>Инициативность и самостоятельность</a:t>
            </a:r>
          </a:p>
          <a:p>
            <a:pPr>
              <a:buAutoNum type="arabicPeriod"/>
            </a:pPr>
            <a:r>
              <a:rPr lang="ru-RU" sz="5600" dirty="0" smtClean="0">
                <a:solidFill>
                  <a:schemeClr val="bg1"/>
                </a:solidFill>
              </a:rPr>
              <a:t>Ребенок уверен в своих силах, чувство собственного достоинства</a:t>
            </a:r>
          </a:p>
          <a:p>
            <a:pPr>
              <a:buAutoNum type="arabicPeriod"/>
            </a:pPr>
            <a:r>
              <a:rPr lang="ru-RU" sz="5600" dirty="0" smtClean="0">
                <a:solidFill>
                  <a:schemeClr val="bg1"/>
                </a:solidFill>
              </a:rPr>
              <a:t>Развито воображение, способность ребенка к фантазии,        творчеству.</a:t>
            </a:r>
          </a:p>
          <a:p>
            <a:pPr>
              <a:buAutoNum type="arabicPeriod"/>
            </a:pPr>
            <a:r>
              <a:rPr lang="ru-RU" sz="5600" dirty="0" smtClean="0">
                <a:solidFill>
                  <a:schemeClr val="bg1"/>
                </a:solidFill>
              </a:rPr>
              <a:t>Умеет подчиняться разным правилам и социальным нормам.</a:t>
            </a:r>
          </a:p>
          <a:p>
            <a:pPr>
              <a:buAutoNum type="arabicPeriod"/>
            </a:pPr>
            <a:r>
              <a:rPr lang="ru-RU" sz="5600" dirty="0" smtClean="0">
                <a:solidFill>
                  <a:schemeClr val="bg1"/>
                </a:solidFill>
              </a:rPr>
              <a:t>Творческие способности проявляются в придумывание сказок,  загадок, пении.</a:t>
            </a:r>
          </a:p>
          <a:p>
            <a:pPr>
              <a:buAutoNum type="arabicPeriod"/>
            </a:pPr>
            <a:r>
              <a:rPr lang="ru-RU" sz="5600" dirty="0" smtClean="0">
                <a:solidFill>
                  <a:schemeClr val="bg1"/>
                </a:solidFill>
              </a:rPr>
              <a:t>У ребенка развита крупная и мелкая моторика</a:t>
            </a:r>
          </a:p>
          <a:p>
            <a:pPr>
              <a:buAutoNum type="arabicPeriod"/>
            </a:pPr>
            <a:r>
              <a:rPr lang="ru-RU" sz="5600" dirty="0" smtClean="0">
                <a:solidFill>
                  <a:schemeClr val="bg1"/>
                </a:solidFill>
              </a:rPr>
              <a:t>Ребенок способен в волевым усилиям</a:t>
            </a:r>
          </a:p>
          <a:p>
            <a:pPr>
              <a:buAutoNum type="arabicPeriod"/>
            </a:pPr>
            <a:r>
              <a:rPr lang="ru-RU" sz="5600" dirty="0" smtClean="0">
                <a:solidFill>
                  <a:schemeClr val="bg1"/>
                </a:solidFill>
              </a:rPr>
              <a:t>Ребенок может следовать социальным нормам поведения</a:t>
            </a:r>
          </a:p>
          <a:p>
            <a:pPr>
              <a:buAutoNum type="arabicPeriod"/>
            </a:pPr>
            <a:r>
              <a:rPr lang="ru-RU" sz="5600" dirty="0" smtClean="0">
                <a:solidFill>
                  <a:schemeClr val="bg1"/>
                </a:solidFill>
              </a:rPr>
              <a:t>Ребенок проявляет любознательность, склонен наблюдать, экспериментировать</a:t>
            </a:r>
          </a:p>
          <a:p>
            <a:pPr>
              <a:buAutoNum type="arabicPeriod"/>
            </a:pPr>
            <a:r>
              <a:rPr lang="ru-RU" sz="5600" dirty="0" smtClean="0">
                <a:solidFill>
                  <a:schemeClr val="bg1"/>
                </a:solidFill>
              </a:rPr>
              <a:t>Ребенок способен к принятию собственных решений</a:t>
            </a:r>
          </a:p>
          <a:p>
            <a:pPr>
              <a:buAutoNum type="arabicPeriod"/>
            </a:pPr>
            <a:endParaRPr lang="ru-RU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Критерий Я – субъект детского сообщества!    (умение работать в коллективе)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285992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ama-feya.ucoz.ru/aaaaaa/foto-0046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599" y="1266866"/>
            <a:ext cx="5402801" cy="432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7901014" cy="39830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Школьное обучение никогда не начинается с пустого места, а всегда опирается на определенную стадию развития, проделанную ребенком» </a:t>
            </a:r>
            <a:r>
              <a:rPr lang="ru-RU" dirty="0" err="1" smtClean="0">
                <a:solidFill>
                  <a:schemeClr val="bg1"/>
                </a:solidFill>
              </a:rPr>
              <a:t>Л.С.Выготский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mama-feya.ucoz.ru/aaaaaa/foto-0040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47149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Предпосылки регулятивных универсальных учебных действий: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6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умение осуществлять действие по образцу и заданному правилу;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умение сохранять заданную цель;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умение видеть указанную ошибку и исправлять ее по указанию взрослого;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умение контролировать свою деятельность по результату;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умение адекватно понимать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оценку взрослого и сверстника.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00570"/>
            <a:ext cx="2571768" cy="2128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hoto.allinform.by/files/3/7/1/1/3/det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928802"/>
            <a:ext cx="4743450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0" y="1203480"/>
            <a:ext cx="42148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sz="2000" dirty="0" smtClean="0">
                <a:solidFill>
                  <a:schemeClr val="bg1"/>
                </a:solidFill>
              </a:rPr>
              <a:t>потребность ребенка в общении со взрослыми и сверстниками;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• владение определенными вербальными и невербальными средствами общения;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• желательно эмоционально позитивное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отношение к процессу сотрудничества;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• ориентация на партнера по общению;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• умение слушать собеседника.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7929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Компоненты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 предпосылок,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необходимых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для начала обучения ребенка в школе: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действительной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глубокой мотивации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которая сможет стать побудительной причиной стремления дошкольников к приобретению знаний.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5" name="Picture 1" descr="C:\Users\Dimko\Pictures\59c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649517"/>
            <a:ext cx="2531802" cy="2994193"/>
          </a:xfrm>
          <a:prstGeom prst="rect">
            <a:avLst/>
          </a:prstGeom>
          <a:noFill/>
        </p:spPr>
      </p:pic>
      <p:pic>
        <p:nvPicPr>
          <p:cNvPr id="1026" name="Picture 2" descr="E:\ТАНЯ\ДЕТСАД\Открытки\образование\63136665_5f8350820dd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02" y="3429000"/>
            <a:ext cx="5176288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51128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Обобщение исследований педагогов и психологов позволяет выделить основные условия, при которых возникает и развивается интерес к учению.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Учебная деятельность должна быть организована так, чтобы ребенок решал вопросы проблемного характера.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Учебная деятельность должна быть разнообразна.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Необходимо понимание важности преподносимого материала.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Новый материал должен быть хорошо связан с тем, что дети усвоили раньше.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Учебные задания, предлагаемые детям, должны быть трудными, но посильными.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Положительная оценка стимулирует познавательную активность.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Учебный материал должен быть ярким и эмоционально окрашенным.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Важной предпосылкой учебной деятельности является : овладение детьми общими способами действий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2828916" cy="46974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т. е. такими способами, которые позволяют решать ряд практических или познавательных задач, выделять новые связи и отношения- </a:t>
            </a:r>
            <a:r>
              <a:rPr lang="ru-RU" b="1" dirty="0" smtClean="0">
                <a:solidFill>
                  <a:schemeClr val="bg1"/>
                </a:solidFill>
              </a:rPr>
              <a:t>умение учиться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remarka.net.ua/images/stories/articles_fotos/13.01/2013-01-17-Vykhova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785910"/>
            <a:ext cx="4000528" cy="3000397"/>
          </a:xfrm>
          <a:prstGeom prst="rect">
            <a:avLst/>
          </a:prstGeom>
          <a:noFill/>
        </p:spPr>
      </p:pic>
      <p:pic>
        <p:nvPicPr>
          <p:cNvPr id="39940" name="Picture 4" descr="http://i-advokat.ru/files/2013/07/vosp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1612"/>
            <a:ext cx="5826662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Второй предпосылкой учебной деятельности </a:t>
            </a:r>
            <a:r>
              <a:rPr lang="ru-RU" sz="2400" dirty="0" smtClean="0">
                <a:solidFill>
                  <a:schemeClr val="bg1"/>
                </a:solidFill>
              </a:rPr>
              <a:t>детей является </a:t>
            </a:r>
            <a:r>
              <a:rPr lang="ru-RU" sz="2400" u="sng" dirty="0" smtClean="0">
                <a:solidFill>
                  <a:schemeClr val="bg1"/>
                </a:solidFill>
              </a:rPr>
              <a:t>самостоятельное</a:t>
            </a:r>
            <a:r>
              <a:rPr lang="ru-RU" sz="2400" dirty="0" smtClean="0">
                <a:solidFill>
                  <a:schemeClr val="bg1"/>
                </a:solidFill>
              </a:rPr>
              <a:t> нахождение способов решения практических и познавательных задач.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5214974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Происходит переориентировка сознания детей с конечного результата на способы его достижения. Дети начинают осознавать тот путь, с помощью которого приобретаются новые знания. Такое осознание повышает успешность формирования у них новых познавательных действий, а вместе с этим и формирование новых, более сложных знаний.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www.freetorg.com.ua/_data/lead/4866/249171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2771775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Третьей предпосылкой учебной деятельности</a:t>
            </a:r>
            <a:r>
              <a:rPr lang="ru-RU" sz="2400" dirty="0" smtClean="0">
                <a:solidFill>
                  <a:schemeClr val="bg1"/>
                </a:solidFill>
              </a:rPr>
              <a:t>, которая должна быть сформирована у детей, является обучение детей </a:t>
            </a:r>
            <a:r>
              <a:rPr lang="ru-RU" sz="2400" b="1" dirty="0" smtClean="0">
                <a:solidFill>
                  <a:schemeClr val="bg1"/>
                </a:solidFill>
              </a:rPr>
              <a:t>контролю за способом выполнения своих действий.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3400420" cy="492922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без сопоставления реально производимого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ребенком действия с образцом, т. е. без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контроля, учебная деятельность лишается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своего основного компонента.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010" name="Picture 2" descr="http://cok.opredelim.com/tw_files2/urls_10/600/d-599488/599488_html_m5bcdab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857364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</a:rPr>
              <a:t>Четвертой предпосылкой учебной деятельности является</a:t>
            </a:r>
            <a:endParaRPr lang="ru-RU" sz="4000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умение планировать деятельность, ориентируясь на её результат.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mercatos.net/images/users_images/1/2/9/1296855/ads/imagecache/th5_128695332620407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14620"/>
            <a:ext cx="3197205" cy="37655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5112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u="sng" dirty="0" smtClean="0">
                <a:solidFill>
                  <a:schemeClr val="bg1"/>
                </a:solidFill>
              </a:rPr>
              <a:t>К показателям </a:t>
            </a:r>
            <a:r>
              <a:rPr lang="ru-RU" sz="3100" b="1" u="sng" dirty="0" err="1" smtClean="0">
                <a:solidFill>
                  <a:schemeClr val="bg1"/>
                </a:solidFill>
              </a:rPr>
              <a:t>сформированности</a:t>
            </a:r>
            <a:r>
              <a:rPr lang="ru-RU" sz="3100" u="sng" dirty="0" smtClean="0">
                <a:solidFill>
                  <a:schemeClr val="bg1"/>
                </a:solidFill>
              </a:rPr>
              <a:t> </a:t>
            </a:r>
            <a:br>
              <a:rPr lang="ru-RU" sz="3100" u="sng" dirty="0" smtClean="0">
                <a:solidFill>
                  <a:schemeClr val="bg1"/>
                </a:solidFill>
              </a:rPr>
            </a:br>
            <a:r>
              <a:rPr lang="ru-RU" sz="3100" u="sng" dirty="0" smtClean="0">
                <a:solidFill>
                  <a:schemeClr val="bg1"/>
                </a:solidFill>
              </a:rPr>
              <a:t>предпосылок учебной деятельности</a:t>
            </a:r>
            <a:br>
              <a:rPr lang="ru-RU" sz="3100" u="sng" dirty="0" smtClean="0">
                <a:solidFill>
                  <a:schemeClr val="bg1"/>
                </a:solidFill>
              </a:rPr>
            </a:br>
            <a:r>
              <a:rPr lang="ru-RU" sz="3100" u="sng" dirty="0" smtClean="0">
                <a:solidFill>
                  <a:schemeClr val="bg1"/>
                </a:solidFill>
              </a:rPr>
              <a:t>мы отнесём </a:t>
            </a:r>
            <a:r>
              <a:rPr lang="ru-RU" sz="3100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умение слушать и запоминать поставленную задачу, устное объяснение, образец;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умение анализировать, вычленять способ действий, применять его для решения поставленной задачи;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умение контролировать свои действия, оценивать задания и результаты деятельности 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основные линии, по которым должна вестись подготовка к школе: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429000"/>
            <a:ext cx="7972452" cy="2697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Приоритетная задача Федеральных государственных образовательных стандартов начального общего образования – формирование у детей основ умения учиться, и как результат – освоение детьми универсальных учебных действий (личностных познавательных, регулятивных и коммуникативных). 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mama-feya.ucoz.ru/aaaaaa/foto-0046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50006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15106"/>
          </a:xfrm>
        </p:spPr>
        <p:txBody>
          <a:bodyPr>
            <a:normAutofit fontScale="85000" lnSpcReduction="1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ОБЩЕЕ РАЗВИТИЕ.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и, особенно, 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интеллекта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Имеющийся 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 знаний 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представлений,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умение действовать во внутреннем плане, или, иными словами, производить некоторые действия в уме.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Воспитание умения 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ПРОИЗВОЛЬНО управлять собой.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У ребёнка дошкольного возраста яркое восприятие, легко переключаемое внимание и хорошая память, 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произвольно управлять 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ими он еще как следует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умеет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Умения 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делать не только то, что тебе хочется, но и то, что </a:t>
            </a:r>
            <a:r>
              <a:rPr lang="ru-RU" sz="3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хотя, может быть, и не совсем хочется или даже совсем не хочется.</a:t>
            </a:r>
            <a:endParaRPr lang="ru-RU" sz="3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87737"/>
            <a:ext cx="5757874" cy="25931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Портрет </a:t>
            </a:r>
            <a:r>
              <a:rPr lang="ru-RU" b="1" dirty="0">
                <a:solidFill>
                  <a:srgbClr val="FF0000"/>
                </a:solidFill>
              </a:rPr>
              <a:t>выпускника ДОУ в соответствии с ФГОС: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47864" y="1844824"/>
            <a:ext cx="5796136" cy="417646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8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1.Физически развитый, овладевший основными культурно-гигиеническими навыками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Любознательный, активный, интересуется новым, неизвестным в окружающем мире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Эмоционально отзывчивый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Овладевший средствами общения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Способный управлять своим поведением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Способный решать интеллектуальные и личностные задачи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Имеющий первичные представления о себе, семье, обществе, государстве , мире и природе.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Овладевший универсальными предпосылками учебной деятельности: умения работать по правилам, образцу, слушать взрослого и выполнять его инструкции.</a:t>
            </a:r>
          </a:p>
        </p:txBody>
      </p:sp>
      <p:pic>
        <p:nvPicPr>
          <p:cNvPr id="3073" name="Picture 1" descr="C:\Documents and Settings\Валентина.MICROSOF-CC5B05\Рабочий стол\фото старшей группы,2015\PIC_2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321467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Одним из  методов, на мой взгляд, является  метод проектной деятельности, который на протяжении последних лет мы пытаемся адаптировать в практике нашей дошкольной организации.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107504" y="500042"/>
            <a:ext cx="1535538" cy="62470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Неделя экологии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перфолента 29"/>
          <p:cNvSpPr/>
          <p:nvPr/>
        </p:nvSpPr>
        <p:spPr>
          <a:xfrm>
            <a:off x="7456396" y="428605"/>
            <a:ext cx="1526282" cy="64294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 лето!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1285860"/>
            <a:ext cx="2476476" cy="1857357"/>
          </a:xfrm>
          <a:prstGeom prst="rect">
            <a:avLst/>
          </a:prstGeom>
          <a:noFill/>
        </p:spPr>
      </p:pic>
      <p:pic>
        <p:nvPicPr>
          <p:cNvPr id="2052" name="Picture 4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142984"/>
            <a:ext cx="1905013" cy="1428760"/>
          </a:xfrm>
          <a:prstGeom prst="rect">
            <a:avLst/>
          </a:prstGeom>
          <a:noFill/>
        </p:spPr>
      </p:pic>
      <p:pic>
        <p:nvPicPr>
          <p:cNvPr id="2054" name="Picture 6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143249"/>
            <a:ext cx="1809763" cy="1357322"/>
          </a:xfrm>
          <a:prstGeom prst="rect">
            <a:avLst/>
          </a:prstGeom>
          <a:noFill/>
        </p:spPr>
      </p:pic>
      <p:pic>
        <p:nvPicPr>
          <p:cNvPr id="2056" name="Picture 8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714620"/>
            <a:ext cx="1809763" cy="1357322"/>
          </a:xfrm>
          <a:prstGeom prst="rect">
            <a:avLst/>
          </a:prstGeom>
          <a:noFill/>
        </p:spPr>
      </p:pic>
      <p:pic>
        <p:nvPicPr>
          <p:cNvPr id="2058" name="Picture 10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142984"/>
            <a:ext cx="1428760" cy="1817554"/>
          </a:xfrm>
          <a:prstGeom prst="rect">
            <a:avLst/>
          </a:prstGeom>
          <a:noFill/>
        </p:spPr>
      </p:pic>
      <p:pic>
        <p:nvPicPr>
          <p:cNvPr id="2060" name="Picture 12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785794"/>
            <a:ext cx="1214446" cy="1670623"/>
          </a:xfrm>
          <a:prstGeom prst="rect">
            <a:avLst/>
          </a:prstGeom>
          <a:noFill/>
        </p:spPr>
      </p:pic>
      <p:pic>
        <p:nvPicPr>
          <p:cNvPr id="2062" name="Picture 14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2357430"/>
            <a:ext cx="2143140" cy="1714512"/>
          </a:xfrm>
          <a:prstGeom prst="rect">
            <a:avLst/>
          </a:prstGeom>
          <a:noFill/>
        </p:spPr>
      </p:pic>
      <p:pic>
        <p:nvPicPr>
          <p:cNvPr id="2064" name="Picture 16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802752"/>
            <a:ext cx="1643074" cy="1769043"/>
          </a:xfrm>
          <a:prstGeom prst="rect">
            <a:avLst/>
          </a:prstGeom>
          <a:noFill/>
        </p:spPr>
      </p:pic>
      <p:sp>
        <p:nvSpPr>
          <p:cNvPr id="23" name="Блок-схема: перфолента 22"/>
          <p:cNvSpPr/>
          <p:nvPr/>
        </p:nvSpPr>
        <p:spPr>
          <a:xfrm>
            <a:off x="1357290" y="3857628"/>
            <a:ext cx="3714776" cy="7143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встречаем Новый год»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6" name="Picture 18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4643446"/>
            <a:ext cx="1291600" cy="1985916"/>
          </a:xfrm>
          <a:prstGeom prst="rect">
            <a:avLst/>
          </a:prstGeom>
          <a:noFill/>
        </p:spPr>
      </p:pic>
      <p:pic>
        <p:nvPicPr>
          <p:cNvPr id="2068" name="Picture 20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4429132"/>
            <a:ext cx="1714512" cy="2131711"/>
          </a:xfrm>
          <a:prstGeom prst="rect">
            <a:avLst/>
          </a:prstGeom>
          <a:noFill/>
        </p:spPr>
      </p:pic>
      <p:pic>
        <p:nvPicPr>
          <p:cNvPr id="2070" name="Picture 22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4714884"/>
            <a:ext cx="2503496" cy="1910013"/>
          </a:xfrm>
          <a:prstGeom prst="rect">
            <a:avLst/>
          </a:prstGeom>
          <a:noFill/>
        </p:spPr>
      </p:pic>
      <p:pic>
        <p:nvPicPr>
          <p:cNvPr id="2072" name="Picture 24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22295" y="4572008"/>
            <a:ext cx="2107423" cy="2071702"/>
          </a:xfrm>
          <a:prstGeom prst="rect">
            <a:avLst/>
          </a:prstGeom>
          <a:noFill/>
        </p:spPr>
      </p:pic>
      <p:pic>
        <p:nvPicPr>
          <p:cNvPr id="2074" name="Picture 26" descr="http://mama-feya.ucoz.ru/aaaaaa/foto-007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20" y="2428868"/>
            <a:ext cx="2071733" cy="1657386"/>
          </a:xfrm>
          <a:prstGeom prst="rect">
            <a:avLst/>
          </a:prstGeom>
          <a:noFill/>
        </p:spPr>
      </p:pic>
      <p:pic>
        <p:nvPicPr>
          <p:cNvPr id="2076" name="Picture 28" descr="http://mama-feya.ucoz.ru/aaaaaa/foto-007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86050" y="785794"/>
            <a:ext cx="2000263" cy="160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893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Этапы проекта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5" y="1268759"/>
          <a:ext cx="7344816" cy="4104458"/>
        </p:xfrm>
        <a:graphic>
          <a:graphicData uri="http://schemas.openxmlformats.org/drawingml/2006/table">
            <a:tbl>
              <a:tblPr/>
              <a:tblGrid>
                <a:gridCol w="1940229"/>
                <a:gridCol w="2640036"/>
                <a:gridCol w="2764551"/>
              </a:tblGrid>
              <a:tr h="31572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 проекта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этап - подготовительный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Формирует проблему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Ставит цель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Входит в игровую ситуацию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Входят в проблему</a:t>
                      </a:r>
                      <a:endParaRPr lang="ru-RU" sz="12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Вживаются в игровую ситуацию</a:t>
                      </a:r>
                      <a:endParaRPr lang="ru-RU" sz="12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Принимают поставленные задачи</a:t>
                      </a:r>
                      <a:endParaRPr lang="ru-RU" sz="12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Дополняют задачи</a:t>
                      </a:r>
                      <a:endParaRPr lang="ru-RU" sz="12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1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 - планирование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Помогают в решении задач, планируют и организовывают деятельность по проекту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Объединяются в рабочие группы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Распределяют роли (амплуа)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4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этап – реализация проекта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Оказывают помощь</a:t>
                      </a:r>
                      <a:endParaRPr lang="ru-RU" sz="12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Направляют деятельность детей</a:t>
                      </a:r>
                      <a:endParaRPr lang="ru-RU" sz="12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Формируют специфицирование знаний, умений, навыков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1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этап – завершение проекта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Подготавливают презентацию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Готовят этот продукт (результат) и представляют его зрителям или  экспертам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1" marR="5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09954"/>
            <a:ext cx="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565" y="4797152"/>
            <a:ext cx="2746435" cy="190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1259632" cy="125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1302444" cy="226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Интеграция экологического образования и театрализованной  деятельности дошкольников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1979712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5184"/>
            <a:ext cx="197971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985792"/>
            <a:ext cx="15841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ерфолента 7"/>
          <p:cNvSpPr/>
          <p:nvPr/>
        </p:nvSpPr>
        <p:spPr>
          <a:xfrm>
            <a:off x="-180528" y="2276872"/>
            <a:ext cx="3419872" cy="7200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Путешествие колобка!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725144"/>
            <a:ext cx="2627784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1" y="4797152"/>
            <a:ext cx="223224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2708921"/>
            <a:ext cx="26277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2852936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перфолента 12"/>
          <p:cNvSpPr/>
          <p:nvPr/>
        </p:nvSpPr>
        <p:spPr>
          <a:xfrm>
            <a:off x="5364088" y="1988840"/>
            <a:ext cx="3600400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Путешествие к дедушке винограду!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Театрализованная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500174"/>
            <a:ext cx="738946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Помогает:</a:t>
            </a:r>
            <a:endPara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  воспитании воли к  себе, формировать гуманное отношение к природе. </a:t>
            </a:r>
          </a:p>
          <a:p>
            <a:pPr lvl="0"/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развивать психические процессы: внимание, память, воображение, мышление, речь,</a:t>
            </a:r>
          </a:p>
          <a:p>
            <a:pPr lvl="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эмоционально-волевую сферу, а также интеллектуальные, музыкальные и творческие </a:t>
            </a:r>
          </a:p>
          <a:p>
            <a:pPr lvl="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способности. </a:t>
            </a:r>
          </a:p>
          <a:p>
            <a:pPr lvl="0"/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формировать у детей первоначальные представления о средствах актёрской выразительности, умения перевоплощаться, брать на себя роль, быть актером и зрителем. </a:t>
            </a:r>
          </a:p>
          <a:p>
            <a:pPr lvl="0"/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закреплять положительные эмоции детей, через приобщение к устному народному творчеству. </a:t>
            </a:r>
          </a:p>
          <a:p>
            <a:pPr lvl="0"/>
            <a:endParaRPr lang="ru-RU" sz="9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формировать музыкальную культуру посредством приобщения к музыкальным произведениям, устному народному творчеству. </a:t>
            </a:r>
          </a:p>
          <a:p>
            <a:pPr lvl="0"/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1008112" cy="246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23728" y="3645024"/>
            <a:ext cx="43204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mama-feya.ucoz.ru/aaaaaa/foto-0034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256"/>
            <a:ext cx="292895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2500298" cy="2214554"/>
          </a:xfrm>
          <a:prstGeom prst="rect">
            <a:avLst/>
          </a:prstGeom>
          <a:noFill/>
        </p:spPr>
      </p:pic>
      <p:pic>
        <p:nvPicPr>
          <p:cNvPr id="48132" name="Picture 4" descr="http://mama-feya.ucoz.ru/aaaaaa/foto-0016_001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500570"/>
            <a:ext cx="2737633" cy="2190106"/>
          </a:xfrm>
          <a:prstGeom prst="rect">
            <a:avLst/>
          </a:prstGeom>
          <a:noFill/>
        </p:spPr>
      </p:pic>
      <p:pic>
        <p:nvPicPr>
          <p:cNvPr id="48134" name="Picture 6" descr="http://mama-feya.ucoz.ru/aaaaaa/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0"/>
            <a:ext cx="192882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представленного опыта заключается в том, что он применим для использования в любом ДОУ, является средством формирования у детей предпосылок к учебной деятельности, умений и желания учиться, средством повышения уровня профессионализма педагогов, использующих технологию проектного метода, и, следовательно, достижение современного качества дошкольного образования</a:t>
            </a: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://mama-feya.ucoz.ru/aaaaaa/foto-0027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35742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mama-feya.ucoz.ru/aaaaaa/foto-0009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2571768" cy="26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mama-feya.ucoz.ru/aaaaaa/foto-0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929066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mama-feya.ucoz.ru/aaaaaa/foto-0010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00024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mama-feya.ucoz.ru/aaaaaa/foto-0014-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071942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mama-feya.ucoz.ru/aaaaaa/foto-00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071942"/>
            <a:ext cx="2714644" cy="2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Documents and Settings\Валентина.MICROSOF-CC5B05\Рабочий стол\фото старшей группы,2015\Фото-00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1928802"/>
            <a:ext cx="2835873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14489"/>
            <a:ext cx="6429420" cy="3429024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внимание!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lumMod val="40000"/>
                <a:lumOff val="6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Учебная </a:t>
            </a:r>
            <a:r>
              <a:rPr lang="ru-RU" sz="1800" dirty="0">
                <a:solidFill>
                  <a:schemeClr val="bg1"/>
                </a:solidFill>
              </a:rPr>
              <a:t>деятельность не надстраивается механически над предыдущей – игровой, поскольку наличие психологических предпосылок, формирующихся в игре, еще не </a:t>
            </a:r>
            <a:r>
              <a:rPr lang="ru-RU" sz="1800" b="1" dirty="0">
                <a:solidFill>
                  <a:schemeClr val="bg1"/>
                </a:solidFill>
              </a:rPr>
              <a:t>предопределяет психологической готовности к овладению учебной деятельностью, которая возникает в результате целенаправленного формирования. Деятельность старшего дошкольника должна быть организована таким образом, чтобы в ней возникали и развивались психические функции, необходимые для учебной деятельности, и которая являлась бы логическим переходом от игровой деятельности к учебной. Формирование психолого-педагогической готовности к учебной деятельности предполагает опору на ведущую деятельность данного возраста – игру. Сначала в игру вводится учебная задача, которая подчиняется игровой задаче; игровая деятельность при этом сохраняет свою структуру, а новый компонент – учебная задача как бы надстраивается. Постепенно способ решения и продукт заменяются соответствующими компонентами учебной деятельности. Затем </a:t>
            </a:r>
            <a:r>
              <a:rPr lang="ru-RU" sz="1800" b="1" dirty="0" err="1">
                <a:solidFill>
                  <a:schemeClr val="bg1"/>
                </a:solidFill>
              </a:rPr>
              <a:t>смыслообразующая</a:t>
            </a:r>
            <a:r>
              <a:rPr lang="ru-RU" sz="1800" b="1" dirty="0">
                <a:solidFill>
                  <a:schemeClr val="bg1"/>
                </a:solidFill>
              </a:rPr>
              <a:t> мотивация учебной деятельности включается как подчиненная мотивации игровой деятельности на основе соподчинения мотивов.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Формирование отдельных компонентов учебной деятельности в старшем дошкольном возрасте успешно проходит на специально организованных учебных занятиях в процессе рисования, лепки, аппликации, конструирования и др. На учебно-игровых занятиях у дошкольников формируются такие элементы учебной деятельности, как способность действовать по образцу, умение воспринимать и выполнять инструкцию, умение оценивать свою работу и работы других детей. Учение как деятельность детей, направленная к цели, выдвинутой педагогом, только на первых этапах соединена с игрой. Но со временем начинают преобладать мотивы учения (сделать, выполнить). Формирование предпосылок учебной деятельности осуществляется в ситуациях сотрудничества, общения, различных типов межличностного взаимодействия, в том числе и взаимодействия с педагогом, основной характеристикой которых выступает личностно ориентированный подход.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Учебная </a:t>
            </a:r>
            <a:r>
              <a:rPr lang="ru-RU" dirty="0">
                <a:solidFill>
                  <a:schemeClr val="bg1"/>
                </a:solidFill>
              </a:rPr>
              <a:t>деятельность оказывает существенное влияние на психику ребенка. Он становится более собранным, дисциплинированным, внимательным, организованным. Формируются знания, умения и навыки, расширяются познавательные интересы, развиваются волевые свойства личности, самосознание. Совместная учебная деятельность предполагает определенное влияние детей друг на друга, направляемое в воспитательных целях, что составляет важную основу для развития у детей самостоятельности, умений действовать организованно, совместно. Установившееся положительное отношение и развивающаяся познавательная мотивация позволяют легко перейти от игры к занятиям.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Предпосылки учебной деятельности и их формирование.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 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ru-RU" dirty="0" smtClean="0">
                <a:solidFill>
                  <a:schemeClr val="bg1"/>
                </a:solidFill>
              </a:rPr>
              <a:t>Как </a:t>
            </a:r>
            <a:r>
              <a:rPr lang="ru-RU" dirty="0">
                <a:solidFill>
                  <a:schemeClr val="bg1"/>
                </a:solidFill>
              </a:rPr>
              <a:t>известно элементы деятельности могут формироваться только в процессе самой деятельности. В дошкольном возрасте учебная деятельность не является ведущей, поэтому речь может идти только о формировании предпосылок учебной деятельности. Под «предпосылками учебной деятельности» ряд авторов понимают базовые психические функции и выражающие их действия ребенка по овладению учебно-познавательной информацией в понятиях, позволяющие ребенку быть успешным с точки зрения личностного развития, </a:t>
            </a:r>
            <a:r>
              <a:rPr lang="ru-RU" dirty="0" err="1">
                <a:solidFill>
                  <a:schemeClr val="bg1"/>
                </a:solidFill>
              </a:rPr>
              <a:t>сформированость</a:t>
            </a:r>
            <a:r>
              <a:rPr lang="ru-RU" dirty="0">
                <a:solidFill>
                  <a:schemeClr val="bg1"/>
                </a:solidFill>
              </a:rPr>
              <a:t> системы познавательной деятельности и умений быть субъектом взаимодействия и собственной деятельности.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Дидактические средства образовательной работы с детьми дошкольного возраста можно разделить на две группы:</a:t>
            </a:r>
          </a:p>
          <a:p>
            <a:r>
              <a:rPr lang="ru-RU" dirty="0">
                <a:solidFill>
                  <a:schemeClr val="bg1"/>
                </a:solidFill>
              </a:rPr>
              <a:t>• первая группа характеризуется тем, что обучение ведет взрослый (главное при этом – психологическое влияние взрослого на детей в обстановке совместной деятельности взрослого и ребенка);</a:t>
            </a:r>
          </a:p>
          <a:p>
            <a:r>
              <a:rPr lang="ru-RU" dirty="0">
                <a:solidFill>
                  <a:schemeClr val="bg1"/>
                </a:solidFill>
              </a:rPr>
              <a:t>• во второй группе обучающее воздействие передается дидактическому материалу, дидактической игре, построенной с учетом образовательных задач (основа такого воздействия – принцип </a:t>
            </a:r>
            <a:r>
              <a:rPr lang="ru-RU" dirty="0" err="1">
                <a:solidFill>
                  <a:schemeClr val="bg1"/>
                </a:solidFill>
              </a:rPr>
              <a:t>автодидактизма</a:t>
            </a:r>
            <a:r>
              <a:rPr lang="ru-RU" dirty="0">
                <a:solidFill>
                  <a:schemeClr val="bg1"/>
                </a:solidFill>
              </a:rPr>
              <a:t>. Дидактический материал, дидактические игры, учебно-игровые задания направляют деятельность ребенка, дают ему возможность самообучения. Роль взрослого проявляется косвенно: в подготовке методических учебно-игровых заданий, в организации обстановки этих игр, в смене заданий в процессе игры, в индивидуальных уроках).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 точки зрения формирования предпосылок учебной деятельности в дошкольном возрасте наибольшая эффективность принадлежит таким средствам обучения, где взрослый дает детям не только знания и умения, но и способ овладения ими, активно воздействуя на детей. При этом необходимо ориентироваться на дидактические принципы, основанные на психологических закономерностях детей дошкольного возраста: принцип воспитывающего и развивающего обучения, принцип научности, принцип наглядности, систематичности и последовательности, принцип доступности, сознательности и активности в обучении.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2079</Words>
  <Application>Microsoft Office PowerPoint</Application>
  <PresentationFormat>Экран (4:3)</PresentationFormat>
  <Paragraphs>195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     </vt:lpstr>
      <vt:lpstr>Слайд 3</vt:lpstr>
      <vt:lpstr>Слайд 4</vt:lpstr>
      <vt:lpstr>Слайд 5</vt:lpstr>
      <vt:lpstr>Слайд 6</vt:lpstr>
      <vt:lpstr>  Предпосылки учебной деятельности и их формирование.   </vt:lpstr>
      <vt:lpstr>Слайд 8</vt:lpstr>
      <vt:lpstr>Слайд 9</vt:lpstr>
      <vt:lpstr>Слайд 10</vt:lpstr>
      <vt:lpstr>       Начало обучения в школе – переломный этап в жизни каждого ребенка. Задача педагогов дошкольного учреждения – обеспечить безболезненный переход детей на новую ступень обучения. Чтобы быть успешным учеником в школе,  у выпускников детского сада должны быть сформированы: </vt:lpstr>
      <vt:lpstr>Предпосылки учебной деятельности можно разделить на две основные группы: </vt:lpstr>
      <vt:lpstr> Содержание обучения по формированию предпосылок учебной деятельности включают следующие направления: </vt:lpstr>
      <vt:lpstr>Слайд 14</vt:lpstr>
      <vt:lpstr>Целевые ориентиры дошкольного образования, обозначенные в ФГОС ДО, предполагают формирование у детей дошкольного возраста предпосылок к учебной деятельности. </vt:lpstr>
      <vt:lpstr>Слайд 16</vt:lpstr>
      <vt:lpstr>У дошкольников личностный компонент универсальных учебных действий определяется, прежде всего, личностной готовностью ребенка к школьному обучению -  степенью сформированности внутренней позиции школьника. </vt:lpstr>
      <vt:lpstr>Целевые ориентиры дошкольного образования согласно ФГОС ДО</vt:lpstr>
      <vt:lpstr>Слайд 19</vt:lpstr>
      <vt:lpstr>Слайд 20</vt:lpstr>
      <vt:lpstr>Слайд 21</vt:lpstr>
      <vt:lpstr>Слайд 22</vt:lpstr>
      <vt:lpstr>Обобщение исследований педагогов и психологов позволяет выделить основные условия, при которых возникает и развивается интерес к учению. </vt:lpstr>
      <vt:lpstr>Важной предпосылкой учебной деятельности является : овладение детьми общими способами действий</vt:lpstr>
      <vt:lpstr>Второй предпосылкой учебной деятельности детей является самостоятельное нахождение способов решения практических и познавательных задач. </vt:lpstr>
      <vt:lpstr>Третьей предпосылкой учебной деятельности, которая должна быть сформирована у детей, является обучение детей контролю за способом выполнения своих действий.</vt:lpstr>
      <vt:lpstr>Четвертой предпосылкой учебной деятельности является</vt:lpstr>
      <vt:lpstr> К показателям сформированности  предпосылок учебной деятельности мы отнесём : </vt:lpstr>
      <vt:lpstr>три основные линии, по которым должна вестись подготовка к школе:</vt:lpstr>
      <vt:lpstr>Слайд 30</vt:lpstr>
      <vt:lpstr> Портрет выпускника ДОУ в соответствии с ФГОС: </vt:lpstr>
      <vt:lpstr>Одним из  методов, на мой взгляд, является  метод проектной деятельности, который на протяжении последних лет мы пытаемся адаптировать в практике нашей дошкольной организации. </vt:lpstr>
      <vt:lpstr>Этапы проекта </vt:lpstr>
      <vt:lpstr>Интеграция экологического образования и театрализованной  деятельности дошкольников</vt:lpstr>
      <vt:lpstr>Театрализованная  деятельность</vt:lpstr>
      <vt:lpstr>Практическая значимость представленного опыта заключается в том, что он применим для использования в любом ДОУ, является средством формирования у детей предпосылок к учебной деятельности, умений и желания учиться, средством повышения уровня профессионализма педагогов, использующих технологию проектного метода, и, следовательно, достижение современного качества дошкольного образования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20</cp:revision>
  <dcterms:created xsi:type="dcterms:W3CDTF">2016-01-18T12:33:31Z</dcterms:created>
  <dcterms:modified xsi:type="dcterms:W3CDTF">2016-02-25T19:01:09Z</dcterms:modified>
</cp:coreProperties>
</file>