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59" r:id="rId7"/>
    <p:sldId id="260" r:id="rId8"/>
    <p:sldId id="264" r:id="rId9"/>
    <p:sldId id="265" r:id="rId10"/>
    <p:sldId id="269" r:id="rId11"/>
    <p:sldId id="270" r:id="rId12"/>
    <p:sldId id="271" r:id="rId13"/>
    <p:sldId id="272" r:id="rId14"/>
    <p:sldId id="276" r:id="rId15"/>
    <p:sldId id="277" r:id="rId16"/>
    <p:sldId id="273" r:id="rId17"/>
    <p:sldId id="274" r:id="rId18"/>
    <p:sldId id="275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38D58-EF7D-4849-9CB7-7CC19A07299B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FF84-6D00-476C-A42C-3E3C849BA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000" dirty="0"/>
              <a:t>Муниципальное Бюджетное Дошкольное Образовательное Учреждение</a:t>
            </a:r>
            <a:br>
              <a:rPr lang="ru-RU" sz="2000" dirty="0"/>
            </a:br>
            <a:r>
              <a:rPr lang="ru-RU" sz="2000" dirty="0"/>
              <a:t>  Муниципального Образования г. Краснодар «Детский сад № 190»  </a:t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Предупреждение и разрешение конфликтов у дошкольников.</a:t>
            </a:r>
          </a:p>
          <a:p>
            <a:r>
              <a:rPr lang="ru-RU" sz="1400" dirty="0" smtClean="0"/>
              <a:t>                                                                              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</a:t>
            </a:r>
          </a:p>
          <a:p>
            <a:endParaRPr lang="ru-RU" sz="1400" dirty="0"/>
          </a:p>
          <a:p>
            <a:r>
              <a:rPr lang="ru-RU" sz="1400" dirty="0" smtClean="0"/>
              <a:t>                                                                                                       Педагог – психолог Морева О. В.</a:t>
            </a:r>
            <a:endParaRPr lang="ru-RU" sz="1400" dirty="0"/>
          </a:p>
        </p:txBody>
      </p:sp>
      <p:pic>
        <p:nvPicPr>
          <p:cNvPr id="4" name="Рисунок 3" descr="C:\Users\Ольга\Downloads\1e8eac4ed1d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4869160"/>
            <a:ext cx="2016225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Ольга\Downloads\588_15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661248"/>
            <a:ext cx="1512168" cy="100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Воспитателю требуется при разрешении конфликта: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Прояснение конфликтной ситуации;</a:t>
            </a:r>
          </a:p>
          <a:p>
            <a:r>
              <a:rPr lang="ru-RU" sz="1800" dirty="0" smtClean="0"/>
              <a:t>Оценка обстоятельств характеров, мотивов, интересов вовлеченных в конфликт, а </a:t>
            </a:r>
            <a:r>
              <a:rPr lang="ru-RU" sz="1800" dirty="0"/>
              <a:t>т</a:t>
            </a:r>
            <a:r>
              <a:rPr lang="ru-RU" sz="1800" dirty="0" smtClean="0"/>
              <a:t>акже собственных целей , интересов и нужд;</a:t>
            </a:r>
          </a:p>
          <a:p>
            <a:r>
              <a:rPr lang="ru-RU" sz="1800" dirty="0" smtClean="0"/>
              <a:t>Подавление собственных и детских отрицательных эмоций;</a:t>
            </a:r>
          </a:p>
          <a:p>
            <a:r>
              <a:rPr lang="ru-RU" sz="1800" dirty="0" smtClean="0"/>
              <a:t>Понять причину возбужденного состояния участников конфликта и постараться их успокоить;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3075" name="Picture 3" descr="C:\Users\Ольга\Downloads\amlekul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22860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Приемы разрешения конфликтной ситуации: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В решении проблемы учитывать нужды каждого;</a:t>
            </a:r>
          </a:p>
          <a:p>
            <a:r>
              <a:rPr lang="ru-RU" sz="1800" dirty="0" smtClean="0"/>
              <a:t>Использовать творческий подход к решению проблемы;</a:t>
            </a:r>
          </a:p>
          <a:p>
            <a:r>
              <a:rPr lang="ru-RU" sz="1800" dirty="0" smtClean="0"/>
              <a:t>Развивать у ребенка </a:t>
            </a:r>
            <a:r>
              <a:rPr lang="ru-RU" sz="1800" dirty="0" err="1" smtClean="0"/>
              <a:t>эмпатию</a:t>
            </a:r>
            <a:r>
              <a:rPr lang="ru-RU" sz="1800" dirty="0" smtClean="0"/>
              <a:t>, навыки общения, ведущие к сближению;</a:t>
            </a:r>
          </a:p>
          <a:p>
            <a:r>
              <a:rPr lang="ru-RU" sz="1800" dirty="0" smtClean="0"/>
              <a:t>Оценивать совершенный поступок, а не личность ребенка;</a:t>
            </a:r>
          </a:p>
          <a:p>
            <a:r>
              <a:rPr lang="ru-RU" sz="1800" dirty="0" smtClean="0"/>
              <a:t>Высказывать свое мнение так, чтобы быть услышанным;</a:t>
            </a:r>
          </a:p>
          <a:p>
            <a:r>
              <a:rPr lang="ru-RU" sz="1800" dirty="0" smtClean="0"/>
              <a:t>Нейтрализовать борьбу за власть;</a:t>
            </a:r>
          </a:p>
          <a:p>
            <a:r>
              <a:rPr lang="ru-RU" sz="1800" dirty="0" smtClean="0"/>
              <a:t>Учить детей управлять эмоциями;</a:t>
            </a:r>
          </a:p>
          <a:p>
            <a:r>
              <a:rPr lang="ru-RU" sz="1800" dirty="0" smtClean="0"/>
              <a:t>Формировать готовность к самостоятельному решению конфликта;</a:t>
            </a:r>
          </a:p>
          <a:p>
            <a:r>
              <a:rPr lang="ru-RU" sz="1800" dirty="0" smtClean="0"/>
              <a:t>Вырабатывать альтернативы, привлекая детей к совместному творческому поиску.</a:t>
            </a:r>
          </a:p>
          <a:p>
            <a:endParaRPr lang="ru-RU" sz="1800" dirty="0"/>
          </a:p>
        </p:txBody>
      </p:sp>
      <p:pic>
        <p:nvPicPr>
          <p:cNvPr id="4" name="Рисунок 3" descr="http://fotkidetey.ru/deti_shkolniki/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97152"/>
            <a:ext cx="1728192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Ольга\Downloads\183e7c6b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40592"/>
            <a:ext cx="1800200" cy="1685360"/>
          </a:xfrm>
          <a:prstGeom prst="round2DiagRect">
            <a:avLst>
              <a:gd name="adj1" fmla="val 16667"/>
              <a:gd name="adj2" fmla="val 113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 опасных конфликтных ситуациях нужно: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Вмешаться в конфликт прервать акт насилия (отвлечение внимания ссорящихся, прокомментировать происходящее, разнять противников);</a:t>
            </a:r>
          </a:p>
          <a:p>
            <a:r>
              <a:rPr lang="ru-RU" sz="1800" dirty="0" smtClean="0"/>
              <a:t>Оценить обстановку, выяснить, кто участвует в конфликте, и кто знает, что произошло;</a:t>
            </a:r>
          </a:p>
          <a:p>
            <a:r>
              <a:rPr lang="ru-RU" sz="1800" dirty="0" smtClean="0"/>
              <a:t>Оказать помощь пострадавшему;</a:t>
            </a:r>
          </a:p>
          <a:p>
            <a:r>
              <a:rPr lang="ru-RU" sz="1800" dirty="0" smtClean="0"/>
              <a:t>Сообщить виновнику, если его вина не подлежит сомнению (решать вопрос сразу);</a:t>
            </a:r>
          </a:p>
          <a:p>
            <a:r>
              <a:rPr lang="ru-RU" sz="1800" dirty="0" smtClean="0"/>
              <a:t>Позаботиться о поддержке, если она нужна со стороны;</a:t>
            </a:r>
          </a:p>
          <a:p>
            <a:r>
              <a:rPr lang="ru-RU" sz="1800" dirty="0" smtClean="0"/>
              <a:t>Избавиться от зрителей;</a:t>
            </a:r>
          </a:p>
          <a:p>
            <a:r>
              <a:rPr lang="ru-RU" sz="1800" dirty="0" smtClean="0"/>
              <a:t>Разрешить конфликт когда дети успокоятся;  </a:t>
            </a:r>
            <a:endParaRPr lang="ru-RU" sz="1800" dirty="0"/>
          </a:p>
        </p:txBody>
      </p:sp>
      <p:pic>
        <p:nvPicPr>
          <p:cNvPr id="2051" name="Picture 3" descr="C:\Users\Ольга\Downloads\image_560110111649594694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4903517"/>
            <a:ext cx="2304257" cy="1701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Беседа по выяснению обстоятельств конфликта: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dirty="0" smtClean="0"/>
              <a:t>Что произошло? (сформулировать суть конфликта)</a:t>
            </a:r>
          </a:p>
          <a:p>
            <a:pPr>
              <a:buAutoNum type="arabicPeriod"/>
            </a:pPr>
            <a:r>
              <a:rPr lang="ru-RU" sz="1800" dirty="0" smtClean="0"/>
              <a:t>Что привело к конфликту? </a:t>
            </a:r>
          </a:p>
          <a:p>
            <a:pPr>
              <a:buAutoNum type="arabicPeriod"/>
            </a:pPr>
            <a:r>
              <a:rPr lang="ru-RU" sz="1800" dirty="0" smtClean="0"/>
              <a:t> Почему это произошло? Выяснить причину. </a:t>
            </a:r>
          </a:p>
          <a:p>
            <a:pPr>
              <a:buAutoNum type="arabicPeriod"/>
            </a:pPr>
            <a:r>
              <a:rPr lang="ru-RU" sz="1800" dirty="0" smtClean="0"/>
              <a:t>Какие чувства вызвал конфликт у участников столкновения (определить, назвать чувства).</a:t>
            </a:r>
          </a:p>
          <a:p>
            <a:pPr>
              <a:buAutoNum type="arabicPeriod"/>
            </a:pPr>
            <a:r>
              <a:rPr lang="ru-RU" sz="1800" dirty="0" smtClean="0"/>
              <a:t>Как быть в этой ситуации?</a:t>
            </a:r>
          </a:p>
          <a:p>
            <a:pPr>
              <a:buAutoNum type="arabicPeriod"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C:\Users\Ольга\Downloads\1330141368_baby_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465" y="3277482"/>
            <a:ext cx="2213864" cy="21677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Методы профилактики конфликтов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Поддержание в группе здорового нравственно-психологического климата;</a:t>
            </a:r>
          </a:p>
          <a:p>
            <a:r>
              <a:rPr lang="ru-RU" sz="1800" dirty="0" smtClean="0"/>
              <a:t>Доброжелательность;</a:t>
            </a:r>
          </a:p>
          <a:p>
            <a:r>
              <a:rPr lang="ru-RU" sz="1800" dirty="0" smtClean="0"/>
              <a:t>Организация продуктивной деятельности;</a:t>
            </a:r>
          </a:p>
          <a:p>
            <a:r>
              <a:rPr lang="ru-RU" sz="1800" dirty="0" smtClean="0"/>
              <a:t>Высокий авторитет воспитателя;</a:t>
            </a:r>
            <a:endParaRPr lang="ru-RU" sz="1800" dirty="0"/>
          </a:p>
          <a:p>
            <a:r>
              <a:rPr lang="ru-RU" sz="1800" dirty="0" smtClean="0"/>
              <a:t>Стиль общения;</a:t>
            </a:r>
          </a:p>
          <a:p>
            <a:r>
              <a:rPr lang="ru-RU" sz="1800" dirty="0" smtClean="0"/>
              <a:t> Вовремя замечать нежелательные поведенческие тенденции и перестроить их не приказным порядком, а используя игру;</a:t>
            </a:r>
          </a:p>
          <a:p>
            <a:r>
              <a:rPr lang="ru-RU" sz="1800" dirty="0" smtClean="0"/>
              <a:t>Личный пример воспитателя;</a:t>
            </a:r>
          </a:p>
          <a:p>
            <a:r>
              <a:rPr lang="ru-RU" sz="1800" dirty="0" smtClean="0"/>
              <a:t>Не допускать споры между детьми;</a:t>
            </a:r>
          </a:p>
          <a:p>
            <a:r>
              <a:rPr lang="ru-RU" sz="1800" dirty="0" smtClean="0"/>
              <a:t>Дисциплина;</a:t>
            </a:r>
          </a:p>
          <a:p>
            <a:r>
              <a:rPr lang="ru-RU" sz="1800" dirty="0" smtClean="0"/>
              <a:t>Единые требования в воспитании детей;</a:t>
            </a:r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4" name="Рисунок 3" descr="http://ds81.centerstart.ru/sites/ds81.centerstart.ru/files/1281610107_story-time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2592288" cy="2267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 Сюжетно – ролевая игра, интерактивные игры и упражнения как метод обучения конструктивному разрешению конфликтов.</a:t>
            </a:r>
            <a:endParaRPr lang="ru-RU" sz="3200" dirty="0"/>
          </a:p>
        </p:txBody>
      </p:sp>
      <p:pic>
        <p:nvPicPr>
          <p:cNvPr id="3" name="Содержимое 5" descr="http://bestgif.ru/_ph/52/2/174743781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703142" cy="3240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img-fotki.yandex.ru/get/4107/neiro9908.56/0_24d1f_aa5f86f5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05765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Анализ детских конфликтов.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Этапы протекания конфликта:</a:t>
            </a:r>
          </a:p>
          <a:p>
            <a:r>
              <a:rPr lang="ru-RU" dirty="0" smtClean="0"/>
              <a:t>Завязка или конфликтная ситуация (нарастание).</a:t>
            </a:r>
          </a:p>
          <a:p>
            <a:r>
              <a:rPr lang="ru-RU" dirty="0" smtClean="0"/>
              <a:t>Этап открытого противоборства, навязываемый инцидентом (реализация).</a:t>
            </a:r>
          </a:p>
          <a:p>
            <a:r>
              <a:rPr lang="ru-RU" dirty="0" smtClean="0"/>
              <a:t>Тот и ли иной исход, который ведет к завершению конфликта или переходу его на другой уровень (затухание), последующее взаимодействие.</a:t>
            </a:r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b="1" dirty="0" smtClean="0"/>
              <a:t>Примерная схема разбора детских конфликтов.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/>
              <a:t>Первый вариант:  </a:t>
            </a:r>
          </a:p>
          <a:p>
            <a:r>
              <a:rPr lang="ru-RU" dirty="0" smtClean="0"/>
              <a:t>Описание ситуации конфликта (участники, место возникновения, обстоятельства, деятельность участников конфликта).</a:t>
            </a:r>
          </a:p>
          <a:p>
            <a:r>
              <a:rPr lang="ru-RU" dirty="0" smtClean="0"/>
              <a:t>Что предшествовало возникновению ситуации?</a:t>
            </a:r>
          </a:p>
          <a:p>
            <a:r>
              <a:rPr lang="ru-RU" dirty="0" smtClean="0"/>
              <a:t>Определение в ситуации момента, когда воспитатель мог бы определить  переход конфликтной ситуации  в конфликт.</a:t>
            </a:r>
          </a:p>
          <a:p>
            <a:r>
              <a:rPr lang="ru-RU" dirty="0" smtClean="0"/>
              <a:t>Что помешало воспитателю это сделать (эмоциональное состояние, присутствие свидетелей, растерянность, неожиданность).</a:t>
            </a:r>
          </a:p>
          <a:p>
            <a:r>
              <a:rPr lang="ru-RU" dirty="0" smtClean="0"/>
              <a:t>Какие возрастные и индивидуальные особенности проявились в их поведении, поступке, ситуации?</a:t>
            </a:r>
          </a:p>
          <a:p>
            <a:r>
              <a:rPr lang="ru-RU" dirty="0" smtClean="0"/>
              <a:t>Ситуация глазами детей и самого воспитателя?</a:t>
            </a:r>
          </a:p>
          <a:p>
            <a:r>
              <a:rPr lang="ru-RU" dirty="0" smtClean="0"/>
              <a:t>Личностная позиция воспитателя в возникновении конфликтной ситуации (отношение ее к детям).</a:t>
            </a:r>
          </a:p>
          <a:p>
            <a:r>
              <a:rPr lang="ru-RU" dirty="0" smtClean="0"/>
              <a:t>Причины возникновения конфликта и его содержание (конфликт поведения, отношений)?</a:t>
            </a:r>
          </a:p>
          <a:p>
            <a:endParaRPr lang="ru-RU" dirty="0"/>
          </a:p>
        </p:txBody>
      </p:sp>
      <p:pic>
        <p:nvPicPr>
          <p:cNvPr id="4" name="Рисунок 3" descr="http://kids.ya1.ru/uploads/posts/2011-01/1295239160_op_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268760"/>
            <a:ext cx="1080120" cy="648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Второй вариант:</a:t>
            </a:r>
          </a:p>
          <a:p>
            <a:r>
              <a:rPr lang="ru-RU" sz="1800" dirty="0" smtClean="0"/>
              <a:t>Описание конфликтной ситуации или конфликта.</a:t>
            </a:r>
          </a:p>
          <a:p>
            <a:r>
              <a:rPr lang="ru-RU" sz="1800" dirty="0" smtClean="0"/>
              <a:t>Причины конфликтной ситуации (внутренние и внешние условия ее возникновения).</a:t>
            </a:r>
          </a:p>
          <a:p>
            <a:r>
              <a:rPr lang="ru-RU" sz="1800" dirty="0" smtClean="0"/>
              <a:t>Повод (инцидент) перехода конфликтной ситуации в конфликт и его динамика (возможны любое случайное событие).</a:t>
            </a:r>
          </a:p>
          <a:p>
            <a:r>
              <a:rPr lang="ru-RU" sz="1800" dirty="0" smtClean="0"/>
              <a:t>Смысловое содержание конфликта для каждого из его участников.</a:t>
            </a:r>
          </a:p>
          <a:p>
            <a:r>
              <a:rPr lang="ru-RU" sz="1800" dirty="0" smtClean="0"/>
              <a:t>Анализ отношений между участниками конфликтной ситуации (личные симпатии и антипатии).</a:t>
            </a:r>
          </a:p>
          <a:p>
            <a:r>
              <a:rPr lang="ru-RU" sz="1800" dirty="0" smtClean="0"/>
              <a:t>Определение  дальнейших перспектив воспитания и познавательных целей при разных вариантах разрешения ситуаций.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Осуществляя анализ взаимоотношений воспитатель должен: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Стараться определить причины их объединения (или </a:t>
            </a:r>
            <a:r>
              <a:rPr lang="ru-RU" dirty="0" err="1" smtClean="0"/>
              <a:t>необъединения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Оценивать действия детей, помня о их обостренной чувствительности;</a:t>
            </a:r>
          </a:p>
          <a:p>
            <a:r>
              <a:rPr lang="ru-RU" dirty="0" smtClean="0"/>
              <a:t>Направлять эти взаимоотношения (при определенной инициативе);</a:t>
            </a:r>
          </a:p>
          <a:p>
            <a:r>
              <a:rPr lang="ru-RU" dirty="0" smtClean="0"/>
              <a:t>Помогать им анализировать собственную ошибку и поведение;</a:t>
            </a:r>
          </a:p>
          <a:p>
            <a:r>
              <a:rPr lang="ru-RU" dirty="0" smtClean="0"/>
              <a:t>Обращать внимание на выбор игр и игрушек, имея ввиду половую идентификацию;</a:t>
            </a:r>
          </a:p>
          <a:p>
            <a:r>
              <a:rPr lang="ru-RU" dirty="0" smtClean="0"/>
              <a:t>Осуществлять общение с детьми с учетом их пола;</a:t>
            </a:r>
          </a:p>
          <a:p>
            <a:r>
              <a:rPr lang="ru-RU" dirty="0" smtClean="0"/>
              <a:t>При общении придерживаться </a:t>
            </a:r>
            <a:r>
              <a:rPr lang="ru-RU" dirty="0" err="1" smtClean="0"/>
              <a:t>личностноориентированной</a:t>
            </a:r>
            <a:r>
              <a:rPr lang="ru-RU" dirty="0" smtClean="0"/>
              <a:t> модели поведения, так как именно она дает определенный результат;</a:t>
            </a:r>
          </a:p>
          <a:p>
            <a:r>
              <a:rPr lang="ru-RU" dirty="0" smtClean="0"/>
              <a:t>Приучать детей к общению в таком стиле, который необходим именно в этом возрасте;</a:t>
            </a:r>
          </a:p>
          <a:p>
            <a:r>
              <a:rPr lang="ru-RU" dirty="0" smtClean="0"/>
              <a:t>Прививать детям коммуникативные навыки и обучать способам ненасильственного решения конфликтов, возникающих в ходе игры.</a:t>
            </a:r>
            <a:endParaRPr lang="ru-RU" dirty="0"/>
          </a:p>
        </p:txBody>
      </p:sp>
    </p:spTree>
  </p:cSld>
  <p:clrMapOvr>
    <a:masterClrMapping/>
  </p:clrMapOvr>
  <p:transition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C:\Users\Ольга\Downloads\588_16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643856"/>
            <a:ext cx="6667500" cy="443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такое конфликт?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/>
              <a:t>Конфликт </a:t>
            </a:r>
            <a:r>
              <a:rPr lang="ru-RU" sz="1800" dirty="0" smtClean="0"/>
              <a:t>(от латинского слова </a:t>
            </a:r>
            <a:r>
              <a:rPr lang="en-US" sz="1800" dirty="0" err="1" smtClean="0"/>
              <a:t>conflictus</a:t>
            </a:r>
            <a:r>
              <a:rPr lang="en-US" sz="1800" dirty="0" smtClean="0"/>
              <a:t> – </a:t>
            </a:r>
            <a:r>
              <a:rPr lang="ru-RU" sz="1800" dirty="0" smtClean="0"/>
              <a:t>ссора, столкновение спор) определяется как отсутствие согласия между двумя или более сторонами, как столкновение противоположного направления, не совместимых друг с другом тенденций в состоянии индивидов, межличностных или межгрупповых взаимодействиях, связанное с определенными эмоциональными переживаниями.</a:t>
            </a:r>
          </a:p>
          <a:p>
            <a:pPr algn="just">
              <a:buNone/>
            </a:pPr>
            <a:r>
              <a:rPr lang="ru-RU" sz="1800" b="1" i="1" dirty="0" smtClean="0"/>
              <a:t>Конфликтная ситуация – </a:t>
            </a:r>
            <a:r>
              <a:rPr lang="ru-RU" sz="1800" dirty="0" smtClean="0"/>
              <a:t>скрытое или открытое противоборство двух или нескольких участников (сторон), включающее либо противоречивые позиции сторон по какому-либо поводу, либо противоположные цели или средства достижения в данных условиях, либо несовпадение интересов, желаний.</a:t>
            </a:r>
          </a:p>
          <a:p>
            <a:pPr algn="just">
              <a:buNone/>
            </a:pPr>
            <a:r>
              <a:rPr lang="ru-RU" sz="1800" b="1" i="1" dirty="0" smtClean="0"/>
              <a:t>Инцидент – </a:t>
            </a:r>
            <a:r>
              <a:rPr lang="ru-RU" sz="1800" dirty="0" smtClean="0"/>
              <a:t>практические (конфликтные) действия участников (сторон) конфликтной ситуации, которые характеризуются бескомпромиссностью поступков и направлены на обязательное овладение объектом   </a:t>
            </a:r>
            <a:endParaRPr lang="ru-RU" sz="1800" b="1" i="1" dirty="0"/>
          </a:p>
        </p:txBody>
      </p:sp>
      <p:pic>
        <p:nvPicPr>
          <p:cNvPr id="4" name="Рисунок 3" descr="http://ds166.centerstart.ru/sites/ds166.centerstart.ru/files/s-1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45224"/>
            <a:ext cx="1008112" cy="67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Функции конфликтов.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1"/>
          <a:ext cx="8229600" cy="654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6232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Позитивные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Негативные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Разрядка напряженности между конфликтующими сторонами.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Большие эмоциональные затраты на участие в</a:t>
                      </a:r>
                      <a:r>
                        <a:rPr lang="ru-RU" baseline="0" dirty="0" smtClean="0"/>
                        <a:t> конфликте.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Получение новой информации о конфликтующей стороне (другом ребенке,</a:t>
                      </a:r>
                      <a:r>
                        <a:rPr lang="ru-RU" baseline="0" dirty="0" smtClean="0"/>
                        <a:t> сверстнике).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 дисциплины, ухудшение эмоционального самочувствия детей и социально психологического климата в детском коллективе.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Стимулирование к изменениям и развитию через воспитательные воздействия.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Чрезмерное</a:t>
                      </a:r>
                      <a:r>
                        <a:rPr lang="ru-RU" baseline="0" dirty="0" smtClean="0"/>
                        <a:t> увлечение процессом конфликтного взаимодействия идет в ущерб воспитательно-образовательному процессу.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Снятие агрессивности,</a:t>
                      </a:r>
                      <a:r>
                        <a:rPr lang="ru-RU" baseline="0" dirty="0" smtClean="0"/>
                        <a:t> сознание норм поведения.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Оказывает </a:t>
                      </a:r>
                      <a:r>
                        <a:rPr lang="ru-RU" dirty="0" err="1" smtClean="0"/>
                        <a:t>дезорганизующее</a:t>
                      </a:r>
                      <a:r>
                        <a:rPr lang="ru-RU" dirty="0" smtClean="0"/>
                        <a:t> влияние на совместную деятельность.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Выработка более осознанного и целесообразного решения проблем.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Уменьшение степени сотрудничества в различных видах детской продуктивной деятельности.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Разрешение конфликтной ситуации обогащает жизненный опыт в сфере межличностного взаимодействия.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Причины возникновения конфликтных ситуаций в детском коллективе.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800" dirty="0" smtClean="0"/>
              <a:t>Игровые , которые определяют взаимоотношения по сюжету и роли;</a:t>
            </a:r>
          </a:p>
          <a:p>
            <a:r>
              <a:rPr lang="ru-RU" sz="1800" dirty="0" smtClean="0"/>
              <a:t>Реальные отражающие взаимоотношения детей как партнеров, товарищей.</a:t>
            </a:r>
          </a:p>
          <a:p>
            <a:r>
              <a:rPr lang="ru-RU" sz="1800" dirty="0" smtClean="0"/>
              <a:t>Неумение договориться с товарищами;</a:t>
            </a:r>
          </a:p>
          <a:p>
            <a:r>
              <a:rPr lang="ru-RU" sz="1800" dirty="0" smtClean="0"/>
              <a:t> Нарушение правил игры;</a:t>
            </a:r>
          </a:p>
          <a:p>
            <a:r>
              <a:rPr lang="ru-RU" sz="1800" dirty="0" smtClean="0"/>
              <a:t>Низкие игровые навыки, медлительность; </a:t>
            </a:r>
          </a:p>
          <a:p>
            <a:r>
              <a:rPr lang="ru-RU" sz="1800" dirty="0" smtClean="0"/>
              <a:t>Несообразительность;</a:t>
            </a:r>
          </a:p>
          <a:p>
            <a:r>
              <a:rPr lang="ru-RU" sz="1800" dirty="0" smtClean="0"/>
              <a:t>Инициаторы игры берут подчиненную роль, а в реальности руководят игрой;</a:t>
            </a:r>
          </a:p>
          <a:p>
            <a:r>
              <a:rPr lang="ru-RU" sz="1800" dirty="0" smtClean="0"/>
              <a:t>Нежелание сверстников играть с одним или несколькими детьми;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для детей 5 – 7 лет значимо:</a:t>
            </a:r>
          </a:p>
          <a:p>
            <a:r>
              <a:rPr lang="ru-RU" sz="1800" dirty="0" smtClean="0"/>
              <a:t>Принятие их сверстниками;</a:t>
            </a:r>
          </a:p>
          <a:p>
            <a:r>
              <a:rPr lang="ru-RU" sz="1800" dirty="0" smtClean="0"/>
              <a:t>Оценка детей педагогам;</a:t>
            </a:r>
          </a:p>
          <a:p>
            <a:r>
              <a:rPr lang="ru-RU" sz="1800" dirty="0" smtClean="0"/>
              <a:t>Одобрение ребенка педагогом и детьми в группе;</a:t>
            </a:r>
          </a:p>
          <a:p>
            <a:r>
              <a:rPr lang="ru-RU" sz="1800" dirty="0" smtClean="0"/>
              <a:t>Придирчивость к выполнению роли;</a:t>
            </a:r>
          </a:p>
          <a:p>
            <a:r>
              <a:rPr lang="ru-RU" sz="1800" dirty="0" err="1" smtClean="0"/>
              <a:t>Злорадствование</a:t>
            </a:r>
            <a:r>
              <a:rPr lang="ru-RU" sz="1800" dirty="0" smtClean="0"/>
              <a:t> неудачам товарища;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Рисунок 4" descr="http://fotkidetey.ru/foto_deti/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4581128"/>
            <a:ext cx="1584176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Структура конфликта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Проблема (противоречие);</a:t>
            </a:r>
          </a:p>
          <a:p>
            <a:r>
              <a:rPr lang="ru-RU" sz="1800" dirty="0" smtClean="0"/>
              <a:t>Конфликтная ситуация;</a:t>
            </a:r>
          </a:p>
          <a:p>
            <a:r>
              <a:rPr lang="ru-RU" sz="1800" dirty="0" smtClean="0"/>
              <a:t>Участники конфликта и их позиции;</a:t>
            </a:r>
          </a:p>
          <a:p>
            <a:r>
              <a:rPr lang="ru-RU" sz="1800" dirty="0" smtClean="0"/>
              <a:t>Объект;</a:t>
            </a:r>
          </a:p>
          <a:p>
            <a:r>
              <a:rPr lang="ru-RU" sz="1800" dirty="0" smtClean="0"/>
              <a:t>«Инцидент» (повод для выяснения отношений, пусковой механизм);</a:t>
            </a:r>
          </a:p>
          <a:p>
            <a:r>
              <a:rPr lang="ru-RU" sz="1800" dirty="0" smtClean="0"/>
              <a:t>Конфликт (начало активного процесса, развитие и разрешение;</a:t>
            </a:r>
          </a:p>
          <a:p>
            <a:r>
              <a:rPr lang="ru-RU" sz="1800" dirty="0" smtClean="0"/>
              <a:t>Снятие или разрешение конфликта;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</a:t>
            </a:r>
            <a:r>
              <a:rPr lang="ru-RU" dirty="0" smtClean="0"/>
              <a:t>Стадии протекания конфликтов:</a:t>
            </a:r>
          </a:p>
          <a:p>
            <a:r>
              <a:rPr lang="ru-RU" sz="1800" dirty="0" smtClean="0"/>
              <a:t>Потенциальное формирование противоречивых интересов, ценностей, норм (в игровом взаимодействии, общении детей).</a:t>
            </a:r>
          </a:p>
          <a:p>
            <a:r>
              <a:rPr lang="ru-RU" sz="1800" dirty="0" smtClean="0"/>
              <a:t>Переход потенциального конфликта в реальный (осознание что нарушена его территория или ущемлены личные интересы).</a:t>
            </a:r>
          </a:p>
          <a:p>
            <a:r>
              <a:rPr lang="ru-RU" sz="1800" dirty="0" smtClean="0"/>
              <a:t>Конфликтные действия и эмоциональные проявления (обида, гнев, оскорбления, агрессивные насильственные действия, потасовка);</a:t>
            </a:r>
          </a:p>
          <a:p>
            <a:r>
              <a:rPr lang="ru-RU" sz="1800" dirty="0" smtClean="0"/>
              <a:t>Снятие и разрешение конфликта.</a:t>
            </a:r>
          </a:p>
        </p:txBody>
      </p:sp>
      <p:pic>
        <p:nvPicPr>
          <p:cNvPr id="4" name="Рисунок 3" descr="http://domsnov.ru/foto/sonnik_millera/det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92696"/>
            <a:ext cx="1711077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Факторы обостряющие протекание конфликта</a:t>
            </a:r>
            <a:br>
              <a:rPr lang="ru-RU" sz="3200" dirty="0" smtClean="0"/>
            </a:br>
            <a:r>
              <a:rPr lang="ru-RU" sz="3200" dirty="0" smtClean="0"/>
              <a:t>в детском коллективе: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Повышение и внешнее проявление накала страстей (гнев, страх, тревога, разочарование);</a:t>
            </a:r>
          </a:p>
          <a:p>
            <a:r>
              <a:rPr lang="ru-RU" sz="1800" dirty="0" smtClean="0"/>
              <a:t>Проявление безразличия со стороны взрослого на возникший конфликт;</a:t>
            </a:r>
          </a:p>
          <a:p>
            <a:r>
              <a:rPr lang="ru-RU" sz="1800" dirty="0" smtClean="0"/>
              <a:t>Отсутствие попыток установления и поддерживания отношений, как   со стороны взрослых, так и со стороны самих участников конфликта – детей;</a:t>
            </a:r>
          </a:p>
          <a:p>
            <a:r>
              <a:rPr lang="ru-RU" sz="1800" dirty="0" err="1" smtClean="0"/>
              <a:t>Тиражность</a:t>
            </a:r>
            <a:r>
              <a:rPr lang="ru-RU" sz="1800" dirty="0" smtClean="0"/>
              <a:t>  конфликтных ситуаций, увеличение числа детей, участников конфликта, которые принимают ту или иную сторону;</a:t>
            </a:r>
          </a:p>
          <a:p>
            <a:r>
              <a:rPr lang="ru-RU" sz="1800" dirty="0" smtClean="0"/>
              <a:t>Вовлечение родителей.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</a:t>
            </a:r>
            <a:endParaRPr lang="ru-RU" sz="1800" dirty="0"/>
          </a:p>
        </p:txBody>
      </p:sp>
      <p:pic>
        <p:nvPicPr>
          <p:cNvPr id="5" name="Рисунок 4" descr="http://www.anafor.ru/pics/childphoto/image/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1944216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fs01.androidpit.info/ass/x82/8127882-13586812416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17032"/>
            <a:ext cx="2028056" cy="1709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azbyka.kz/images/4363/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861048"/>
            <a:ext cx="1838697" cy="1626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Факторы, ведущие к ослаблению конфликта: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Уход на нейтральную территорию;</a:t>
            </a:r>
          </a:p>
          <a:p>
            <a:r>
              <a:rPr lang="ru-RU" sz="1800" dirty="0" smtClean="0"/>
              <a:t>Беседа об эмоциях, объяснение, но не демонстрация их;</a:t>
            </a:r>
          </a:p>
          <a:p>
            <a:r>
              <a:rPr lang="ru-RU" sz="1800" dirty="0" smtClean="0"/>
              <a:t>Уменьшение ощущения угрозы, наличие и использование детьми и взрослыми умений и коммуникативных навыков в урегулировании конфликтов;</a:t>
            </a:r>
          </a:p>
          <a:p>
            <a:r>
              <a:rPr lang="ru-RU" sz="1800" dirty="0" smtClean="0"/>
              <a:t>Сохранение и укрепление межличностных отношений.</a:t>
            </a:r>
            <a:endParaRPr lang="ru-RU" sz="1800" dirty="0"/>
          </a:p>
        </p:txBody>
      </p:sp>
      <p:pic>
        <p:nvPicPr>
          <p:cNvPr id="4" name="Рисунок 3" descr="http://fotkidetey.ru/deti_shkolniki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3024336" cy="1615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Общие рекомендации по разрешению конфликтной ситуации </a:t>
            </a:r>
            <a:br>
              <a:rPr lang="ru-RU" sz="2400" dirty="0" smtClean="0"/>
            </a:br>
            <a:r>
              <a:rPr lang="ru-RU" sz="2400" dirty="0" smtClean="0"/>
              <a:t>между детьми.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Признать существование конфликта;</a:t>
            </a:r>
          </a:p>
          <a:p>
            <a:r>
              <a:rPr lang="ru-RU" sz="1800" dirty="0" smtClean="0"/>
              <a:t>Выявить круг вопросов, составляющих предмет конфликта;</a:t>
            </a:r>
          </a:p>
          <a:p>
            <a:r>
              <a:rPr lang="ru-RU" sz="1800" dirty="0" smtClean="0"/>
              <a:t>После признания наличия конфликта и не возможности его решения «с ходу» перенести разбор конфликта на более подходящее время и определить  необходимость участия в разборе конфликта посредника (старшего воспитателя, психолога, родителя).</a:t>
            </a:r>
          </a:p>
          <a:p>
            <a:r>
              <a:rPr lang="ru-RU" sz="1800" dirty="0" smtClean="0"/>
              <a:t>Разработать варианты решений конфликтных ситуаций и методы воспитательных воздействий.</a:t>
            </a:r>
          </a:p>
          <a:p>
            <a:r>
              <a:rPr lang="ru-RU" sz="1800" dirty="0" smtClean="0"/>
              <a:t>Деструктивное решение конфликта может явиться детонатором других, более сильных и продолжительных конфликтов, и уже с участием взрослых.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://krasnova.ucoz.com/uroki/metod/uchit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85184"/>
            <a:ext cx="1828800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Воспитатель – посредник в разрешении детских конфликтов.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Воспитатель несет профессиональную ответственность за правильное разрешение ситуации конфликта;</a:t>
            </a:r>
          </a:p>
          <a:p>
            <a:r>
              <a:rPr lang="ru-RU" sz="1800" dirty="0" smtClean="0"/>
              <a:t>Взрослые и дети имеют различный социальный статус (чем определяется их разное поведение в конфликте  и при его разрешении);</a:t>
            </a:r>
          </a:p>
          <a:p>
            <a:r>
              <a:rPr lang="ru-RU" sz="1800" dirty="0" smtClean="0"/>
              <a:t>Разница в возрасте и жизненном опыте разводит позиции взрослого и ребенка, порождает разную степень ответственности за ошибки;</a:t>
            </a:r>
          </a:p>
          <a:p>
            <a:r>
              <a:rPr lang="ru-RU" sz="1800" dirty="0" smtClean="0"/>
              <a:t>Различное понимание событий и их причин участниками, конфликт  глазами воспитателя и детей видится по разному;</a:t>
            </a:r>
          </a:p>
          <a:p>
            <a:r>
              <a:rPr lang="ru-RU" sz="1800" dirty="0" smtClean="0"/>
              <a:t>Присутствие других детей при конфликте превращает их из свидетелей в участников, а конфликт приобретает воспитательный смысл;</a:t>
            </a:r>
          </a:p>
          <a:p>
            <a:r>
              <a:rPr lang="ru-RU" sz="1800" dirty="0" smtClean="0"/>
              <a:t>Профессиональная позиция воспитателя – взять на себя инициативу разрешения конфликта и на первое место поставить интерес формирование личности;</a:t>
            </a:r>
          </a:p>
          <a:p>
            <a:r>
              <a:rPr lang="ru-RU" sz="1800" dirty="0" smtClean="0"/>
              <a:t>Детские конфликты легче предупредить, чем успешно разрешить.</a:t>
            </a:r>
            <a:endParaRPr lang="ru-RU" sz="1800" dirty="0"/>
          </a:p>
        </p:txBody>
      </p:sp>
      <p:pic>
        <p:nvPicPr>
          <p:cNvPr id="4" name="Рисунок 3" descr="http://f7.ifotki.info/org/cedd5da82dd894d31cbe4559277f3d675f4930778579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720079" cy="86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1442</Words>
  <Application>Microsoft Office PowerPoint</Application>
  <PresentationFormat>Экран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Муниципальное Бюджетное Дошкольное Образовательное Учреждение   Муниципального Образования г. Краснодар «Детский сад № 190»   </vt:lpstr>
      <vt:lpstr>Что такое конфликт?</vt:lpstr>
      <vt:lpstr>Функции конфликтов. </vt:lpstr>
      <vt:lpstr>Причины возникновения конфликтных ситуаций в детском коллективе.</vt:lpstr>
      <vt:lpstr>Структура конфликта</vt:lpstr>
      <vt:lpstr>Факторы обостряющие протекание конфликта в детском коллективе:</vt:lpstr>
      <vt:lpstr>Факторы, ведущие к ослаблению конфликта:</vt:lpstr>
      <vt:lpstr>Общие рекомендации по разрешению конфликтной ситуации  между детьми.</vt:lpstr>
      <vt:lpstr>Воспитатель – посредник в разрешении детских конфликтов.</vt:lpstr>
      <vt:lpstr>Воспитателю требуется при разрешении конфликта:</vt:lpstr>
      <vt:lpstr>Приемы разрешения конфликтной ситуации:</vt:lpstr>
      <vt:lpstr>В опасных конфликтных ситуациях нужно:</vt:lpstr>
      <vt:lpstr>Беседа по выяснению обстоятельств конфликта:</vt:lpstr>
      <vt:lpstr>Методы профилактики конфликтов</vt:lpstr>
      <vt:lpstr> Сюжетно – ролевая игра, интерактивные игры и упражнения как метод обучения конструктивному разрешению конфликтов.</vt:lpstr>
      <vt:lpstr>Анализ детских конфликтов.</vt:lpstr>
      <vt:lpstr>Слайд 17</vt:lpstr>
      <vt:lpstr>Осуществляя анализ взаимоотношений воспитатель должен: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Муниципального Образования г. Краснодар «Детский сад № 190»     350065 г. Краснодар, Гидростроителей, 30   Теле/факс 237 29 38; E – Mail: mdou@ds – 190. Ru</dc:title>
  <dc:creator>Ольга</dc:creator>
  <cp:lastModifiedBy>1</cp:lastModifiedBy>
  <cp:revision>183</cp:revision>
  <dcterms:created xsi:type="dcterms:W3CDTF">2013-04-14T06:52:00Z</dcterms:created>
  <dcterms:modified xsi:type="dcterms:W3CDTF">2016-06-05T16:49:57Z</dcterms:modified>
</cp:coreProperties>
</file>