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  <p:sldId id="258" r:id="rId6"/>
    <p:sldId id="263" r:id="rId7"/>
    <p:sldId id="264" r:id="rId8"/>
    <p:sldId id="267" r:id="rId9"/>
    <p:sldId id="269" r:id="rId10"/>
    <p:sldId id="268" r:id="rId11"/>
    <p:sldId id="256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14" autoAdjust="0"/>
  </p:normalViewPr>
  <p:slideViewPr>
    <p:cSldViewPr>
      <p:cViewPr>
        <p:scale>
          <a:sx n="74" d="100"/>
          <a:sy n="74" d="100"/>
        </p:scale>
        <p:origin x="-19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A8A0-EBF8-4D18-979E-DC2613173AE9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0879-9070-40A7-BE16-1FA4C8308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-detstve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sz="1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i="1" dirty="0" smtClean="0"/>
              <a:t>Мастер – класс для родителей</a:t>
            </a:r>
            <a:endParaRPr lang="ru-RU" sz="3900" b="1" i="1" dirty="0" smtClean="0"/>
          </a:p>
          <a:p>
            <a:pPr algn="ctr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«Познание природы»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/>
              <a:t>                                                      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/>
              <a:t>                                                           </a:t>
            </a:r>
          </a:p>
          <a:p>
            <a:pPr algn="ctr">
              <a:spcBef>
                <a:spcPts val="0"/>
              </a:spcBef>
              <a:buNone/>
            </a:pPr>
            <a:endParaRPr lang="ru-RU" sz="1800" i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/>
              <a:t>                                                                   Подготовили воспитатели: Шабалина М. Н.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                                                                                                                  Иванова </a:t>
            </a:r>
            <a:r>
              <a:rPr lang="ru-RU" sz="1800" i="1" dirty="0"/>
              <a:t>Ю</a:t>
            </a:r>
            <a:r>
              <a:rPr lang="ru-RU" sz="1800" i="1" dirty="0" smtClean="0"/>
              <a:t>.</a:t>
            </a:r>
          </a:p>
          <a:p>
            <a:pPr algn="ctr">
              <a:spcBef>
                <a:spcPts val="0"/>
              </a:spcBef>
              <a:buNone/>
            </a:pPr>
            <a:endParaRPr lang="ru-RU" sz="1800" i="1" dirty="0" smtClean="0"/>
          </a:p>
          <a:p>
            <a:pPr algn="ctr">
              <a:spcBef>
                <a:spcPts val="0"/>
              </a:spcBef>
              <a:buNone/>
            </a:pPr>
            <a:endParaRPr lang="ru-RU" sz="1800" i="1" dirty="0"/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/>
              <a:t>                                                          МБДОУ МО  г. Краснодар «Детский сад           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/>
              <a:t>                                                                                 компенсирующего вида 76»</a:t>
            </a:r>
          </a:p>
          <a:p>
            <a:pPr>
              <a:spcBef>
                <a:spcPts val="0"/>
              </a:spcBef>
              <a:buNone/>
            </a:pPr>
            <a:endParaRPr lang="ru-RU" sz="1800" i="1" dirty="0" smtClean="0"/>
          </a:p>
          <a:p>
            <a:pPr algn="ctr">
              <a:spcBef>
                <a:spcPts val="0"/>
              </a:spcBef>
              <a:buNone/>
            </a:pPr>
            <a:endParaRPr lang="ru-RU" sz="1800" i="1" dirty="0" smtClean="0"/>
          </a:p>
          <a:p>
            <a:pPr algn="ctr">
              <a:spcBef>
                <a:spcPts val="0"/>
              </a:spcBef>
              <a:buNone/>
            </a:pPr>
            <a:endParaRPr lang="ru-RU" sz="1800" i="1" dirty="0" smtClean="0"/>
          </a:p>
          <a:p>
            <a:pPr algn="ctr">
              <a:spcBef>
                <a:spcPts val="0"/>
              </a:spcBef>
              <a:buNone/>
            </a:pPr>
            <a:endParaRPr lang="ru-RU" sz="1800" i="1" dirty="0" smtClean="0"/>
          </a:p>
          <a:p>
            <a:pPr algn="ctr">
              <a:spcBef>
                <a:spcPts val="0"/>
              </a:spcBef>
              <a:buNone/>
            </a:pPr>
            <a:endParaRPr lang="ru-RU" sz="1800" i="1" dirty="0" smtClean="0"/>
          </a:p>
          <a:p>
            <a:pPr algn="ctr">
              <a:spcBef>
                <a:spcPts val="0"/>
              </a:spcBef>
              <a:buNone/>
            </a:pPr>
            <a:endParaRPr lang="ru-RU" sz="1800" i="1" dirty="0" smtClean="0"/>
          </a:p>
          <a:p>
            <a:pPr algn="ctr">
              <a:spcBef>
                <a:spcPts val="0"/>
              </a:spcBef>
              <a:buNone/>
            </a:pPr>
            <a:endParaRPr lang="ru-RU" sz="1600" i="1" dirty="0" smtClean="0"/>
          </a:p>
          <a:p>
            <a:pPr algn="ctr">
              <a:spcBef>
                <a:spcPts val="0"/>
              </a:spcBef>
              <a:buNone/>
            </a:pPr>
            <a:endParaRPr lang="ru-RU" sz="1600" i="1" dirty="0" smtClean="0"/>
          </a:p>
          <a:p>
            <a:pPr algn="ctr">
              <a:spcBef>
                <a:spcPts val="0"/>
              </a:spcBef>
              <a:buNone/>
            </a:pPr>
            <a:endParaRPr lang="ru-RU" sz="1600" i="1" dirty="0" smtClean="0"/>
          </a:p>
        </p:txBody>
      </p:sp>
      <p:pic>
        <p:nvPicPr>
          <p:cNvPr id="1026" name="Picture 2" descr="http://previews.123rf.com/images/lenm/lenm1011/lenm101100017/8129516-A-Small-Group-of-Kids-Studying-Leaves-Through-Magnifying-Glasses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66881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982" b="13773"/>
          <a:stretch/>
        </p:blipFill>
        <p:spPr bwMode="auto">
          <a:xfrm>
            <a:off x="481013" y="476672"/>
            <a:ext cx="8181975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andia.ru/text/79/024/images/image04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676456" cy="5434288"/>
          </a:xfrm>
          <a:prstGeom prst="rect">
            <a:avLst/>
          </a:prstGeom>
          <a:noFill/>
        </p:spPr>
      </p:pic>
      <p:sp>
        <p:nvSpPr>
          <p:cNvPr id="1030" name="AutoShape 6" descr="https://im1-tub-ru.yandex.net/i?id=3ab482b970c9000dcf46c9aea8eeb344&amp;n=33&amp;h=215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1-tub-ru.yandex.net/i?id=3ab482b970c9000dcf46c9aea8eeb344&amp;n=33&amp;h=215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im0-tub-ru.yandex.net/i?id=9df4a2f706dd315cde36af2e2e5309af&amp;n=33&amp;h=215&amp;w=1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игрушка" descr="http://stockers.ru/linked/paras/large/illustrator_tutorial/1/ball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5517232"/>
            <a:ext cx="229364" cy="281515"/>
          </a:xfrm>
          <a:prstGeom prst="rect">
            <a:avLst/>
          </a:prstGeom>
          <a:noFill/>
        </p:spPr>
      </p:pic>
      <p:pic>
        <p:nvPicPr>
          <p:cNvPr id="1042" name="яблоко" descr="http://arstyle.org/uploads/posts/2011-07/1310601194_1310115959_apple-06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72816"/>
            <a:ext cx="230915" cy="262570"/>
          </a:xfrm>
          <a:prstGeom prst="rect">
            <a:avLst/>
          </a:prstGeom>
          <a:noFill/>
        </p:spPr>
      </p:pic>
      <p:pic>
        <p:nvPicPr>
          <p:cNvPr id="1046" name="снеговик" descr="http://dlm4.meta.ua/pic/0/66/238/QAWComjgz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852936"/>
            <a:ext cx="432048" cy="576475"/>
          </a:xfrm>
          <a:prstGeom prst="rect">
            <a:avLst/>
          </a:prstGeom>
          <a:noFill/>
        </p:spPr>
      </p:pic>
      <p:sp>
        <p:nvSpPr>
          <p:cNvPr id="1048" name="AutoShape 24" descr="https://im0-tub-ru.yandex.net/i?id=98333ffd5ae089edc1d613e2ebd808a0&amp;n=33&amp;h=215&amp;w=2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https://im0-tub-ru.yandex.net/i?id=98333ffd5ae089edc1d613e2ebd808a0&amp;n=33&amp;h=215&amp;w=2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https://img-fotki.yandex.ru/get/17840/200418627.41/0_114c0b_7cabd746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синица" descr="http://thumbs.dreamstime.com/z/flying-bullfinches-tits-isolated-illustartion-white-background-2974305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75" r="60000" b="63251"/>
          <a:stretch>
            <a:fillRect/>
          </a:stretch>
        </p:blipFill>
        <p:spPr bwMode="auto">
          <a:xfrm>
            <a:off x="395536" y="1772816"/>
            <a:ext cx="576064" cy="345638"/>
          </a:xfrm>
          <a:prstGeom prst="rect">
            <a:avLst/>
          </a:prstGeom>
          <a:noFill/>
        </p:spPr>
      </p:pic>
      <p:pic>
        <p:nvPicPr>
          <p:cNvPr id="1062" name="кленовый лист" descr="http://w.million-otkrytok.ru/pub_images/catalog/46022894453030016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AFB"/>
              </a:clrFrom>
              <a:clrTo>
                <a:srgbClr val="F6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469826" cy="469826"/>
          </a:xfrm>
          <a:prstGeom prst="rect">
            <a:avLst/>
          </a:prstGeom>
          <a:noFill/>
        </p:spPr>
      </p:pic>
      <p:sp>
        <p:nvSpPr>
          <p:cNvPr id="1064" name="AutoShape 40" descr="http://tr.stockfresh.com/thumbs/santa43/2654509_kar-da%C4%9Flar-do%C4%9Fa-manzara-k%C4%B1%C5%9F-bulu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6" name="лыжник" descr="http://5-bal.ru/pars_docs/refs/2/1829/1829_html_3a9792a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 l="35213" r="18616"/>
          <a:stretch>
            <a:fillRect/>
          </a:stretch>
        </p:blipFill>
        <p:spPr bwMode="auto">
          <a:xfrm>
            <a:off x="5724128" y="2852936"/>
            <a:ext cx="648072" cy="649720"/>
          </a:xfrm>
          <a:prstGeom prst="rect">
            <a:avLst/>
          </a:prstGeom>
          <a:noFill/>
        </p:spPr>
      </p:pic>
      <p:pic>
        <p:nvPicPr>
          <p:cNvPr id="1070" name="ромашка" descr="http://odtdocs.ru/pars_docs/refs/2/1880/1880_html_57b7d20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933056"/>
            <a:ext cx="314002" cy="383083"/>
          </a:xfrm>
          <a:prstGeom prst="rect">
            <a:avLst/>
          </a:prstGeom>
          <a:noFill/>
        </p:spPr>
      </p:pic>
      <p:pic>
        <p:nvPicPr>
          <p:cNvPr id="1072" name="мальчик в реке" descr="http://doc4web.ru/uploads/files/55/54903/hello_html_m27e424d6.jpg"/>
          <p:cNvPicPr>
            <a:picLocks noChangeAspect="1" noChangeArrowheads="1"/>
          </p:cNvPicPr>
          <p:nvPr/>
        </p:nvPicPr>
        <p:blipFill>
          <a:blip r:embed="rId10" cstate="print">
            <a:lum contrast="-10000"/>
          </a:blip>
          <a:srcRect l="30951" t="69566" r="48931" b="13043"/>
          <a:stretch>
            <a:fillRect/>
          </a:stretch>
        </p:blipFill>
        <p:spPr bwMode="auto">
          <a:xfrm>
            <a:off x="6804248" y="4941168"/>
            <a:ext cx="864096" cy="531751"/>
          </a:xfrm>
          <a:prstGeom prst="ellipse">
            <a:avLst/>
          </a:prstGeom>
          <a:noFill/>
        </p:spPr>
      </p:pic>
      <p:pic>
        <p:nvPicPr>
          <p:cNvPr id="4" name="сосулька" descr="http://ttu.rushkolnik.ru/tw_files2/urls_53/4/d-3944/3944_html_m14c36c48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052736"/>
            <a:ext cx="216024" cy="45783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131840" y="6206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ВЫВОД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b="1" dirty="0" smtClean="0"/>
              <a:t>познакомились с формами и приемами формирования предпосылок универсальных учебных действий;</a:t>
            </a:r>
          </a:p>
          <a:p>
            <a:pPr algn="just">
              <a:buFontTx/>
              <a:buChar char="-"/>
            </a:pPr>
            <a:r>
              <a:rPr lang="ru-RU" b="1" dirty="0" smtClean="0"/>
              <a:t>развивали монологическую и диалогическую речь;</a:t>
            </a:r>
          </a:p>
          <a:p>
            <a:pPr algn="just">
              <a:buFontTx/>
              <a:buChar char="-"/>
            </a:pPr>
            <a:r>
              <a:rPr lang="ru-RU" b="1" dirty="0" smtClean="0"/>
              <a:t>создавали условия для тех детей, которые нуждаются в помощи и поддержке;</a:t>
            </a:r>
          </a:p>
          <a:p>
            <a:pPr algn="just">
              <a:buFontTx/>
              <a:buChar char="-"/>
            </a:pPr>
            <a:r>
              <a:rPr lang="ru-RU" b="1" dirty="0" smtClean="0"/>
              <a:t>побуждали к самостоятельному принятию решений.</a:t>
            </a:r>
          </a:p>
          <a:p>
            <a:pPr algn="just">
              <a:buFontTx/>
              <a:buChar char="-"/>
            </a:pPr>
            <a:endParaRPr lang="ru-RU" sz="2400" dirty="0" smtClean="0"/>
          </a:p>
          <a:p>
            <a:pPr algn="just">
              <a:buNone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</p:txBody>
      </p:sp>
      <p:pic>
        <p:nvPicPr>
          <p:cNvPr id="23554" name="Picture 2" descr="http://dou-zemlyanichka.ru/images/stories/imgNews/news-15-08-12/pi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608512" cy="312802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2068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9302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ЦЕЛЬ: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знакомство с методами и приемами формирования предпосылок универсальных учебных действий у старших дошкольников.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УНИВЕРСАЛЬНЫЕ УЧЕБНЫЕ ДЕЙСТВИЯ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Регулятивные –  </a:t>
            </a:r>
            <a:r>
              <a:rPr lang="ru-RU" sz="2400" dirty="0" smtClean="0"/>
              <a:t>умение ставить цель, планировать, получать и оценивать результат.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Познавательные - </a:t>
            </a:r>
            <a:r>
              <a:rPr lang="ru-RU" sz="2400" dirty="0" smtClean="0"/>
              <a:t>умение осуществлять направленный поиск, обработку и использование информации.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Личностные </a:t>
            </a:r>
            <a:r>
              <a:rPr lang="ru-RU" sz="2400" dirty="0" smtClean="0"/>
              <a:t>– умение оценивать себя и других.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/>
              <a:t>Коммуникативные</a:t>
            </a:r>
            <a:r>
              <a:rPr lang="ru-RU" sz="2400" dirty="0" smtClean="0"/>
              <a:t> -  умение донести свою позицию, понять других, договориться, сделать что-то сообща.</a:t>
            </a:r>
          </a:p>
          <a:p>
            <a:pPr algn="ctr">
              <a:buNone/>
            </a:pPr>
            <a:endParaRPr lang="ru-RU" sz="20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http://www.o-detstve.ru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628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300" b="1" i="1" dirty="0" smtClean="0">
                <a:solidFill>
                  <a:srgbClr val="0070C0"/>
                </a:solidFill>
              </a:rPr>
              <a:t>КОМАНДА</a:t>
            </a:r>
            <a:endParaRPr lang="ru-RU" sz="4300" b="1" i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292080" y="1988840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059832" y="1988840"/>
            <a:ext cx="72008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99992" y="191683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91880" y="350100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капитан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3212976"/>
            <a:ext cx="34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экспериментатор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3212976"/>
            <a:ext cx="265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наблюдатели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200" name="Picture 8" descr="http://25mb.ru/img/picture/Oct/19/28658f69f3b608a6c22201ffbf7bd690/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221088"/>
            <a:ext cx="1589664" cy="1512168"/>
          </a:xfrm>
          <a:prstGeom prst="rect">
            <a:avLst/>
          </a:prstGeom>
          <a:noFill/>
        </p:spPr>
      </p:pic>
      <p:sp>
        <p:nvSpPr>
          <p:cNvPr id="8202" name="AutoShape 10" descr="https://im2-tub-ru.yandex.net/i?id=49f8b26790e20dbb37d48887dc49b2da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s://im2-tub-ru.yandex.net/i?id=49f8b26790e20dbb37d48887dc49b2da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s://im2-tub-ru.yandex.net/i?id=49f8b26790e20dbb37d48887dc49b2da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https://im2-tub-ru.yandex.net/i?id=49f8b26790e20dbb37d48887dc49b2da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4" name="Picture 22" descr="http://static6.depositphotos.com/1157310/657/v/950/depositphotos_6574874-eye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77072"/>
            <a:ext cx="1512168" cy="1144462"/>
          </a:xfrm>
          <a:prstGeom prst="rect">
            <a:avLst/>
          </a:prstGeom>
          <a:noFill/>
        </p:spPr>
      </p:pic>
      <p:pic>
        <p:nvPicPr>
          <p:cNvPr id="19" name="Рисунок 18" descr="http://int-46.ucoz.ru/_ph/3/45176187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005064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5436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://ukrvolos.ru/uploads/posts/2015/2/vremena-goda-i-mesjacy-dlja-detej_1.jpg"/>
          <p:cNvPicPr>
            <a:picLocks noChangeAspect="1" noChangeArrowheads="1"/>
          </p:cNvPicPr>
          <p:nvPr/>
        </p:nvPicPr>
        <p:blipFill>
          <a:blip r:embed="rId2" cstate="print"/>
          <a:srcRect l="51659" t="3360" r="25661" b="2561"/>
          <a:stretch>
            <a:fillRect/>
          </a:stretch>
        </p:blipFill>
        <p:spPr bwMode="auto">
          <a:xfrm>
            <a:off x="251520" y="2924944"/>
            <a:ext cx="925817" cy="2880320"/>
          </a:xfrm>
          <a:prstGeom prst="rect">
            <a:avLst/>
          </a:prstGeom>
          <a:noFill/>
        </p:spPr>
      </p:pic>
      <p:pic>
        <p:nvPicPr>
          <p:cNvPr id="4100" name="Picture 4" descr="http://ukrvolos.ru/uploads/posts/2015/2/vremena-goda-i-mesjacy-dlja-detej_1.jpg"/>
          <p:cNvPicPr>
            <a:picLocks noChangeAspect="1" noChangeArrowheads="1"/>
          </p:cNvPicPr>
          <p:nvPr/>
        </p:nvPicPr>
        <p:blipFill>
          <a:blip r:embed="rId2" cstate="print"/>
          <a:srcRect l="1260" t="1680" r="74800" b="2561"/>
          <a:stretch>
            <a:fillRect/>
          </a:stretch>
        </p:blipFill>
        <p:spPr bwMode="auto">
          <a:xfrm>
            <a:off x="7164288" y="620688"/>
            <a:ext cx="960106" cy="288032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63688" y="476672"/>
            <a:ext cx="5400600" cy="583264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             Жили-были четыре времени года. Жили они дружно и по очереди правили всем миром: три месяца одно, три месяца - другое, три месяца - третье и три месяца - четвертое.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              Но однажды самое холодное время года решило, что оно самое главное и не захотело уступать место. Загрустили под снежным покрывалом растения. Птицы перестали петь песни. Люди устали от холода. Но время года, которое должно сменять холода и вьюги сказало: «Не печальтесь! У меня есть чудо, которое поможет победить холод».</a:t>
            </a:r>
            <a:endParaRPr lang="ru-RU" sz="2000" dirty="0"/>
          </a:p>
        </p:txBody>
      </p:sp>
      <p:pic>
        <p:nvPicPr>
          <p:cNvPr id="8" name="Picture 2" descr="http://ukrvolos.ru/uploads/posts/2015/2/vremena-goda-i-mesjacy-dlja-detej_1.jpg"/>
          <p:cNvPicPr>
            <a:picLocks noChangeAspect="1" noChangeArrowheads="1"/>
          </p:cNvPicPr>
          <p:nvPr/>
        </p:nvPicPr>
        <p:blipFill>
          <a:blip r:embed="rId2" cstate="print"/>
          <a:srcRect l="26460" t="1680" r="50860" b="2561"/>
          <a:stretch>
            <a:fillRect/>
          </a:stretch>
        </p:blipFill>
        <p:spPr bwMode="auto">
          <a:xfrm>
            <a:off x="1115616" y="692696"/>
            <a:ext cx="909575" cy="2880320"/>
          </a:xfrm>
          <a:prstGeom prst="rect">
            <a:avLst/>
          </a:prstGeom>
          <a:noFill/>
        </p:spPr>
      </p:pic>
      <p:pic>
        <p:nvPicPr>
          <p:cNvPr id="4102" name="Picture 6" descr="http://ukrvolos.ru/uploads/posts/2015/2/vremena-goda-i-mesjacy-dlja-detej_1.jpg"/>
          <p:cNvPicPr>
            <a:picLocks noChangeAspect="1" noChangeArrowheads="1"/>
          </p:cNvPicPr>
          <p:nvPr/>
        </p:nvPicPr>
        <p:blipFill>
          <a:blip r:embed="rId2" cstate="print"/>
          <a:srcRect l="76859" t="3360" r="1721" b="2561"/>
          <a:stretch>
            <a:fillRect/>
          </a:stretch>
        </p:blipFill>
        <p:spPr bwMode="auto">
          <a:xfrm>
            <a:off x="8100392" y="2996952"/>
            <a:ext cx="874383" cy="288032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260648"/>
            <a:ext cx="310668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Вопрос 1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Какое чудо поможет Весне победить холод?</a:t>
            </a:r>
            <a:endParaRPr lang="ru-RU" sz="3200" dirty="0"/>
          </a:p>
        </p:txBody>
      </p:sp>
      <p:pic>
        <p:nvPicPr>
          <p:cNvPr id="4" name="Рисунок 3" descr="http://fs.nashaucheba.ru/tw_files2/urls_3/1423/d-1422587/7z-docs/3_html_38cb43e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2736304" cy="28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stpaulsnapier.org.nz/wp-content/uploads/Flam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18535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osiki.ucoz.ru/_ld/14/90741717.jpg"/>
          <p:cNvPicPr/>
          <p:nvPr/>
        </p:nvPicPr>
        <p:blipFill>
          <a:blip r:embed="rId4" cstate="print"/>
          <a:srcRect l="65882" t="53719" r="14706"/>
          <a:stretch>
            <a:fillRect/>
          </a:stretch>
        </p:blipFill>
        <p:spPr bwMode="auto">
          <a:xfrm>
            <a:off x="6948264" y="3212976"/>
            <a:ext cx="1580778" cy="27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1088 L 0.35434 0.0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71420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</a:t>
            </a:r>
            <a:r>
              <a:rPr lang="ru-RU" sz="4000" b="1" i="1" dirty="0" smtClean="0">
                <a:solidFill>
                  <a:srgbClr val="0070C0"/>
                </a:solidFill>
              </a:rPr>
              <a:t>Вопрос 2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Опишите наше весеннее солнышко, какое оно?</a:t>
            </a:r>
            <a:br>
              <a:rPr lang="ru-RU" sz="3600" dirty="0" smtClean="0"/>
            </a:br>
            <a:endParaRPr lang="ru-RU" sz="3200" dirty="0"/>
          </a:p>
        </p:txBody>
      </p:sp>
      <p:pic>
        <p:nvPicPr>
          <p:cNvPr id="5" name="Рисунок 4" descr="http://fs.nashaucheba.ru/tw_files2/urls_3/1423/d-1422587/7z-docs/3_html_38cb43e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3600400" cy="3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         </a:t>
            </a:r>
            <a:r>
              <a:rPr lang="ru-RU" sz="4000" b="1" i="1" dirty="0" smtClean="0">
                <a:solidFill>
                  <a:srgbClr val="0070C0"/>
                </a:solidFill>
              </a:rPr>
              <a:t>Задание экспериментаторам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6592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                          </a:t>
            </a:r>
            <a:r>
              <a:rPr lang="ru-RU" b="1" i="1" dirty="0" smtClean="0"/>
              <a:t>Команда 1</a:t>
            </a:r>
          </a:p>
          <a:p>
            <a:pPr>
              <a:buNone/>
            </a:pPr>
            <a:r>
              <a:rPr lang="ru-RU" dirty="0" smtClean="0"/>
              <a:t>    Провести эксперимент со снегом и льдом</a:t>
            </a:r>
          </a:p>
          <a:p>
            <a:pPr algn="ctr">
              <a:buNone/>
            </a:pPr>
            <a:r>
              <a:rPr lang="ru-RU" b="1" i="1" dirty="0" smtClean="0"/>
              <a:t>Команда 2</a:t>
            </a:r>
          </a:p>
          <a:p>
            <a:pPr algn="ctr">
              <a:buNone/>
            </a:pPr>
            <a:r>
              <a:rPr lang="ru-RU" dirty="0" smtClean="0"/>
              <a:t>Выяснить: чистый снег или нет</a:t>
            </a:r>
          </a:p>
          <a:p>
            <a:pPr algn="ctr">
              <a:buNone/>
            </a:pPr>
            <a:r>
              <a:rPr lang="ru-RU" b="1" i="1" dirty="0" smtClean="0"/>
              <a:t>Команда 3</a:t>
            </a:r>
          </a:p>
          <a:p>
            <a:pPr algn="ctr">
              <a:buNone/>
            </a:pPr>
            <a:r>
              <a:rPr lang="ru-RU" dirty="0" smtClean="0"/>
              <a:t>Как ведут себя в воде снег и лед</a:t>
            </a:r>
            <a:endParaRPr lang="ru-RU" dirty="0"/>
          </a:p>
        </p:txBody>
      </p:sp>
      <p:pic>
        <p:nvPicPr>
          <p:cNvPr id="21506" name="Picture 2" descr="http://thumbs.dreamstime.com/z/%D0%BF%D1%80%D0%BE%D0%B1%D0%B8%D1%80%D0%BA%D0%B8-%D1%88%D0%B0%D1%80%D0%B6%D0%B5%D0%B9-227428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0" r="5646" b="12121"/>
          <a:stretch>
            <a:fillRect/>
          </a:stretch>
        </p:blipFill>
        <p:spPr bwMode="auto">
          <a:xfrm>
            <a:off x="7452320" y="1268760"/>
            <a:ext cx="1512168" cy="125293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101" b="14504"/>
          <a:stretch/>
        </p:blipFill>
        <p:spPr bwMode="auto">
          <a:xfrm>
            <a:off x="302865" y="692696"/>
            <a:ext cx="851535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903" b="21456"/>
          <a:stretch/>
        </p:blipFill>
        <p:spPr bwMode="auto">
          <a:xfrm>
            <a:off x="333375" y="476672"/>
            <a:ext cx="84772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263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 ЦЕЛЬ: знакомство с методами и приемами формирования предпосылок универсальных учебных действий у старших дошкольников.</vt:lpstr>
      <vt:lpstr>Презентация PowerPoint</vt:lpstr>
      <vt:lpstr>Презентация PowerPoint</vt:lpstr>
      <vt:lpstr>Вопрос 1 Какое чудо поможет Весне победить холод?</vt:lpstr>
      <vt:lpstr>      Вопрос 2 Опишите наше весеннее солнышко, какое оно? </vt:lpstr>
      <vt:lpstr>           Задание экспериментаторам</vt:lpstr>
      <vt:lpstr>Презентация PowerPoint</vt:lpstr>
      <vt:lpstr>Презентация PowerPoint</vt:lpstr>
      <vt:lpstr>Презентация PowerPoint</vt:lpstr>
      <vt:lpstr>Презентация PowerPoint</vt:lpstr>
      <vt:lpstr>  ВЫВОД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Пользователь</cp:lastModifiedBy>
  <cp:revision>57</cp:revision>
  <dcterms:created xsi:type="dcterms:W3CDTF">2016-03-18T18:27:48Z</dcterms:created>
  <dcterms:modified xsi:type="dcterms:W3CDTF">2016-08-29T15:02:53Z</dcterms:modified>
</cp:coreProperties>
</file>