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58" r:id="rId3"/>
    <p:sldId id="276" r:id="rId4"/>
    <p:sldId id="302" r:id="rId5"/>
    <p:sldId id="256" r:id="rId6"/>
    <p:sldId id="265" r:id="rId7"/>
    <p:sldId id="263" r:id="rId8"/>
    <p:sldId id="267" r:id="rId9"/>
    <p:sldId id="303" r:id="rId10"/>
    <p:sldId id="304" r:id="rId11"/>
    <p:sldId id="305" r:id="rId12"/>
    <p:sldId id="312" r:id="rId13"/>
    <p:sldId id="306" r:id="rId14"/>
    <p:sldId id="307" r:id="rId15"/>
    <p:sldId id="308" r:id="rId16"/>
    <p:sldId id="309" r:id="rId17"/>
    <p:sldId id="310" r:id="rId18"/>
    <p:sldId id="311" r:id="rId19"/>
    <p:sldId id="313" r:id="rId20"/>
    <p:sldId id="317" r:id="rId21"/>
    <p:sldId id="316" r:id="rId22"/>
    <p:sldId id="315" r:id="rId23"/>
    <p:sldId id="277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996633"/>
    <a:srgbClr val="CC9900"/>
    <a:srgbClr val="FF3399"/>
    <a:srgbClr val="CC0066"/>
    <a:srgbClr val="666699"/>
    <a:srgbClr val="C89800"/>
    <a:srgbClr val="CC66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2" autoAdjust="0"/>
    <p:restoredTop sz="94660"/>
  </p:normalViewPr>
  <p:slideViewPr>
    <p:cSldViewPr>
      <p:cViewPr varScale="1">
        <p:scale>
          <a:sx n="103" d="100"/>
          <a:sy n="103" d="100"/>
        </p:scale>
        <p:origin x="24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3DF5B-B52B-43C3-A2DC-1C51D20D3FE2}" type="datetimeFigureOut">
              <a:rPr lang="ru-RU" smtClean="0"/>
              <a:pPr/>
              <a:t>10.04.2016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3751D2-6899-49E8-AA52-C0F8B14AD95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9230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18193A5-EEA7-42CF-A628-9AC88B9A4487}" type="slidenum">
              <a:rPr lang="ru-RU" smtClean="0"/>
              <a:pPr/>
              <a:t>2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4170627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6D70-0F36-4B4E-8DE1-61A317212849}" type="datetimeFigureOut">
              <a:rPr lang="ru-RU" smtClean="0"/>
              <a:pPr/>
              <a:t>10.04.2016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57E-AA36-419E-B019-AA4C81EFAB0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6D70-0F36-4B4E-8DE1-61A317212849}" type="datetimeFigureOut">
              <a:rPr lang="ru-RU" smtClean="0"/>
              <a:pPr/>
              <a:t>10.04.2016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57E-AA36-419E-B019-AA4C81EFAB0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6D70-0F36-4B4E-8DE1-61A317212849}" type="datetimeFigureOut">
              <a:rPr lang="ru-RU" smtClean="0"/>
              <a:pPr/>
              <a:t>10.04.2016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57E-AA36-419E-B019-AA4C81EFAB0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6D70-0F36-4B4E-8DE1-61A317212849}" type="datetimeFigureOut">
              <a:rPr lang="ru-RU" smtClean="0"/>
              <a:pPr/>
              <a:t>10.04.2016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57E-AA36-419E-B019-AA4C81EFAB0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6D70-0F36-4B4E-8DE1-61A317212849}" type="datetimeFigureOut">
              <a:rPr lang="ru-RU" smtClean="0"/>
              <a:pPr/>
              <a:t>10.04.2016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57E-AA36-419E-B019-AA4C81EFAB0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6D70-0F36-4B4E-8DE1-61A317212849}" type="datetimeFigureOut">
              <a:rPr lang="ru-RU" smtClean="0"/>
              <a:pPr/>
              <a:t>10.04.2016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57E-AA36-419E-B019-AA4C81EFAB0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6D70-0F36-4B4E-8DE1-61A317212849}" type="datetimeFigureOut">
              <a:rPr lang="ru-RU" smtClean="0"/>
              <a:pPr/>
              <a:t>10.04.2016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57E-AA36-419E-B019-AA4C81EFAB0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6D70-0F36-4B4E-8DE1-61A317212849}" type="datetimeFigureOut">
              <a:rPr lang="ru-RU" smtClean="0"/>
              <a:pPr/>
              <a:t>10.04.2016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57E-AA36-419E-B019-AA4C81EFAB0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6D70-0F36-4B4E-8DE1-61A317212849}" type="datetimeFigureOut">
              <a:rPr lang="ru-RU" smtClean="0"/>
              <a:pPr/>
              <a:t>10.04.2016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57E-AA36-419E-B019-AA4C81EFAB0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6D70-0F36-4B4E-8DE1-61A317212849}" type="datetimeFigureOut">
              <a:rPr lang="ru-RU" smtClean="0"/>
              <a:pPr/>
              <a:t>10.04.2016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57E-AA36-419E-B019-AA4C81EFAB0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66D70-0F36-4B4E-8DE1-61A317212849}" type="datetimeFigureOut">
              <a:rPr lang="ru-RU" smtClean="0"/>
              <a:pPr/>
              <a:t>10.04.2016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4057E-AA36-419E-B019-AA4C81EFAB0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66D70-0F36-4B4E-8DE1-61A317212849}" type="datetimeFigureOut">
              <a:rPr lang="ru-RU" smtClean="0"/>
              <a:pPr/>
              <a:t>10.04.2016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4057E-AA36-419E-B019-AA4C81EFAB0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slide" Target="slide15.xml"/><Relationship Id="rId3" Type="http://schemas.openxmlformats.org/officeDocument/2006/relationships/image" Target="../media/image4.png"/><Relationship Id="rId7" Type="http://schemas.openxmlformats.org/officeDocument/2006/relationships/image" Target="../media/image6.jpeg"/><Relationship Id="rId12" Type="http://schemas.openxmlformats.org/officeDocument/2006/relationships/slide" Target="slide19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11" Type="http://schemas.openxmlformats.org/officeDocument/2006/relationships/image" Target="../media/image8.jpeg"/><Relationship Id="rId5" Type="http://schemas.openxmlformats.org/officeDocument/2006/relationships/slide" Target="slide23.xml"/><Relationship Id="rId10" Type="http://schemas.openxmlformats.org/officeDocument/2006/relationships/slide" Target="slide9.xml"/><Relationship Id="rId4" Type="http://schemas.openxmlformats.org/officeDocument/2006/relationships/image" Target="../media/image5.jpeg"/><Relationship Id="rId9" Type="http://schemas.openxmlformats.org/officeDocument/2006/relationships/image" Target="../media/image7.jpeg"/><Relationship Id="rId1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slide" Target="slide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2643174" y="1428736"/>
            <a:ext cx="4071966" cy="4143404"/>
            <a:chOff x="3286116" y="1714488"/>
            <a:chExt cx="3214710" cy="3286148"/>
          </a:xfrm>
        </p:grpSpPr>
        <p:pic>
          <p:nvPicPr>
            <p:cNvPr id="5" name="Picture 6" descr="C:\Documents and Settings\Admin\Рабочий стол\Колесо истории\картинки\Без имени-2.jpg"/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28992" y="1714488"/>
              <a:ext cx="2822583" cy="2833696"/>
            </a:xfrm>
            <a:prstGeom prst="rect">
              <a:avLst/>
            </a:prstGeom>
            <a:noFill/>
          </p:spPr>
        </p:pic>
        <p:sp>
          <p:nvSpPr>
            <p:cNvPr id="6" name="TextBox 5"/>
            <p:cNvSpPr txBox="1"/>
            <p:nvPr/>
          </p:nvSpPr>
          <p:spPr>
            <a:xfrm>
              <a:off x="3286116" y="2000240"/>
              <a:ext cx="3214710" cy="3000396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57150" h="38100" prst="hardEdge"/>
              </a:sp3d>
            </a:bodyPr>
            <a:lstStyle/>
            <a:p>
              <a:pPr algn="ctr"/>
              <a:r>
                <a:rPr lang="ru-RU" sz="96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glow rad="101600">
                      <a:schemeClr val="tx2">
                        <a:lumMod val="75000"/>
                        <a:alpha val="60000"/>
                      </a:schemeClr>
                    </a:glow>
                    <a:reflection blurRad="12700" stA="28000" endPos="45000" dist="1000" dir="5400000" sy="-100000" algn="bl" rotWithShape="0"/>
                  </a:effectLst>
                </a:rPr>
                <a:t>Колесо</a:t>
              </a:r>
              <a:endPara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tx2">
                      <a:lumMod val="75000"/>
                      <a:alpha val="60000"/>
                    </a:schemeClr>
                  </a:glow>
                  <a:reflection blurRad="12700" stA="28000" endPos="45000" dist="1000" dir="5400000" sy="-100000" algn="bl" rotWithShape="0"/>
                </a:effectLst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286116" y="2285992"/>
              <a:ext cx="3214710" cy="2160930"/>
            </a:xfrm>
            <a:prstGeom prst="rect">
              <a:avLst/>
            </a:prstGeom>
            <a:noFill/>
          </p:spPr>
          <p:txBody>
            <a:bodyPr wrap="square" rtlCol="0">
              <a:prstTxWarp prst="textArchDown">
                <a:avLst/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57150" h="38100" prst="hardEdge"/>
              </a:sp3d>
            </a:bodyPr>
            <a:lstStyle/>
            <a:p>
              <a:pPr algn="ctr"/>
              <a:r>
                <a:rPr lang="ru-RU" sz="96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glow rad="101600">
                      <a:schemeClr val="tx2">
                        <a:lumMod val="75000"/>
                        <a:alpha val="60000"/>
                      </a:schemeClr>
                    </a:glow>
                    <a:reflection blurRad="12700" stA="28000" endPos="45000" dist="1000" dir="5400000" sy="-100000" algn="bl" rotWithShape="0"/>
                  </a:effectLst>
                </a:rPr>
                <a:t>истории</a:t>
              </a:r>
              <a:endParaRPr lang="ru-RU" sz="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tx2">
                      <a:lumMod val="75000"/>
                      <a:alpha val="60000"/>
                    </a:schemeClr>
                  </a:glow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sp>
        <p:nvSpPr>
          <p:cNvPr id="10" name="Подзаголовок 2"/>
          <p:cNvSpPr txBox="1">
            <a:spLocks/>
          </p:cNvSpPr>
          <p:nvPr/>
        </p:nvSpPr>
        <p:spPr>
          <a:xfrm>
            <a:off x="2214546" y="5000636"/>
            <a:ext cx="4857784" cy="1643098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2" name="Picture 2" descr="C:\Documents and Settings\Admin\Рабочий стол\Колесо истории\картинки\0_772d9_e1c6ced7_orig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6930802" y="3680586"/>
            <a:ext cx="1928826" cy="680757"/>
          </a:xfrm>
          <a:prstGeom prst="rect">
            <a:avLst/>
          </a:prstGeom>
          <a:noFill/>
        </p:spPr>
      </p:pic>
      <p:pic>
        <p:nvPicPr>
          <p:cNvPr id="13" name="Picture 2" descr="C:\Documents and Settings\Admin\Рабочий стол\Колесо истории\картинки\0_772d9_e1c6ced7_orig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69261" y="3680586"/>
            <a:ext cx="1928826" cy="680757"/>
          </a:xfrm>
          <a:prstGeom prst="rect">
            <a:avLst/>
          </a:prstGeom>
          <a:noFill/>
        </p:spPr>
      </p:pic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8715372" y="6357934"/>
            <a:ext cx="428628" cy="500066"/>
          </a:xfrm>
          <a:prstGeom prst="actionButtonForwardNex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5" name="Группа 14"/>
          <p:cNvGrpSpPr/>
          <p:nvPr/>
        </p:nvGrpSpPr>
        <p:grpSpPr>
          <a:xfrm>
            <a:off x="2699792" y="1412776"/>
            <a:ext cx="4071966" cy="4143404"/>
            <a:chOff x="3286116" y="1714488"/>
            <a:chExt cx="3214710" cy="3286148"/>
          </a:xfrm>
        </p:grpSpPr>
        <p:pic>
          <p:nvPicPr>
            <p:cNvPr id="16" name="Picture 6" descr="C:\Documents and Settings\Admin\Рабочий стол\Колесо истории\картинки\Без имени-2.jpg"/>
            <p:cNvPicPr>
              <a:picLocks noChangeAspect="1" noChangeArrowheads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28992" y="1714488"/>
              <a:ext cx="2822583" cy="2833696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3286116" y="2000240"/>
              <a:ext cx="3214710" cy="3000396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57150" h="38100" prst="hardEdge"/>
              </a:sp3d>
            </a:bodyPr>
            <a:lstStyle/>
            <a:p>
              <a:pPr algn="ctr"/>
              <a:r>
                <a:rPr lang="ru-RU" sz="96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glow rad="101600">
                      <a:schemeClr val="tx2">
                        <a:lumMod val="75000"/>
                        <a:alpha val="60000"/>
                      </a:schemeClr>
                    </a:glow>
                    <a:reflection blurRad="12700" stA="28000" endPos="45000" dist="1000" dir="5400000" sy="-100000" algn="bl" rotWithShape="0"/>
                  </a:effectLst>
                </a:rPr>
                <a:t>Колесо</a:t>
              </a:r>
              <a:endPara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tx2">
                      <a:lumMod val="75000"/>
                      <a:alpha val="60000"/>
                    </a:schemeClr>
                  </a:glow>
                  <a:reflection blurRad="12700" stA="28000" endPos="45000" dist="1000" dir="5400000" sy="-100000" algn="bl" rotWithShape="0"/>
                </a:effectLst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286116" y="2285992"/>
              <a:ext cx="3214710" cy="2160930"/>
            </a:xfrm>
            <a:prstGeom prst="rect">
              <a:avLst/>
            </a:prstGeom>
            <a:noFill/>
          </p:spPr>
          <p:txBody>
            <a:bodyPr wrap="square" rtlCol="0">
              <a:prstTxWarp prst="textArchDown">
                <a:avLst/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57150" h="38100" prst="hardEdge"/>
              </a:sp3d>
            </a:bodyPr>
            <a:lstStyle/>
            <a:p>
              <a:pPr algn="ctr"/>
              <a:r>
                <a:rPr lang="ru-RU" sz="96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glow rad="101600">
                      <a:schemeClr val="tx2">
                        <a:lumMod val="75000"/>
                        <a:alpha val="60000"/>
                      </a:schemeClr>
                    </a:glow>
                    <a:reflection blurRad="12700" stA="28000" endPos="45000" dist="1000" dir="5400000" sy="-100000" algn="bl" rotWithShape="0"/>
                  </a:effectLst>
                </a:rPr>
                <a:t>истории</a:t>
              </a:r>
              <a:endParaRPr lang="ru-RU" sz="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tx2">
                      <a:lumMod val="75000"/>
                      <a:alpha val="60000"/>
                    </a:schemeClr>
                  </a:glow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трелка вверх 10"/>
          <p:cNvSpPr/>
          <p:nvPr/>
        </p:nvSpPr>
        <p:spPr>
          <a:xfrm rot="18985661">
            <a:off x="7728055" y="5282330"/>
            <a:ext cx="891436" cy="1222538"/>
          </a:xfrm>
          <a:prstGeom prst="upArrow">
            <a:avLst/>
          </a:prstGeom>
          <a:blipFill>
            <a:blip r:embed="rId4" cstate="email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Управляющая кнопка: настраиваемая 31">
            <a:hlinkClick r:id="rId5" action="ppaction://hlinksldjump" highlightClick="1"/>
          </p:cNvPr>
          <p:cNvSpPr/>
          <p:nvPr/>
        </p:nvSpPr>
        <p:spPr>
          <a:xfrm>
            <a:off x="7500926" y="0"/>
            <a:ext cx="1643074" cy="571504"/>
          </a:xfrm>
          <a:prstGeom prst="actionButtonBlank">
            <a:avLst/>
          </a:prstGeom>
          <a:blipFill>
            <a:blip r:embed="rId4" cstate="email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Подведение итогов игры</a:t>
            </a:r>
            <a:endParaRPr lang="ru-RU" b="1" dirty="0">
              <a:solidFill>
                <a:schemeClr val="tx1"/>
              </a:solidFill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2375690" y="571504"/>
            <a:ext cx="6375416" cy="5802780"/>
            <a:chOff x="3286116" y="1947285"/>
            <a:chExt cx="3214710" cy="3053351"/>
          </a:xfrm>
        </p:grpSpPr>
        <p:pic>
          <p:nvPicPr>
            <p:cNvPr id="36" name="Picture 6" descr="C:\Documents and Settings\Admin\Рабочий стол\Колесо истории\картинки\Без имени-2.jpg"/>
            <p:cNvPicPr>
              <a:picLocks noChangeAspect="1" noChangeArrowheads="1"/>
            </p:cNvPicPr>
            <p:nvPr/>
          </p:nvPicPr>
          <p:blipFill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79405" y="1947285"/>
              <a:ext cx="2822583" cy="2833696"/>
            </a:xfrm>
            <a:prstGeom prst="rect">
              <a:avLst/>
            </a:prstGeom>
            <a:noFill/>
          </p:spPr>
        </p:pic>
        <p:sp>
          <p:nvSpPr>
            <p:cNvPr id="37" name="TextBox 36"/>
            <p:cNvSpPr txBox="1"/>
            <p:nvPr/>
          </p:nvSpPr>
          <p:spPr>
            <a:xfrm>
              <a:off x="3286116" y="2000240"/>
              <a:ext cx="3214710" cy="3000396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57150" h="38100" prst="hardEdge"/>
              </a:sp3d>
            </a:bodyPr>
            <a:lstStyle/>
            <a:p>
              <a:pPr algn="ctr"/>
              <a:endPara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tx2">
                      <a:lumMod val="75000"/>
                      <a:alpha val="60000"/>
                    </a:schemeClr>
                  </a:glow>
                  <a:reflection blurRad="12700" stA="28000" endPos="45000" dist="1000" dir="5400000" sy="-100000" algn="bl" rotWithShape="0"/>
                </a:effectLst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286116" y="2285992"/>
              <a:ext cx="3214710" cy="2160930"/>
            </a:xfrm>
            <a:prstGeom prst="rect">
              <a:avLst/>
            </a:prstGeom>
            <a:noFill/>
          </p:spPr>
          <p:txBody>
            <a:bodyPr wrap="square" rtlCol="0">
              <a:prstTxWarp prst="textArchDown">
                <a:avLst/>
              </a:prstTxWarp>
              <a:spAutoFit/>
              <a:scene3d>
                <a:camera prst="orthographicFront"/>
                <a:lightRig rig="threePt" dir="t"/>
              </a:scene3d>
              <a:sp3d extrusionH="57150">
                <a:bevelT w="57150" h="38100" prst="hardEdge"/>
              </a:sp3d>
            </a:bodyPr>
            <a:lstStyle/>
            <a:p>
              <a:pPr algn="ctr"/>
              <a:endParaRPr lang="ru-RU" sz="6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tx2">
                      <a:lumMod val="75000"/>
                      <a:alpha val="60000"/>
                    </a:schemeClr>
                  </a:glow>
                  <a:reflection blurRad="12700" stA="28000" endPos="45000" dist="1000" dir="5400000" sy="-100000" algn="bl" rotWithShape="0"/>
                </a:effectLst>
              </a:endParaRPr>
            </a:p>
          </p:txBody>
        </p:sp>
      </p:grpSp>
      <p:pic>
        <p:nvPicPr>
          <p:cNvPr id="54" name="Рисунок 53" descr="http://img-fotki.yandex.ru/get/6724/212302481.4f/0_16daa3_9e531e8a_XXL.jpg?from=http://img-fotki.yandex.ru/get/6724/212302481.4f/0_16daa3_9e531e8a_XXL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324" y="4301050"/>
            <a:ext cx="1809750" cy="11690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5" name="Рисунок 54" descr="http://img-fotki.yandex.ru/get/6724/212302481.4f/0_16daa3_9e531e8a_XXL.jpg?from=http://img-fotki.yandex.ru/get/6724/212302481.4f/0_16daa3_9e531e8a_XXL.jpg">
            <a:hlinkClick r:id="rId8" action="ppaction://hlinksldjump"/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397" y="274751"/>
            <a:ext cx="1809750" cy="11690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6" name="Рисунок 55" descr="http://b1.culture.ru/c/57218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684" y="4241985"/>
            <a:ext cx="1904365" cy="11715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7" name="Рисунок 56" descr="http://b1.culture.ru/c/57218.jpg">
            <a:hlinkClick r:id="rId10" action="ppaction://hlinksldjump"/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04" y="1705140"/>
            <a:ext cx="1904365" cy="11715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0" name="Рисунок 59" descr="http://agroinfo.kz/wp-content/uploads/2015/10/%D1%81%D0%BE%D0%BB%D1%8C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792" y="4031458"/>
            <a:ext cx="1673042" cy="13858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" name="Рисунок 60" descr="http://agroinfo.kz/wp-content/uploads/2015/10/%D1%81%D0%BE%D0%BB%D1%8C.jpg">
            <a:hlinkClick r:id="rId12" action="ppaction://hlinksldjump"/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114" y="5160120"/>
            <a:ext cx="1673042" cy="13858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052842" y="836539"/>
            <a:ext cx="23118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наш</a:t>
            </a:r>
            <a:r>
              <a:rPr lang="ru-RU" sz="4000" b="1" dirty="0">
                <a:solidFill>
                  <a:srgbClr val="FF0000"/>
                </a:solidFill>
              </a:rPr>
              <a:t> </a:t>
            </a:r>
            <a:r>
              <a:rPr lang="ru-RU" sz="3200" b="1" dirty="0">
                <a:solidFill>
                  <a:srgbClr val="FF0000"/>
                </a:solidFill>
              </a:rPr>
              <a:t>город</a:t>
            </a:r>
          </a:p>
        </p:txBody>
      </p:sp>
      <p:pic>
        <p:nvPicPr>
          <p:cNvPr id="1026" name="Picture 2" descr="http://www.vsedomarossii.ru/photos/area_59/city_2404/street_9041/99519_1.jpg">
            <a:hlinkClick r:id="rId1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0" t="12767" r="32281" b="20033"/>
          <a:stretch/>
        </p:blipFill>
        <p:spPr bwMode="auto">
          <a:xfrm>
            <a:off x="274771" y="3313544"/>
            <a:ext cx="1375748" cy="17990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" name="Прямоугольник 2"/>
          <p:cNvSpPr/>
          <p:nvPr/>
        </p:nvSpPr>
        <p:spPr>
          <a:xfrm>
            <a:off x="132369" y="4695008"/>
            <a:ext cx="21515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памятники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62419" y="2373605"/>
            <a:ext cx="116833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люди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66638" y="6023278"/>
            <a:ext cx="18499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ценности</a:t>
            </a:r>
          </a:p>
        </p:txBody>
      </p:sp>
      <p:pic>
        <p:nvPicPr>
          <p:cNvPr id="21" name="Picture 2" descr="http://www.vsedomarossii.ru/photos/area_59/city_2404/street_9041/99519_1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0" t="12767" r="32281" b="20033"/>
          <a:stretch/>
        </p:blipFill>
        <p:spPr bwMode="auto">
          <a:xfrm>
            <a:off x="5599971" y="3647039"/>
            <a:ext cx="1375748" cy="17990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571480"/>
            <a:ext cx="7848872" cy="544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  <a:cs typeface="Times New Roman" pitchFamily="18" charset="0"/>
              </a:rPr>
              <a:t>На берегах какой реки обосновался наш город</a:t>
            </a:r>
            <a:endParaRPr lang="ru-RU" sz="4400" b="1" dirty="0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685800" indent="-685800" algn="ctr">
              <a:lnSpc>
                <a:spcPct val="130000"/>
              </a:lnSpc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ru-RU" sz="4800" b="1" dirty="0">
                <a:solidFill>
                  <a:srgbClr val="991F5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Кама</a:t>
            </a:r>
          </a:p>
          <a:p>
            <a:pPr marL="685800" indent="-685800" algn="ctr">
              <a:lnSpc>
                <a:spcPct val="130000"/>
              </a:lnSpc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ru-RU" sz="4800" b="1" dirty="0">
                <a:solidFill>
                  <a:srgbClr val="991F5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Усолка</a:t>
            </a:r>
          </a:p>
          <a:p>
            <a:pPr marL="685800" indent="-685800" algn="ctr">
              <a:lnSpc>
                <a:spcPct val="130000"/>
              </a:lnSpc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ru-RU" sz="4800" b="1" dirty="0" smtClean="0">
                <a:solidFill>
                  <a:srgbClr val="991F5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Боровица</a:t>
            </a:r>
            <a:endParaRPr lang="ru-RU" sz="4800" b="1" dirty="0">
              <a:solidFill>
                <a:srgbClr val="991F5D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685800" indent="-685800" algn="ctr">
              <a:lnSpc>
                <a:spcPct val="130000"/>
              </a:lnSpc>
              <a:spcBef>
                <a:spcPts val="300"/>
              </a:spcBef>
              <a:buFont typeface="Wingdings" panose="05000000000000000000" pitchFamily="2" charset="2"/>
              <a:buChar char="ü"/>
              <a:defRPr/>
            </a:pPr>
            <a:r>
              <a:rPr lang="ru-RU" sz="4800" b="1" dirty="0">
                <a:solidFill>
                  <a:srgbClr val="991F5D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Талица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886043" y="6347387"/>
            <a:ext cx="1643042" cy="50006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3" action="ppaction://hlinksldjump"/>
              </a:rPr>
              <a:t>Правильный</a:t>
            </a:r>
            <a:r>
              <a:rPr lang="ru-RU" b="1" dirty="0" smtClean="0">
                <a:solidFill>
                  <a:schemeClr val="tx1"/>
                </a:solidFill>
              </a:rPr>
              <a:t> ответ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Управляющая кнопка: далее 12">
            <a:hlinkClick r:id="" action="ppaction://hlinkshowjump?jump=nextslide" highlightClick="1"/>
          </p:cNvPr>
          <p:cNvSpPr/>
          <p:nvPr/>
        </p:nvSpPr>
        <p:spPr>
          <a:xfrm>
            <a:off x="8715372" y="6357934"/>
            <a:ext cx="428628" cy="500066"/>
          </a:xfrm>
          <a:prstGeom prst="actionButtonForwardNex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7" descr="http://img-2007-11.photosight.ru/21/242236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576" y="476672"/>
            <a:ext cx="6789490" cy="51880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3275856" y="5877272"/>
            <a:ext cx="1800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Усолка</a:t>
            </a:r>
            <a:endParaRPr lang="ru-RU" sz="28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92696"/>
            <a:ext cx="7416824" cy="4701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indent="-533400" algn="ctr">
              <a:tabLst>
                <a:tab pos="457200" algn="l"/>
              </a:tabLst>
              <a:defRPr/>
            </a:pPr>
            <a:r>
              <a:rPr lang="ru-RU" sz="4400" b="1" dirty="0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  <a:cs typeface="Times New Roman" pitchFamily="18" charset="0"/>
              </a:rPr>
              <a:t>Как в старину называли наш город</a:t>
            </a:r>
          </a:p>
          <a:p>
            <a:pPr marL="533400" indent="-533400" algn="ctr">
              <a:tabLst>
                <a:tab pos="457200" algn="l"/>
              </a:tabLst>
              <a:defRPr/>
            </a:pPr>
            <a:endParaRPr lang="ru-RU" sz="2400" b="1" dirty="0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533400" indent="-533400">
              <a:lnSpc>
                <a:spcPct val="125000"/>
              </a:lnSpc>
              <a:spcBef>
                <a:spcPts val="300"/>
              </a:spcBef>
              <a:buFontTx/>
              <a:buAutoNum type="arabicPeriod"/>
              <a:tabLst>
                <a:tab pos="457200" algn="l"/>
              </a:tabLst>
              <a:defRPr/>
            </a:pPr>
            <a:r>
              <a:rPr lang="ru-RU" sz="48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Соликамск</a:t>
            </a:r>
          </a:p>
          <a:p>
            <a:pPr marL="533400" indent="-533400">
              <a:lnSpc>
                <a:spcPct val="125000"/>
              </a:lnSpc>
              <a:spcBef>
                <a:spcPts val="300"/>
              </a:spcBef>
              <a:buFontTx/>
              <a:buAutoNum type="arabicPeriod"/>
              <a:tabLst>
                <a:tab pos="457200" algn="l"/>
              </a:tabLst>
              <a:defRPr/>
            </a:pPr>
            <a:r>
              <a:rPr lang="ru-RU" sz="48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Соль Камская</a:t>
            </a:r>
          </a:p>
          <a:p>
            <a:pPr marL="533400" indent="-533400">
              <a:lnSpc>
                <a:spcPct val="125000"/>
              </a:lnSpc>
              <a:spcBef>
                <a:spcPts val="300"/>
              </a:spcBef>
              <a:buFontTx/>
              <a:buAutoNum type="arabicPeriod"/>
              <a:tabLst>
                <a:tab pos="457200" algn="l"/>
              </a:tabLst>
              <a:defRPr/>
            </a:pPr>
            <a:r>
              <a:rPr lang="ru-RU" sz="48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Усолье</a:t>
            </a:r>
          </a:p>
        </p:txBody>
      </p:sp>
      <p:sp>
        <p:nvSpPr>
          <p:cNvPr id="143" name="Скругленный прямоугольник 142">
            <a:hlinkClick r:id="rId3" action="ppaction://hlinksldjump"/>
          </p:cNvPr>
          <p:cNvSpPr/>
          <p:nvPr/>
        </p:nvSpPr>
        <p:spPr>
          <a:xfrm>
            <a:off x="6886043" y="6347387"/>
            <a:ext cx="1643042" cy="50006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tx1"/>
                </a:solidFill>
                <a:hlinkClick r:id="rId3" action="ppaction://hlinksldjump"/>
              </a:rPr>
              <a:t>Правильный</a:t>
            </a:r>
            <a:r>
              <a:rPr lang="ru-RU" b="1" dirty="0" smtClean="0">
                <a:solidFill>
                  <a:schemeClr val="tx1"/>
                </a:solidFill>
              </a:rPr>
              <a:t> ответ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404664"/>
            <a:ext cx="38202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Соль камская</a:t>
            </a:r>
            <a:endParaRPr lang="ru-RU" sz="3600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/>
          <a:srcRect l="23000" t="658"/>
          <a:stretch/>
        </p:blipFill>
        <p:spPr>
          <a:xfrm>
            <a:off x="1403648" y="1268760"/>
            <a:ext cx="6120680" cy="4839528"/>
          </a:xfrm>
          <a:prstGeom prst="rect">
            <a:avLst/>
          </a:prstGeom>
        </p:spPr>
      </p:pic>
      <p:sp>
        <p:nvSpPr>
          <p:cNvPr id="89" name="Управляющая кнопка: далее 88">
            <a:hlinkClick r:id="" action="ppaction://hlinkshowjump?jump=nextslide" highlightClick="1"/>
          </p:cNvPr>
          <p:cNvSpPr/>
          <p:nvPr/>
        </p:nvSpPr>
        <p:spPr>
          <a:xfrm>
            <a:off x="8604448" y="6237312"/>
            <a:ext cx="428628" cy="500066"/>
          </a:xfrm>
          <a:prstGeom prst="actionButtonForwardNex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6929454" y="6357934"/>
            <a:ext cx="1643042" cy="50006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3" action="ppaction://hlinksldjump"/>
              </a:rPr>
              <a:t>Правильный</a:t>
            </a:r>
            <a:r>
              <a:rPr lang="ru-RU" b="1" dirty="0" smtClean="0">
                <a:solidFill>
                  <a:schemeClr val="tx1"/>
                </a:solidFill>
              </a:rPr>
              <a:t>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43608" y="116632"/>
            <a:ext cx="6286496" cy="660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4400" b="1" dirty="0">
                <a:solidFill>
                  <a:srgbClr val="11202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Как называлась дорога, соединившая  400 лет назад Европу и Азию</a:t>
            </a:r>
            <a:endParaRPr lang="ru-RU" sz="4400" b="1" dirty="0">
              <a:solidFill>
                <a:srgbClr val="2B4A5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285750" indent="-285750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v"/>
              <a:defRPr/>
            </a:pPr>
            <a:r>
              <a:rPr lang="ru-RU" sz="48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Соликамская</a:t>
            </a:r>
          </a:p>
          <a:p>
            <a:pPr marL="285750" indent="-285750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v"/>
              <a:defRPr/>
            </a:pPr>
            <a:r>
              <a:rPr lang="ru-RU" sz="48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Бабиновская</a:t>
            </a:r>
          </a:p>
          <a:p>
            <a:pPr marL="285750" indent="-285750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v"/>
              <a:defRPr/>
            </a:pPr>
            <a:r>
              <a:rPr lang="ru-RU" sz="48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Чердынская</a:t>
            </a:r>
          </a:p>
          <a:p>
            <a:pPr>
              <a:buFont typeface="Wingdings 2"/>
              <a:buChar char=""/>
              <a:defRPr/>
            </a:pPr>
            <a:endParaRPr lang="ru-RU" sz="16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Управляющая кнопка: возврат 9">
            <a:hlinkClick r:id="rId3" action="ppaction://hlinksldjump" highlightClick="1"/>
          </p:cNvPr>
          <p:cNvSpPr/>
          <p:nvPr/>
        </p:nvSpPr>
        <p:spPr>
          <a:xfrm>
            <a:off x="8748464" y="6357934"/>
            <a:ext cx="395536" cy="500066"/>
          </a:xfrm>
          <a:prstGeom prst="actionButtonRetur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188640"/>
            <a:ext cx="6840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Бабиновская дорога</a:t>
            </a:r>
            <a:r>
              <a:rPr lang="ru-RU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CF6E0"/>
              </a:clrFrom>
              <a:clrTo>
                <a:srgbClr val="FCF6E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79712" y="1068384"/>
            <a:ext cx="3816350" cy="528955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88640"/>
            <a:ext cx="6840760" cy="57123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0"/>
              </a:spcBef>
              <a:defRPr/>
            </a:pPr>
            <a:r>
              <a:rPr lang="ru-RU" sz="3400" b="1">
                <a:solidFill>
                  <a:srgbClr val="11202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Назовите детского писателя, автора любимой детской книги, который родился в городе Соликамске</a:t>
            </a:r>
          </a:p>
          <a:p>
            <a:pPr marL="342900" lvl="0" indent="-342900" algn="ctr">
              <a:spcBef>
                <a:spcPct val="0"/>
              </a:spcBef>
              <a:defRPr/>
            </a:pPr>
            <a:endParaRPr lang="ru-RU" sz="3400" b="1">
              <a:solidFill>
                <a:srgbClr val="11202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sz="3100" b="1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Лев Кузьмин</a:t>
            </a: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sz="3100" b="1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Аркадий Гайдар</a:t>
            </a: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sz="3100" b="1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Лев Давыдычев</a:t>
            </a: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sz="3100" b="1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Александр Пушкин</a:t>
            </a:r>
            <a:endParaRPr lang="ru-RU" sz="3100" dirty="0">
              <a:solidFill>
                <a:srgbClr val="990099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929454" y="6357934"/>
            <a:ext cx="1643042" cy="50006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3" action="ppaction://hlinksldjump"/>
              </a:rPr>
              <a:t>Правильный</a:t>
            </a:r>
            <a:r>
              <a:rPr lang="ru-RU" b="1" dirty="0" smtClean="0">
                <a:solidFill>
                  <a:schemeClr val="tx1"/>
                </a:solidFill>
              </a:rPr>
              <a:t> ответ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17581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88640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5" name="Picture 6" descr="C:\Users\Садик7\Desktop\краеведческая игра 2013\Краеведческая игра 2013\file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06401" y="1556792"/>
            <a:ext cx="5899150" cy="452596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691680" y="511805"/>
            <a:ext cx="53285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ЛЕВ ДАВЫДЫЧЕВ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charset="0"/>
              <a:cs typeface="Arial" charset="0"/>
            </a:endParaRPr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604448" y="6237312"/>
            <a:ext cx="428628" cy="500066"/>
          </a:xfrm>
          <a:prstGeom prst="actionButtonForwardNex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78597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88640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620688"/>
            <a:ext cx="8496944" cy="5299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ru-RU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Назовите </a:t>
            </a:r>
            <a:r>
              <a:rPr lang="ru-RU" sz="36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соликамскую</a:t>
            </a:r>
            <a:r>
              <a:rPr lang="ru-RU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спортсменку, мастера спорта России по биатлону</a:t>
            </a:r>
          </a:p>
          <a:p>
            <a:pPr marL="342900" lvl="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ru-RU" sz="48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Ольга Медведцева</a:t>
            </a:r>
          </a:p>
          <a:p>
            <a:pPr marL="342900" lvl="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ru-RU" sz="48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Ольга Зайцева</a:t>
            </a:r>
          </a:p>
          <a:p>
            <a:pPr marL="342900" lvl="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ru-RU" sz="48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Ирина Трусова</a:t>
            </a:r>
            <a:endParaRPr lang="en-US" sz="4800" b="1" dirty="0" smtClean="0">
              <a:solidFill>
                <a:srgbClr val="99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  <a:p>
            <a:pPr marL="342900" lvl="0" indent="-342900" algn="just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ru-RU" sz="48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Анфиса </a:t>
            </a:r>
            <a:r>
              <a:rPr lang="ru-RU" sz="48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Резцова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929454" y="6357934"/>
            <a:ext cx="1643042" cy="50006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3" action="ppaction://hlinksldjump"/>
              </a:rPr>
              <a:t>Правильный</a:t>
            </a:r>
            <a:r>
              <a:rPr lang="ru-RU" b="1" dirty="0" smtClean="0">
                <a:solidFill>
                  <a:schemeClr val="tx1"/>
                </a:solidFill>
              </a:rPr>
              <a:t> ответ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52524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05472" y="404664"/>
            <a:ext cx="684076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Ирина Трусова</a:t>
            </a:r>
            <a:r>
              <a:rPr lang="ru-RU" b="1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604448" y="6237312"/>
            <a:ext cx="428628" cy="500066"/>
          </a:xfrm>
          <a:prstGeom prst="actionButtonForwardNex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026" name="Picture 2" descr="http://biathloncollect.ucoz.com/_ph/108/5442978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5226"/>
            <a:ext cx="7477125" cy="525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729362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548680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64704" y="764704"/>
            <a:ext cx="739856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0"/>
              </a:spcBef>
              <a:defRPr/>
            </a:pPr>
            <a:r>
              <a:rPr lang="ru-RU" sz="4400" b="1" dirty="0">
                <a:solidFill>
                  <a:srgbClr val="11202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Кем был создан первый ботанический сад в городе</a:t>
            </a: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sz="40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А.М. Калинин</a:t>
            </a: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sz="40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А. Турчанинов</a:t>
            </a: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sz="40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Г. Демидов</a:t>
            </a:r>
          </a:p>
        </p:txBody>
      </p:sp>
      <p:sp>
        <p:nvSpPr>
          <p:cNvPr id="8" name="Скругленный прямоугольник 7">
            <a:hlinkClick r:id="rId3" action="ppaction://hlinksldjump"/>
          </p:cNvPr>
          <p:cNvSpPr/>
          <p:nvPr/>
        </p:nvSpPr>
        <p:spPr>
          <a:xfrm>
            <a:off x="7062847" y="6351849"/>
            <a:ext cx="1643042" cy="50006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3" action="ppaction://hlinksldjump"/>
              </a:rPr>
              <a:t>Правильный</a:t>
            </a:r>
            <a:r>
              <a:rPr lang="ru-RU" b="1" dirty="0" smtClean="0">
                <a:solidFill>
                  <a:schemeClr val="tx1"/>
                </a:solidFill>
              </a:rPr>
              <a:t> ответ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54007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05472" y="404664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332657"/>
            <a:ext cx="65527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Георгий </a:t>
            </a:r>
            <a:r>
              <a:rPr lang="ru-RU" sz="4000" b="1" i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4000" b="1" i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Демидов</a:t>
            </a:r>
            <a:endParaRPr lang="ru-RU" sz="4000" dirty="0"/>
          </a:p>
        </p:txBody>
      </p:sp>
      <p:pic>
        <p:nvPicPr>
          <p:cNvPr id="6" name="Picture 2" descr="C:\Документация Старый комп\сканирование\ольга\08.12.2011 15;33;03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AF7"/>
              </a:clrFrom>
              <a:clrTo>
                <a:srgbClr val="FEFA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6" t="12505" r="5045" b="20564"/>
          <a:stretch>
            <a:fillRect/>
          </a:stretch>
        </p:blipFill>
        <p:spPr>
          <a:xfrm>
            <a:off x="2195736" y="1112550"/>
            <a:ext cx="3457575" cy="5468938"/>
          </a:xfrm>
          <a:prstGeom prst="rect">
            <a:avLst/>
          </a:prstGeom>
          <a:noFill/>
        </p:spPr>
      </p:pic>
      <p:sp>
        <p:nvSpPr>
          <p:cNvPr id="7" name="Управляющая кнопка: возврат 6">
            <a:hlinkClick r:id="rId4" action="ppaction://hlinksldjump" highlightClick="1"/>
          </p:cNvPr>
          <p:cNvSpPr/>
          <p:nvPr/>
        </p:nvSpPr>
        <p:spPr>
          <a:xfrm>
            <a:off x="8676456" y="6331455"/>
            <a:ext cx="395536" cy="500066"/>
          </a:xfrm>
          <a:prstGeom prst="actionButtonRetur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81821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404664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062847" y="6351849"/>
            <a:ext cx="1643042" cy="50006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3" action="ppaction://hlinksldjump"/>
              </a:rPr>
              <a:t>Правильный</a:t>
            </a:r>
            <a:r>
              <a:rPr lang="ru-RU" b="1" dirty="0" smtClean="0">
                <a:solidFill>
                  <a:schemeClr val="tx1"/>
                </a:solidFill>
              </a:rPr>
              <a:t>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268760"/>
            <a:ext cx="79928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0"/>
              </a:spcBef>
              <a:defRPr/>
            </a:pPr>
            <a:r>
              <a:rPr lang="ru-RU" sz="4400" b="1" dirty="0">
                <a:solidFill>
                  <a:srgbClr val="11202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Какой памятник является </a:t>
            </a:r>
          </a:p>
          <a:p>
            <a:pPr marL="342900" lvl="0" indent="-342900" algn="ctr">
              <a:spcBef>
                <a:spcPct val="0"/>
              </a:spcBef>
              <a:defRPr/>
            </a:pPr>
            <a:r>
              <a:rPr lang="ru-RU" sz="4400" b="1" dirty="0">
                <a:solidFill>
                  <a:srgbClr val="11202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«Бабушкой соляной </a:t>
            </a:r>
          </a:p>
          <a:p>
            <a:pPr marL="342900" lvl="0" indent="-342900" algn="ctr">
              <a:spcBef>
                <a:spcPct val="0"/>
              </a:spcBef>
              <a:defRPr/>
            </a:pPr>
            <a:r>
              <a:rPr lang="ru-RU" sz="4400" b="1" dirty="0">
                <a:solidFill>
                  <a:srgbClr val="11202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промышленности»</a:t>
            </a:r>
            <a:endParaRPr lang="ru-RU" sz="4000" b="1" dirty="0">
              <a:solidFill>
                <a:srgbClr val="2B4A5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sz="40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Людмилинская скважина</a:t>
            </a: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sz="40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Усть-Боровской завод</a:t>
            </a:r>
          </a:p>
        </p:txBody>
      </p:sp>
    </p:spTree>
    <p:extLst>
      <p:ext uri="{BB962C8B-B14F-4D97-AF65-F5344CB8AC3E}">
        <p14:creationId xmlns:p14="http://schemas.microsoft.com/office/powerpoint/2010/main" val="23970916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05472" y="404664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604448" y="6237312"/>
            <a:ext cx="428628" cy="500066"/>
          </a:xfrm>
          <a:prstGeom prst="actionButtonForwardNex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404663"/>
            <a:ext cx="70551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Людмилинская скважина</a:t>
            </a:r>
            <a:endParaRPr lang="ru-RU" sz="3600" dirty="0"/>
          </a:p>
        </p:txBody>
      </p:sp>
      <p:pic>
        <p:nvPicPr>
          <p:cNvPr id="6" name="Picture 7" descr="http://ic.pics.livejournal.com/klyaksina/12940359/545488/545488_origin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12776"/>
            <a:ext cx="5268878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812099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05472" y="404664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7380312" y="6330551"/>
            <a:ext cx="1643042" cy="50006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4" action="ppaction://hlinksldjump"/>
              </a:rPr>
              <a:t>Правильный</a:t>
            </a:r>
            <a:r>
              <a:rPr lang="ru-RU" b="1" dirty="0" smtClean="0">
                <a:solidFill>
                  <a:schemeClr val="tx1"/>
                </a:solidFill>
              </a:rPr>
              <a:t> ответ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1050995"/>
            <a:ext cx="7632848" cy="4253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lnSpc>
                <a:spcPct val="130000"/>
              </a:lnSpc>
              <a:spcBef>
                <a:spcPct val="0"/>
              </a:spcBef>
              <a:defRPr/>
            </a:pPr>
            <a:r>
              <a:rPr lang="ru-RU" sz="4400" b="1" dirty="0">
                <a:solidFill>
                  <a:srgbClr val="11202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Чему посвящен памятный знак города</a:t>
            </a: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Wingdings 2"/>
              <a:buChar char=""/>
              <a:defRPr/>
            </a:pPr>
            <a:r>
              <a:rPr lang="ru-RU" sz="40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Символу города  - соли</a:t>
            </a: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Wingdings 2"/>
              <a:buChar char=""/>
              <a:defRPr/>
            </a:pPr>
            <a:r>
              <a:rPr lang="ru-RU" sz="40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Троицкому собору</a:t>
            </a:r>
          </a:p>
          <a:p>
            <a:pPr marL="342900" lvl="0" indent="-342900">
              <a:lnSpc>
                <a:spcPct val="130000"/>
              </a:lnSpc>
              <a:spcBef>
                <a:spcPct val="0"/>
              </a:spcBef>
              <a:buFont typeface="Wingdings 2"/>
              <a:buChar char=""/>
              <a:defRPr/>
            </a:pPr>
            <a:r>
              <a:rPr lang="ru-RU" sz="40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Богоявленской церкви</a:t>
            </a:r>
          </a:p>
        </p:txBody>
      </p:sp>
    </p:spTree>
    <p:extLst>
      <p:ext uri="{BB962C8B-B14F-4D97-AF65-F5344CB8AC3E}">
        <p14:creationId xmlns:p14="http://schemas.microsoft.com/office/powerpoint/2010/main" val="51093440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3945"/>
            <a:ext cx="97210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Управляющая кнопка: возврат 3">
            <a:hlinkClick r:id="rId3" action="ppaction://hlinksldjump" highlightClick="1"/>
          </p:cNvPr>
          <p:cNvSpPr/>
          <p:nvPr/>
        </p:nvSpPr>
        <p:spPr>
          <a:xfrm>
            <a:off x="8676456" y="6331455"/>
            <a:ext cx="395536" cy="500066"/>
          </a:xfrm>
          <a:prstGeom prst="actionButtonRetur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436415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Символ города - знак </a:t>
            </a:r>
            <a:r>
              <a:rPr lang="ru-RU" sz="3600" b="1" i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соли</a:t>
            </a:r>
            <a:endParaRPr lang="ru-RU" sz="3600" dirty="0"/>
          </a:p>
        </p:txBody>
      </p:sp>
      <p:pic>
        <p:nvPicPr>
          <p:cNvPr id="2050" name="Picture 2" descr="http://img-fotki.yandex.ru/get/15588/181020879.3a/0_de738_2058c939_ori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092" y="1126513"/>
            <a:ext cx="3909728" cy="5206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03550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48680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7380312" y="6330551"/>
            <a:ext cx="1643042" cy="50006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hlinkClick r:id="rId4" action="ppaction://hlinksldjump"/>
              </a:rPr>
              <a:t>Правильный</a:t>
            </a:r>
            <a:r>
              <a:rPr lang="ru-RU" b="1" dirty="0" smtClean="0">
                <a:solidFill>
                  <a:prstClr val="black"/>
                </a:solidFill>
              </a:rPr>
              <a:t> ответ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520891"/>
            <a:ext cx="71287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atin typeface="Bookman Old Style" panose="0205060405050502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Какой </a:t>
            </a:r>
            <a:r>
              <a:rPr lang="ru-RU" sz="3600" b="1" dirty="0">
                <a:latin typeface="Bookman Old Style" panose="0205060405050502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денежной единицы Банк России выпустил памятную монету </a:t>
            </a:r>
            <a:r>
              <a:rPr lang="ru-RU" sz="3600" b="1" dirty="0" smtClean="0">
                <a:latin typeface="Bookman Old Style" panose="0205060405050502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«Соликамск» ?</a:t>
            </a:r>
          </a:p>
          <a:p>
            <a:endParaRPr lang="ru-RU" sz="3600" b="1" dirty="0" smtClean="0">
              <a:latin typeface="Bookman Old Style" panose="020506040505050202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ru-RU" sz="36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5 рублей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ru-RU" sz="36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10 рублей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ru-RU" sz="3600" b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50 рублей</a:t>
            </a:r>
            <a:endParaRPr lang="ru-RU" sz="3600" b="1" dirty="0">
              <a:solidFill>
                <a:srgbClr val="99009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Bookman Old Style" pitchFamily="18" charset="0"/>
            </a:endParaRPr>
          </a:p>
          <a:p>
            <a:endParaRPr lang="ru-RU" sz="3600" b="1" dirty="0" smtClean="0">
              <a:latin typeface="Bookman Old Style" panose="020506040505050202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18161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764704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604448" y="6237312"/>
            <a:ext cx="428628" cy="500066"/>
          </a:xfrm>
          <a:prstGeom prst="actionButtonForwardNex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9218" name="Picture 2" descr="http://86.img.avito.st/1280x960/157996398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44824"/>
            <a:ext cx="8304269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195736" y="620498"/>
            <a:ext cx="44390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10 рублей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06542910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05472" y="404664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7380312" y="6330551"/>
            <a:ext cx="1643042" cy="50006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hlinkClick r:id="rId4" action="ppaction://hlinksldjump"/>
              </a:rPr>
              <a:t>Правильный</a:t>
            </a:r>
            <a:r>
              <a:rPr lang="ru-RU" b="1" dirty="0" smtClean="0">
                <a:solidFill>
                  <a:prstClr val="black"/>
                </a:solidFill>
              </a:rPr>
              <a:t> ответ</a:t>
            </a:r>
            <a:endParaRPr lang="ru-RU" b="1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124744"/>
            <a:ext cx="804664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0"/>
              </a:spcBef>
              <a:defRPr/>
            </a:pPr>
            <a:r>
              <a:rPr lang="ru-RU" sz="4400" b="1" dirty="0">
                <a:solidFill>
                  <a:srgbClr val="11202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Что является главной ценностью города</a:t>
            </a:r>
          </a:p>
          <a:p>
            <a:pPr marL="342900" lvl="0" indent="-342900">
              <a:lnSpc>
                <a:spcPct val="135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sz="40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Калийные удобрения</a:t>
            </a:r>
          </a:p>
          <a:p>
            <a:pPr marL="342900" lvl="0" indent="-342900">
              <a:lnSpc>
                <a:spcPct val="135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sz="40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Бумага</a:t>
            </a:r>
          </a:p>
          <a:p>
            <a:pPr marL="342900" lvl="0" indent="-342900">
              <a:lnSpc>
                <a:spcPct val="135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sz="40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Стела </a:t>
            </a:r>
          </a:p>
          <a:p>
            <a:pPr marL="342900" lvl="0" indent="-342900">
              <a:lnSpc>
                <a:spcPct val="135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ru-RU" sz="40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Соль</a:t>
            </a:r>
          </a:p>
        </p:txBody>
      </p:sp>
    </p:spTree>
    <p:extLst>
      <p:ext uri="{BB962C8B-B14F-4D97-AF65-F5344CB8AC3E}">
        <p14:creationId xmlns:p14="http://schemas.microsoft.com/office/powerpoint/2010/main" val="233300050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05472" y="404664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b="1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Управляющая кнопка: возврат 4">
            <a:hlinkClick r:id="rId3" action="ppaction://hlinksldjump" highlightClick="1"/>
          </p:cNvPr>
          <p:cNvSpPr/>
          <p:nvPr/>
        </p:nvSpPr>
        <p:spPr>
          <a:xfrm>
            <a:off x="8676456" y="6331455"/>
            <a:ext cx="395536" cy="500066"/>
          </a:xfrm>
          <a:prstGeom prst="actionButtonRetur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619672" y="343108"/>
            <a:ext cx="483177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i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Пищевая соль</a:t>
            </a:r>
            <a:endParaRPr lang="ru-RU" sz="4400" dirty="0"/>
          </a:p>
        </p:txBody>
      </p:sp>
      <p:pic>
        <p:nvPicPr>
          <p:cNvPr id="11266" name="Picture 2" descr="http://ru3.anyfad.com/items/t1@ca71dc90-2b04-4ced-bbb3-5eecc8912639/Sol-povarennay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226414"/>
            <a:ext cx="5058749" cy="511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9490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500174"/>
            <a:ext cx="8929718" cy="5357826"/>
          </a:xfrm>
          <a:prstGeom prst="rect">
            <a:avLst/>
          </a:prstGeom>
          <a:noFill/>
        </p:spPr>
        <p:txBody>
          <a:bodyPr>
            <a:prstTxWarp prst="textArchDownPour">
              <a:avLst>
                <a:gd name="adj1" fmla="val 20786003"/>
                <a:gd name="adj2" fmla="val 45633"/>
              </a:avLst>
            </a:prstTxWarp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i="1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игру!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1714488"/>
            <a:ext cx="7786742" cy="428628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Поздравляем </a:t>
            </a:r>
          </a:p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победителей!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4-конечная звезда 8"/>
          <p:cNvSpPr/>
          <p:nvPr/>
        </p:nvSpPr>
        <p:spPr>
          <a:xfrm>
            <a:off x="8143900" y="2143116"/>
            <a:ext cx="642942" cy="785818"/>
          </a:xfrm>
          <a:prstGeom prst="star4">
            <a:avLst>
              <a:gd name="adj" fmla="val 14938"/>
            </a:avLst>
          </a:prstGeom>
          <a:solidFill>
            <a:srgbClr val="6840CC"/>
          </a:solidFill>
          <a:ln>
            <a:solidFill>
              <a:srgbClr val="6321A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/>
        </p:nvSpPr>
        <p:spPr>
          <a:xfrm>
            <a:off x="1000100" y="857232"/>
            <a:ext cx="642942" cy="785818"/>
          </a:xfrm>
          <a:prstGeom prst="star4">
            <a:avLst>
              <a:gd name="adj" fmla="val 14938"/>
            </a:avLst>
          </a:prstGeom>
          <a:solidFill>
            <a:srgbClr val="00B0F0"/>
          </a:solidFill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7072330" y="1142984"/>
            <a:ext cx="642942" cy="1000132"/>
          </a:xfrm>
          <a:prstGeom prst="star4">
            <a:avLst>
              <a:gd name="adj" fmla="val 14938"/>
            </a:avLst>
          </a:prstGeom>
          <a:solidFill>
            <a:srgbClr val="CF237D"/>
          </a:solidFill>
          <a:ln>
            <a:solidFill>
              <a:srgbClr val="C0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428596" y="5500702"/>
            <a:ext cx="642942" cy="1000132"/>
          </a:xfrm>
          <a:prstGeom prst="star4">
            <a:avLst>
              <a:gd name="adj" fmla="val 14938"/>
            </a:avLst>
          </a:prstGeom>
          <a:solidFill>
            <a:srgbClr val="92D050"/>
          </a:solidFill>
          <a:ln>
            <a:solidFill>
              <a:schemeClr val="accent3">
                <a:lumMod val="75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428596" y="2285992"/>
            <a:ext cx="642942" cy="785818"/>
          </a:xfrm>
          <a:prstGeom prst="star4">
            <a:avLst>
              <a:gd name="adj" fmla="val 14938"/>
            </a:avLst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4-конечная звезда 14"/>
          <p:cNvSpPr/>
          <p:nvPr/>
        </p:nvSpPr>
        <p:spPr>
          <a:xfrm>
            <a:off x="2357422" y="2571744"/>
            <a:ext cx="642942" cy="1000132"/>
          </a:xfrm>
          <a:prstGeom prst="star4">
            <a:avLst>
              <a:gd name="adj" fmla="val 14938"/>
            </a:avLst>
          </a:prstGeom>
          <a:solidFill>
            <a:srgbClr val="CF237D"/>
          </a:solidFill>
          <a:ln>
            <a:solidFill>
              <a:srgbClr val="C0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4-конечная звезда 15"/>
          <p:cNvSpPr/>
          <p:nvPr/>
        </p:nvSpPr>
        <p:spPr>
          <a:xfrm>
            <a:off x="4500562" y="2357430"/>
            <a:ext cx="642942" cy="785818"/>
          </a:xfrm>
          <a:prstGeom prst="star4">
            <a:avLst>
              <a:gd name="adj" fmla="val 14938"/>
            </a:avLst>
          </a:prstGeom>
          <a:solidFill>
            <a:srgbClr val="6840CC"/>
          </a:solidFill>
          <a:ln>
            <a:solidFill>
              <a:srgbClr val="6321A5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4-конечная звезда 16"/>
          <p:cNvSpPr/>
          <p:nvPr/>
        </p:nvSpPr>
        <p:spPr>
          <a:xfrm>
            <a:off x="5214942" y="3929066"/>
            <a:ext cx="642942" cy="1000132"/>
          </a:xfrm>
          <a:prstGeom prst="star4">
            <a:avLst>
              <a:gd name="adj" fmla="val 14938"/>
            </a:avLst>
          </a:prstGeom>
          <a:solidFill>
            <a:srgbClr val="92D050"/>
          </a:solidFill>
          <a:ln>
            <a:solidFill>
              <a:schemeClr val="accent3">
                <a:lumMod val="75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4-конечная звезда 17"/>
          <p:cNvSpPr/>
          <p:nvPr/>
        </p:nvSpPr>
        <p:spPr>
          <a:xfrm>
            <a:off x="6572264" y="2643182"/>
            <a:ext cx="642942" cy="785818"/>
          </a:xfrm>
          <a:prstGeom prst="star4">
            <a:avLst>
              <a:gd name="adj" fmla="val 14938"/>
            </a:avLst>
          </a:prstGeom>
          <a:solidFill>
            <a:srgbClr val="FFC000"/>
          </a:solidFill>
          <a:ln>
            <a:solidFill>
              <a:schemeClr val="accent6">
                <a:lumMod val="75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4-конечная звезда 18"/>
          <p:cNvSpPr/>
          <p:nvPr/>
        </p:nvSpPr>
        <p:spPr>
          <a:xfrm>
            <a:off x="3714744" y="4214818"/>
            <a:ext cx="642942" cy="785818"/>
          </a:xfrm>
          <a:prstGeom prst="star4">
            <a:avLst>
              <a:gd name="adj" fmla="val 14938"/>
            </a:avLst>
          </a:prstGeom>
          <a:solidFill>
            <a:srgbClr val="00B0F0"/>
          </a:solidFill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Записанный звук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929454" y="7072338"/>
            <a:ext cx="304800" cy="304800"/>
          </a:xfrm>
          <a:prstGeom prst="rect">
            <a:avLst/>
          </a:prstGeom>
        </p:spPr>
      </p:pic>
      <p:sp>
        <p:nvSpPr>
          <p:cNvPr id="20" name="Управляющая кнопка: далее 19">
            <a:hlinkClick r:id="" action="ppaction://noaction" highlightClick="1"/>
          </p:cNvPr>
          <p:cNvSpPr/>
          <p:nvPr/>
        </p:nvSpPr>
        <p:spPr>
          <a:xfrm>
            <a:off x="8715404" y="6357958"/>
            <a:ext cx="428596" cy="500042"/>
          </a:xfrm>
          <a:prstGeom prst="actionButtonForwardNex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5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66FF"/>
                                      </p:to>
                                    </p:animClr>
                                    <p:animClr clrSpc="rgb" dir="cw">
                                      <p:cBhvr>
                                        <p:cTn id="13" dur="25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66FF"/>
                                      </p:to>
                                    </p:animClr>
                                    <p:set>
                                      <p:cBhvr>
                                        <p:cTn id="14" dur="25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5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66FF"/>
                                      </p:to>
                                    </p:animClr>
                                    <p:animClr clrSpc="rgb" dir="cw">
                                      <p:cBhvr>
                                        <p:cTn id="18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66FF"/>
                                      </p:to>
                                    </p:animClr>
                                    <p:set>
                                      <p:cBhvr>
                                        <p:cTn id="19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autoRev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  <p:animClr clrSpc="rgb" dir="cw">
                                      <p:cBhvr>
                                        <p:cTn id="23" dur="250" autoRev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  <p:set>
                                      <p:cBhvr>
                                        <p:cTn id="24" dur="250" autoRev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50" autoRev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animClr clrSpc="rgb" dir="cw">
                                      <p:cBhvr>
                                        <p:cTn id="28" dur="250" autoRev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29" dur="250" autoRev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autoRev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250" autoRev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animClr clrSpc="rgb" dir="cw">
                                      <p:cBhvr>
                                        <p:cTn id="33" dur="250" autoRev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34" dur="250" autoRev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50" autoRev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250" autoRev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  <p:animClr clrSpc="rgb" dir="cw">
                                      <p:cBhvr>
                                        <p:cTn id="38" dur="250" autoRev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FF"/>
                                      </p:to>
                                    </p:animClr>
                                    <p:set>
                                      <p:cBhvr>
                                        <p:cTn id="39" dur="250" autoRev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50" autoRev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66FF"/>
                                      </p:to>
                                    </p:animClr>
                                    <p:animClr clrSpc="rgb" dir="cw">
                                      <p:cBhvr>
                                        <p:cTn id="43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66FF"/>
                                      </p:to>
                                    </p:animClr>
                                    <p:set>
                                      <p:cBhvr>
                                        <p:cTn id="44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autoRev="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250" autoRev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animClr clrSpc="rgb" dir="cw">
                                      <p:cBhvr>
                                        <p:cTn id="48" dur="250" autoRev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CC33"/>
                                      </p:to>
                                    </p:animClr>
                                    <p:set>
                                      <p:cBhvr>
                                        <p:cTn id="49" dur="250" autoRev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autoRev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250" autoRev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animClr clrSpc="rgb" dir="cw">
                                      <p:cBhvr>
                                        <p:cTn id="53" dur="250" autoRev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54" dur="250" autoRev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50" autoRev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7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366FF"/>
                                      </p:to>
                                    </p:animClr>
                                    <p:animClr clrSpc="rgb" dir="cw">
                                      <p:cBhvr>
                                        <p:cTn id="58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366FF"/>
                                      </p:to>
                                    </p:animClr>
                                    <p:set>
                                      <p:cBhvr>
                                        <p:cTn id="59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50" autoRev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1000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6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3766</TotalTime>
  <Words>207</Words>
  <Application>Microsoft Office PowerPoint</Application>
  <PresentationFormat>Экран (4:3)</PresentationFormat>
  <Paragraphs>93</Paragraphs>
  <Slides>23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Arial</vt:lpstr>
      <vt:lpstr>Bookman Old Style</vt:lpstr>
      <vt:lpstr>Calibri</vt:lpstr>
      <vt:lpstr>Times New Roman</vt:lpstr>
      <vt:lpstr>Verdana</vt:lpstr>
      <vt:lpstr>Wingdings</vt:lpstr>
      <vt:lpstr>Wingdings 2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Татьяна Мамаева</cp:lastModifiedBy>
  <cp:revision>483</cp:revision>
  <dcterms:created xsi:type="dcterms:W3CDTF">2012-02-19T07:06:26Z</dcterms:created>
  <dcterms:modified xsi:type="dcterms:W3CDTF">2016-04-10T14:47:25Z</dcterms:modified>
</cp:coreProperties>
</file>