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3" r:id="rId8"/>
    <p:sldId id="280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60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AF2EB1-C569-4604-AF2D-25A3E91D9931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F147BD-2730-45F1-A3A6-98C842BEF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0"/>
            <a:ext cx="6228184" cy="2420888"/>
          </a:xfrm>
          <a:noFill/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Отчет о работе городского методического объединения музыкальных руководителей дошкольных образовательных учреждений г. Ельца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 </a:t>
            </a:r>
            <a:r>
              <a:rPr lang="ru-RU" sz="2400" dirty="0" smtClean="0">
                <a:solidFill>
                  <a:srgbClr val="FF0000"/>
                </a:solidFill>
              </a:rPr>
              <a:t>2015 </a:t>
            </a:r>
            <a:r>
              <a:rPr lang="ru-RU" sz="2400" dirty="0" smtClean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2016 </a:t>
            </a:r>
            <a:r>
              <a:rPr lang="ru-RU" sz="2400" dirty="0" smtClean="0">
                <a:solidFill>
                  <a:srgbClr val="FF0000"/>
                </a:solidFill>
              </a:rPr>
              <a:t>учебный год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79912" y="2708920"/>
            <a:ext cx="5364088" cy="4149080"/>
          </a:xfrm>
        </p:spPr>
        <p:txBody>
          <a:bodyPr>
            <a:normAutofit fontScale="77500" lnSpcReduction="20000"/>
          </a:bodyPr>
          <a:lstStyle/>
          <a:p>
            <a:r>
              <a:rPr lang="ru-RU" sz="2600" i="1" dirty="0" smtClean="0"/>
              <a:t>                                                                            </a:t>
            </a:r>
            <a:r>
              <a:rPr lang="ru-RU" sz="3300" i="1" dirty="0" smtClean="0"/>
              <a:t>Подготовила                                                                                                                        </a:t>
            </a:r>
          </a:p>
          <a:p>
            <a:r>
              <a:rPr lang="ru-RU" sz="3300" i="1" dirty="0" smtClean="0"/>
              <a:t>          руководитель городского</a:t>
            </a:r>
          </a:p>
          <a:p>
            <a:r>
              <a:rPr lang="ru-RU" sz="3300" i="1" dirty="0" smtClean="0"/>
              <a:t>          методического объединения</a:t>
            </a:r>
          </a:p>
          <a:p>
            <a:r>
              <a:rPr lang="ru-RU" sz="3300" i="1" dirty="0" smtClean="0"/>
              <a:t>                Геращенко  Анжелина Викторовна</a:t>
            </a:r>
          </a:p>
          <a:p>
            <a:r>
              <a:rPr lang="ru-RU" sz="3300" i="1" dirty="0" smtClean="0"/>
              <a:t>             Место работы: МАДОУ детский </a:t>
            </a:r>
            <a:r>
              <a:rPr lang="ru-RU" sz="3300" i="1" dirty="0" smtClean="0"/>
              <a:t>сад </a:t>
            </a:r>
            <a:r>
              <a:rPr lang="ru-RU" sz="3300" i="1" dirty="0" smtClean="0"/>
              <a:t>№31 </a:t>
            </a:r>
            <a:r>
              <a:rPr lang="ru-RU" sz="3300" i="1" dirty="0" smtClean="0"/>
              <a:t>г.Ельца «Сказка</a:t>
            </a:r>
            <a:r>
              <a:rPr lang="ru-RU" sz="3300" i="1" dirty="0" smtClean="0"/>
              <a:t>»</a:t>
            </a:r>
          </a:p>
          <a:p>
            <a:r>
              <a:rPr lang="ru-RU" sz="3300" i="1" dirty="0" smtClean="0"/>
              <a:t>Высшая кв. категория. </a:t>
            </a:r>
          </a:p>
          <a:p>
            <a:endParaRPr lang="ru-RU" sz="3300" i="1" dirty="0" smtClean="0"/>
          </a:p>
          <a:p>
            <a:r>
              <a:rPr lang="ru-RU" sz="3300" i="1" dirty="0" smtClean="0"/>
              <a:t>                                                         </a:t>
            </a:r>
          </a:p>
          <a:p>
            <a:endParaRPr lang="ru-RU" sz="3300" i="1" dirty="0"/>
          </a:p>
        </p:txBody>
      </p:sp>
      <p:pic>
        <p:nvPicPr>
          <p:cNvPr id="28673" name="Picture 1" descr="C:\Users\Пользователь\Desktop\портрет от юли\Геращенко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46531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Пользователь\Desktop\84 сад фото гмо\20151126_091408.jpg"/>
          <p:cNvPicPr>
            <a:picLocks noChangeAspect="1" noChangeArrowheads="1"/>
          </p:cNvPicPr>
          <p:nvPr/>
        </p:nvPicPr>
        <p:blipFill>
          <a:blip r:embed="rId2" cstate="print"/>
          <a:srcRect l="21924"/>
          <a:stretch>
            <a:fillRect/>
          </a:stretch>
        </p:blipFill>
        <p:spPr bwMode="auto">
          <a:xfrm>
            <a:off x="0" y="3140968"/>
            <a:ext cx="3275856" cy="3717032"/>
          </a:xfrm>
          <a:prstGeom prst="rect">
            <a:avLst/>
          </a:prstGeom>
          <a:noFill/>
        </p:spPr>
      </p:pic>
      <p:pic>
        <p:nvPicPr>
          <p:cNvPr id="35843" name="Picture 3" descr="C:\Users\Пользователь\Desktop\84 сад фото гмо\20151126_085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783">
            <a:off x="3263957" y="3080336"/>
            <a:ext cx="5754003" cy="3532695"/>
          </a:xfrm>
          <a:prstGeom prst="rect">
            <a:avLst/>
          </a:prstGeom>
          <a:noFill/>
        </p:spPr>
      </p:pic>
      <p:pic>
        <p:nvPicPr>
          <p:cNvPr id="35842" name="Picture 2" descr="C:\Users\Пользователь\Desktop\84 сад фото гмо\20151126_085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2598">
            <a:off x="0" y="260648"/>
            <a:ext cx="4860000" cy="2733750"/>
          </a:xfrm>
          <a:prstGeom prst="rect">
            <a:avLst/>
          </a:prstGeom>
          <a:noFill/>
        </p:spPr>
      </p:pic>
      <p:pic>
        <p:nvPicPr>
          <p:cNvPr id="35844" name="Picture 4" descr="C:\Users\Пользователь\Desktop\84 сад фото гмо\20151126_085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2719">
            <a:off x="4546210" y="183391"/>
            <a:ext cx="4500000" cy="253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58902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заседание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городского методического объединения музыкальных руководителей ДОУ проходило в МБДОУ детский сад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 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 февраля 2016г.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музыкальные руководители ДОУ №№ 1, 2, 3, 4, 5, 6, 7, 8, 10, 12, 14, 16, 17, 21, 24, 25, 26, 27, 28, 29, 30, 31, 32. 33, 34, 35, 36, 37, 39, 40, 41, 42, 46, 71, 84. 111.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«Использование активных методов и приемов в работе музыкального руководителя в процессе  реализации образовательной области «Художественно-эстетическое развитие» (музыка) в соответствии с ФГОС ДО и  с учетом основных требований к организации различных видов музыкальной деятельности в ДОУ».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практической помощи музыкальным руководителям в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поиске  эффективных форм инновационных методов и приемов художественно-эстетического развития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 проведения: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семинар-практикум.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работы.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Просмотр ОД в подготовительной к школе группе.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Анализ педагогического процесса.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Сообщение из опыта работы «Методы и приемы формирования    вокально-хоровых  навыков   детей,  эффективность  их применения в решении поставленных задач».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№33.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Сообщение на тему «Инновации в работе музыкального руководителя в  коррекционных группах».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 № 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Сообщение на тему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Традиционные и инновационные технологии  как   методы и приемы обучения детей в различных видах музыкальной   деятельности».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 29.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Обзор выставки  методического материала.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Домашнее задание ( на апрель):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сообщение на тему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развития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художественных   способностей, творческого потенциала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межличностного взаимодействия детей и взрослых в  процессе музыкально-художественной деятельности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ДОУ и в семье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№24.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сообщение на тему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060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Воспитание и развитие у детей дошкольного возраста любви и интереса к различным видам музыкальной  деятельности, обогащение их культурного потенциала».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№16.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90229"/>
            <a:ext cx="9144000" cy="640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Мероприятие прошло в форме семинара-практикума, целью которого было оказание помощи музыкальным руководителям в поиске эффективных форм, инновационных методов и приемов художественно-эстетического развития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Собравшимся педагогам был предложен просмотр образовательной деятельности в подготовительной к школе группе на тему «Использование активных методов и приемов в работе музыкального руководителя в процессе реализации образовательной области «Художественно-эстетическое развитие» (музыка) в соответствии с ФГОС ДО и с учетом основных требований к организации различных видов музыкальной деятельности в ДОУ».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Музыкальный руководитель МБДОУ детский сад №4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Гераничева Оксана Анатольевна представила участникам семинара  музыкальное занятие  в подготовительной к школе группе «Музыка - волшебная страна».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Анализируя ОД, педагоги отметили, что программные задачи соответствовали возрасту, были все выполнены, структура занятия была соблюдена, создание игровой ситуации помогло  раскрыть художественно-творческий потенциал детей, раскрыть индивидуальные возможности каждого ребенка. Эстетическое оформление музыкального зала соответствовало тематике ОД, использование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мультимедийной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установки  активизировало детей в игре в оркестре, красочные анимационные картинки помогали детям играть на музыкальных инструментах слаженно и ритмично.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проявили себя, как творческие, активные личности и показали высокий уровень музыкального развития.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Музыкальный руководитель Гераничева Оксана Анатольевна поделилась с коллегами тем, как она использует на практике такие активные методы, как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синектика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метод проб и ошибок, метод «символической аналогии», метод мозгового штурма, метод творческих заданий, метод фокальных объектов, метод образно-игрового вхождения в музыку, прием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импатии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Также были прослушаны сообщения: «Методы и приемы формирования    вокально-хоровых  навыков   детей, эффективность их применения в решении поставленных задач» (из опыта работы).  МБДОУ детский сад №33; «Инновации в работе музыкального руководителя в коррекционных группах».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 № 5;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Традиционные и инновационные технологии как   методы и приемы обучения детей в различных видах музыкальной   деятельности».   МБДОУ детский сад № 29.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Несомненно, такие мероприятия позволяют педагогам обмениваться своим опытом, повышать педагогическую компетентность и с уверенность смотреть в завтрашний день.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/>
          <p:nvPr/>
        </p:nvPicPr>
        <p:blipFill>
          <a:blip r:embed="rId2" cstate="print"/>
          <a:srcRect l="3532"/>
          <a:stretch>
            <a:fillRect/>
          </a:stretch>
        </p:blipFill>
        <p:spPr bwMode="auto">
          <a:xfrm>
            <a:off x="0" y="3212976"/>
            <a:ext cx="4915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Пользователь\Desktop\гераничева\SAM_9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3283" cy="3492000"/>
          </a:xfrm>
          <a:prstGeom prst="rect">
            <a:avLst/>
          </a:prstGeom>
          <a:noFill/>
        </p:spPr>
      </p:pic>
      <p:pic>
        <p:nvPicPr>
          <p:cNvPr id="3" name="Рисунок 2" descr="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Пользователь\Desktop\гераничева\SAM_9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000" y="3140968"/>
            <a:ext cx="4512000" cy="36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89681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заседание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городского методического объединения музыкальных руководителей ДОУ проходило в МБДОУ детский сад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 40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 апреля 2016г.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/>
                <a:cs typeface="Times New Roman" pitchFamily="18" charset="0"/>
              </a:rPr>
              <a:t>«Формы реализации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овместной деятельности педагогов,  детей  старшего дошкольного возраста и родителей в организации образовательного процесса по музыкально-художественному развитию детей дошкольного возраста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соответствии с требованиями ФГОС 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развитие  социального партнерства ДОО с родителями в вопросах формирования общей культуры воспитанников средствами музыкального искусства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требованиями ФГОС ДО.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музыкальные руководители ДОУ №№ 1, 2, 3, 4, 5, 6, 7, 8, 10, 12, 14, 16, 17, 21, 24, 25, 26, 27, 28, 29, 30, 31, 32. 33, 34, 35, 36, 37, 39, 40, 41, 42, 46, 71, 84. 111.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 проведения: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Мастер-класс «Встреча в музыкальной гостиной».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работы.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Просмотр ОД в подготовительной к школе группе.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Анализ педагогического процесса.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Сообщение  на тему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развития художественных   способностей,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творческого    потенциала и межличностного взаимодействия детей и взрослых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процессе   музыкально-художественной деятельности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ДОУ и в семье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№24.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Сообщение на тему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060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Воспитание и развитие у детей  дошкольного возраста любви и интереса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различным  видам музыкальной  деятельности, обогащение 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культурного потенциала».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№16.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представить предложения вопросов, тем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рассматривания на  ГМО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следующий учебный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4016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Вниманию педагогов была представлена встреча в музыкальной гостиной детского сада №40 с участием детей и их родителей - праздник «Благовещение Пресвятой Богородицы».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Музыкальный руководитель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Тинькова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Татьяна Геннадьевна смогла вовлечь родителей и детей в незабываемый, яркий процесс знакомства с русскими народными традициями, народной музыкой, играми, песнями, танцами. Взрослые помогли понять детям значение Праздника Пресвятой Богородицы, они вместе танцевали кадриль, водили хороводы, играли в горелки и на народных инструментах, исполнили проникновенную песню «Благовещение». Никого не оставил равнодушным дуэт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Богородице» музыкальных руководителей детского сада №40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Тиньковой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Татьяны Геннадьевны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Шацких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Ксении Владимировны.</a:t>
            </a:r>
            <a:r>
              <a:rPr lang="ru-RU" sz="16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Геращенко </a:t>
            </a:r>
            <a:r>
              <a:rPr lang="ru-RU" sz="1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А.В. подчеркнула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что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есное сотрудничество с родителями помогает педагогам ДОУ решать вопросы музыкального воспитания детей, знакомит  их с работой музыкальных руководителей, обогащает положительными эмоциями всех участников педагогического процесса.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C:\Users\Пользователь\Desktop\40 сад гмо на сайт\SAM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  <p:pic>
        <p:nvPicPr>
          <p:cNvPr id="41986" name="Picture 2" descr="C:\Users\Пользователь\Desktop\40 сад гмо на сайт\SAM_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6000"/>
            <a:ext cx="4656000" cy="34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Пользователь\Desktop\40 сад гмо на сайт\SAM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2000" cy="3294000"/>
          </a:xfrm>
          <a:prstGeom prst="rect">
            <a:avLst/>
          </a:prstGeom>
          <a:noFill/>
        </p:spPr>
      </p:pic>
      <p:pic>
        <p:nvPicPr>
          <p:cNvPr id="43011" name="Picture 3" descr="C:\Users\Пользователь\Desktop\40 сад гмо на сайт\SAM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000" y="3267000"/>
            <a:ext cx="4788000" cy="3591000"/>
          </a:xfrm>
          <a:prstGeom prst="rect">
            <a:avLst/>
          </a:prstGeom>
          <a:noFill/>
        </p:spPr>
      </p:pic>
      <p:pic>
        <p:nvPicPr>
          <p:cNvPr id="43012" name="Picture 4" descr="C:\Users\Пользователь\Desktop\40 сад гмо на сайт\SAM_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348000"/>
          </a:xfrm>
          <a:prstGeom prst="rect">
            <a:avLst/>
          </a:prstGeom>
          <a:noFill/>
        </p:spPr>
      </p:pic>
      <p:pic>
        <p:nvPicPr>
          <p:cNvPr id="43013" name="Picture 5" descr="C:\Users\Пользователь\Desktop\40 сад гмо на сайт\SAM_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283968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84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се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заседания  ГМО в прошедшем учебном году проходили в соответствии с годовым планом работы. Основные задачи выполнены. Коллектив музыкальных руководителей вел большую работу по обобщению и распространению передового педагогического опыта, по активному внедрению ИКТ  в педагогическую  деятельность музыкальных руководителей.   Представленные методические объединения оказали действенную помощь музыкальным руководителям города  в решении выше названных проблем, познакомили с новыми авторскими наработками, дали возможность обсудить увиденное, обменяться мнениями, выявили затруднения педагогов.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Подводя итоги, необходимо отметить, что ГМО является эффективной формой повышения квалификации и профессионального мастерства педагогов – музыкантов, это важная ступень в обобщении и распространении передового опыта.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01008"/>
            <a:ext cx="9324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Музыкальные руководители предложили на следующий учебный год следующие темы для проведения ГМО: 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Приобщение дошкольников к музыкальной классике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Роль музыкальных дидактических игр на занятиях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Музыкальное воспитание и укрепление здоровья детей в ДОУ. </a:t>
            </a:r>
            <a:r>
              <a:rPr lang="ru-RU" dirty="0" err="1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Интегрированные тематические занятия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Современные технологии в работе музыкального руководителя с детьми дошкольного возраста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Инструментальное творчество дошкольников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Инновации в работе музыкального руководителя в коррекционных группах</a:t>
            </a:r>
            <a:r>
              <a:rPr lang="ru-RU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для презентации фото и сканеры\0_7bb0e_7fb938e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1924">
            <a:off x="200633" y="2632293"/>
            <a:ext cx="8783914" cy="288032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 rot="21039365">
            <a:off x="1915882" y="920115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внимание! 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336955"/>
            <a:ext cx="8784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Методическая тема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ГМО в рамках внедрения ФГОС:  </a:t>
            </a:r>
            <a:r>
              <a:rPr lang="ru-RU" sz="2000" dirty="0" smtClean="0"/>
              <a:t>. «Реализация ФГОС </a:t>
            </a:r>
            <a:r>
              <a:rPr lang="ru-RU" sz="2000" dirty="0" smtClean="0"/>
              <a:t>ДО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  <a:r>
              <a:rPr lang="ru-RU" sz="2000" dirty="0" smtClean="0"/>
              <a:t>в  образовательной области «Художественно- эстетическое развитие» </a:t>
            </a:r>
            <a:endParaRPr lang="ru-RU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(</a:t>
            </a:r>
            <a:r>
              <a:rPr lang="ru-RU" sz="2000" dirty="0" smtClean="0"/>
              <a:t>Музыка</a:t>
            </a:r>
            <a:r>
              <a:rPr lang="ru-RU" sz="2000" dirty="0" smtClean="0"/>
              <a:t>)»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b="1" dirty="0" smtClean="0"/>
              <a:t>с</a:t>
            </a:r>
            <a:r>
              <a:rPr lang="ru-RU" sz="2000" dirty="0" smtClean="0"/>
              <a:t>овершенствование </a:t>
            </a:r>
            <a:r>
              <a:rPr lang="ru-RU" sz="2000" dirty="0" smtClean="0"/>
              <a:t>уровня профессиональной компетентности музыкальных руководителей в области современного музыкального </a:t>
            </a:r>
            <a:endParaRPr lang="ru-RU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образования </a:t>
            </a:r>
            <a:r>
              <a:rPr lang="ru-RU" sz="2000" dirty="0" smtClean="0"/>
              <a:t>детей дошкольного возраста в условиях </a:t>
            </a:r>
            <a:r>
              <a:rPr lang="ru-RU" sz="2000" dirty="0" smtClean="0"/>
              <a:t>реализации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  <a:r>
              <a:rPr lang="ru-RU" sz="2000" dirty="0" smtClean="0"/>
              <a:t>ФГОС ДО</a:t>
            </a:r>
            <a:r>
              <a:rPr lang="ru-RU" sz="20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2640458"/>
            <a:ext cx="864096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 smtClean="0"/>
              <a:t>основ  музыкальной культуры дошкольников </a:t>
            </a:r>
            <a:r>
              <a:rPr lang="ru-RU" dirty="0" smtClean="0"/>
              <a:t>посредством создания </a:t>
            </a:r>
            <a:r>
              <a:rPr lang="ru-RU" dirty="0" smtClean="0"/>
              <a:t>комфортной и привлекательной  музыкальной предметно-развивающей среды и использования современных технологий  в работе музыкальных руководителей в соответствии с требованиями ФГОС ДО</a:t>
            </a:r>
            <a:r>
              <a:rPr lang="ru-RU" dirty="0" smtClean="0"/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2</a:t>
            </a:r>
            <a:r>
              <a:rPr lang="ru-RU" dirty="0" smtClean="0"/>
              <a:t>. Освоение инновационных методов и приемов  музыкального развития детей </a:t>
            </a:r>
            <a:r>
              <a:rPr lang="ru-RU" dirty="0" smtClean="0"/>
              <a:t>в   условиях </a:t>
            </a:r>
            <a:r>
              <a:rPr lang="ru-RU" dirty="0" smtClean="0"/>
              <a:t>реализации ФГОС ДО</a:t>
            </a:r>
            <a:r>
              <a:rPr lang="ru-RU" dirty="0" smtClean="0"/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dirty="0" smtClean="0"/>
              <a:t>3.Развитие  социального партнерства ДОО с родителями в </a:t>
            </a:r>
            <a:r>
              <a:rPr lang="ru-RU" dirty="0" smtClean="0"/>
              <a:t>вопросах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формирования    общей </a:t>
            </a:r>
            <a:r>
              <a:rPr lang="ru-RU" dirty="0" smtClean="0"/>
              <a:t>культуры </a:t>
            </a:r>
            <a:r>
              <a:rPr lang="ru-RU" dirty="0" smtClean="0"/>
              <a:t> воспитанников </a:t>
            </a:r>
            <a:r>
              <a:rPr lang="ru-RU" dirty="0" smtClean="0"/>
              <a:t>средствами </a:t>
            </a:r>
            <a:r>
              <a:rPr lang="ru-RU" dirty="0" smtClean="0"/>
              <a:t>музыкального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искусства </a:t>
            </a:r>
            <a:r>
              <a:rPr lang="ru-RU" dirty="0" smtClean="0"/>
              <a:t>в соответствии с требованиями ФГОС ДО.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399036"/>
            <a:ext cx="914399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Темы ГМО: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dirty="0" smtClean="0"/>
              <a:t> «Использование  предметно-пространственной развивающей среды в работе музыкального руководителя в соответствии с требованиями ФГОС ДО».</a:t>
            </a:r>
            <a:r>
              <a:rPr lang="ru-RU" sz="2000" b="1" dirty="0" smtClean="0"/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000" dirty="0" smtClean="0"/>
              <a:t>«Использование активных методов и приемов в работе музыкального руководителя в процессе  реализации образовательной области «Художественно-эстетическое развитие» (музыка) в соответствии с ФГОС ДО и  с учетом основных требований к организации различных видов музыкальной деятельности в ДОУ»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dirty="0" smtClean="0"/>
              <a:t> «Формы реализации</a:t>
            </a:r>
            <a:r>
              <a:rPr lang="ru-RU" sz="2000" b="1" dirty="0" smtClean="0"/>
              <a:t> с</a:t>
            </a:r>
            <a:r>
              <a:rPr lang="ru-RU" sz="2000" dirty="0" smtClean="0"/>
              <a:t>овместной деятельности педагогов,  детей  старшего дошкольного возраста и родителей в организации образовательного процесса по музыкально-художественному развитию детей дошкольного возраста и в соответствии с требованиями ФГОС ДО».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35696" y="54266"/>
            <a:ext cx="7308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приобщение к музыкальному искусству в человеке активизируется творческий потенциал, идет развитие интеллектуального и чувственного начал, и чем раньше заложены эти компоненты, тем активнее будет их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проявление в приобщении к художественным ценностям мировой культуры.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529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Музыка </a:t>
            </a:r>
            <a:r>
              <a:rPr lang="ru-RU" sz="2000" i="1" dirty="0">
                <a:solidFill>
                  <a:srgbClr val="C00000"/>
                </a:solidFill>
              </a:rPr>
              <a:t>и детская музыкальная деятельность есть средство и условие вхождения ребёнка в мир социальных отношений, открытия и презентации своего "Я" социуму.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560" y="3749457"/>
            <a:ext cx="820891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бразовательная область "Художественно-эстетическое развитие" предполагает: </a:t>
            </a:r>
            <a:r>
              <a:rPr lang="ru-RU" i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развитие предпосылок ценностно-смыслового восприятия и понимания произведений искусства </a:t>
            </a:r>
            <a:r>
              <a:rPr lang="ru-RU" i="1" dirty="0">
                <a:solidFill>
                  <a:srgbClr val="FFFF00"/>
                </a:solidFill>
              </a:rPr>
              <a:t>становление эстетического отношения к окружающему миру;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i="1" dirty="0">
                <a:solidFill>
                  <a:srgbClr val="FFFF00"/>
                </a:solidFill>
              </a:rPr>
              <a:t>формирование элементарных представлений о видах искусства;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i="1" dirty="0">
                <a:solidFill>
                  <a:srgbClr val="FFFF00"/>
                </a:solidFill>
              </a:rPr>
              <a:t>восприятие музыки, художественной литературы, фольклора;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i="1" dirty="0">
                <a:solidFill>
                  <a:srgbClr val="FFFF00"/>
                </a:solidFill>
              </a:rPr>
              <a:t>стимулирование сопереживания персонажам художественных произведений;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i="1" dirty="0">
                <a:solidFill>
                  <a:srgbClr val="FFFF00"/>
                </a:solidFill>
              </a:rPr>
              <a:t>реализацию самостоятельной творческой деятельности детей 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«</a:t>
            </a:r>
            <a:r>
              <a:rPr lang="ru-RU" i="1" dirty="0">
                <a:solidFill>
                  <a:srgbClr val="FFFF00"/>
                </a:solidFill>
              </a:rPr>
              <a:t>Музыка детства – хороший воспитатель и надежный друг на всю жизнь».</a:t>
            </a:r>
            <a:endParaRPr lang="ru-RU" dirty="0">
              <a:solidFill>
                <a:srgbClr val="FFFF00"/>
              </a:solidFill>
            </a:endParaRP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304544"/>
            <a:ext cx="87849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Организационное заседание ГМО музыкальных руководителей ДОО города Ельца.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рамках подготовки к новому 2015 - 2016 учебному году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 августа 2015 г.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муниципальном автономном дошкольном образовательном учреждении детском саду №31 города Ельца «Сказка» прошло секционное заседание методического объединения музыкальных руководителей ДОУ города Ельца.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заседания: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«Музыка как средство всестороннего развития дошкольников в условиях внедрения ФГОС ДО».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ходе заседания заслушали сообщение музыкального руководителя МБДОУ детского сада  №21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Е.Г. на тему «Музыкальное развитие ребёнка в контексте введения ФГОС ДО. ФГОС ДО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бщее положение».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Музыкальный руководитель МБДОУ детского сада №14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Шипова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С.В. подготовила презентацию рабочей программы вокального кружка (дополнительное образование).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 ГМО  Геращенко Анжелина Викторовна отметила, что музыкальное воспитание детей – одна из важнейших задач гармоничного развития личности. Успех музыкального воспитания зависит, прежде всего, от того, насколько интересно построена работа по музыкальному развитию детей. Музыка и детская музыкальная деятельность есть средство и условие вхождения ребёнка в мир социальных отношений, открытия и презентации своего "Я" социуму. Это основной ориентир для специалистов и воспитателей в преломлении музыкального содержания программы в соответствии со ФГОС ДО.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гмо фото\20150827_091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8342">
            <a:off x="4884394" y="176941"/>
            <a:ext cx="38884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гмо фото\20150827_092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58247"/>
            <a:ext cx="3996000" cy="32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Пользователь\Desktop\20150827_084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1247">
            <a:off x="209151" y="176899"/>
            <a:ext cx="3203847" cy="371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"/>
            <a:ext cx="9144000" cy="30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Краткий анализ проведённых  мероприятий.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заседание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методического объединения музыкальных руководителей ДОУ проходило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 84 26 ноября 2015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 музыкальные руководители ДОУ №№ 1, 2, 3, 4, 5, 6, 7, 8, 10, 12, 14, 16, 17, 21, 24, 25, 26, 27, 28, 29, 30, 31, 32. 33, 34, 35, 36, 37, 39, 40, 41, 42, 46, 71, 84. 111.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 предметно-пространственной развивающей среды в работе музыкального руководителя в соответствии с требованиями ФГОС 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формирование представлений педагогического состава об организации развивающей предметно-пространственной среды, использования ЭОР в образовательной деятельности с дошкольниками в соответствии с требованиями ФГОС ДО.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 проведения: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круглый стол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«Обмен опытом работы по созданию предметно-пространственной среды по музыкально-художественному развитию дошкольников».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7983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работы.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Просмотр ОД в подготовительной к школе группе.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Анализ педагогического процесса.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Сообщение на тему «Современные технологии в работе музыкального руководителя с детьми дошкольного возраста» МБДОУ детский сад № 34.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Сообщение на тему «Инновационный подход к созданию развивающей музыкальной среды в дошкольном образовательном учреждении».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 10.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Рекомендации, обмен опытом, «ярмарка» педагогических идей.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Обзор выставки  методического материала  по созданию предметно-пространственной среды по музыкально-художественному развитию дошкольников, материально-технического обеспечения образовательного процесса.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Домашнее задание ( на февраль):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ообщение из опыта работы «Методы и приемы формирования    вокально-хоровых  навыков   детей, эффективность  их применения в решении поставленных задач».  МБДОУ детский сад №33.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2)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ообщение на тему «Инновации в работе музыкального руководителя в коррекционных группах».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 № 5.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ообщение на тему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Традиционные и инновационные технологии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  методы и приемы обучения детей в различных видах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музыкальной   деятельности».   МБДОУ детский сад № 29.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Музыкальный руководитель МБДОУ детский сад № 84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Павличкова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К. А. представила участникам круглого стола музыкальное занятие  в подготовительной к школе группе «Путешествие в сказку».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Анализируя ОД, педагоги отметили, что программные задачи соответствовали возрасту, были все выполнены, структура занятия была соблюдена, создание игровой ситуации помогло  раскрыть художественно-творческий потенциал детей, раскрыть индивидуальные возможности каждого ребенка.</a:t>
            </a: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Эстетическое оформление музыкального зала соответствовало тематике ОД, использование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мультимедийной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установки при показе слайдов активизировали детей; также педагоги  отметили эмоциональность, доброжелательность музыкального руководителя.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Дети успешно справились со всеми заданиями.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Рекомендовано  использовать в работе новинки песенного репертуара.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  следующей части заседания ГМО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узыкальный  руководитель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детский сад № 34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Яковлева Г.Ю. выступила с презентацией «Современные технологии в работе музыкального руководителя с детьми дошкольного возраста».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Подводя итог заседания ГМО, Геращенко А.В.подчеркнула, что  от того, насколько комфортно и правильно организована музыкальная предметно-развивающая среда в музыкальном зале и в групповых музыкальных  уголках, во многом зависят показатели личностного, умственного и музыкального развития ребенка, уровень его воспитанности, эмоциональное состояние.  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esktop\84 сад фото гмо\20151126_09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2791">
            <a:off x="98560" y="193295"/>
            <a:ext cx="5274056" cy="3159000"/>
          </a:xfrm>
          <a:prstGeom prst="rect">
            <a:avLst/>
          </a:prstGeom>
          <a:noFill/>
        </p:spPr>
      </p:pic>
      <p:pic>
        <p:nvPicPr>
          <p:cNvPr id="34820" name="Picture 4" descr="C:\Users\Пользователь\Desktop\84 сад фото гмо\20151126_09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477">
            <a:off x="316288" y="3763798"/>
            <a:ext cx="4860000" cy="2733750"/>
          </a:xfrm>
          <a:prstGeom prst="rect">
            <a:avLst/>
          </a:prstGeom>
          <a:noFill/>
        </p:spPr>
      </p:pic>
      <p:pic>
        <p:nvPicPr>
          <p:cNvPr id="34819" name="Picture 3" descr="C:\Users\Пользователь\Desktop\84 сад фото гмо\20151126_092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9267">
            <a:off x="4467263" y="1259951"/>
            <a:ext cx="4465634" cy="341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24A73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2013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   Отчет о работе городского методического объединения музыкальных руководителей дошкольных образовательных учреждений г. Ельца за 2015 – 2016 учебный год.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Геращенко</dc:creator>
  <cp:lastModifiedBy>Геращенко</cp:lastModifiedBy>
  <cp:revision>93</cp:revision>
  <dcterms:created xsi:type="dcterms:W3CDTF">2015-06-09T06:49:09Z</dcterms:created>
  <dcterms:modified xsi:type="dcterms:W3CDTF">2016-05-13T18:28:55Z</dcterms:modified>
</cp:coreProperties>
</file>