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7" r:id="rId3"/>
    <p:sldId id="301" r:id="rId4"/>
    <p:sldId id="302" r:id="rId5"/>
    <p:sldId id="295" r:id="rId6"/>
    <p:sldId id="296" r:id="rId7"/>
    <p:sldId id="297" r:id="rId8"/>
    <p:sldId id="298" r:id="rId9"/>
    <p:sldId id="299" r:id="rId10"/>
    <p:sldId id="290" r:id="rId11"/>
    <p:sldId id="300" r:id="rId12"/>
    <p:sldId id="274" r:id="rId13"/>
    <p:sldId id="272" r:id="rId14"/>
    <p:sldId id="283" r:id="rId15"/>
    <p:sldId id="284" r:id="rId16"/>
    <p:sldId id="277" r:id="rId17"/>
    <p:sldId id="278" r:id="rId18"/>
    <p:sldId id="280" r:id="rId19"/>
    <p:sldId id="286" r:id="rId20"/>
    <p:sldId id="294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06.09.2016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561" y="356840"/>
            <a:ext cx="11313311" cy="15388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МДОУ детский сад №15 г. Ржева, Тверской обл. </a:t>
            </a: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/>
            </a:r>
            <a:b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</a:br>
            <a:r>
              <a:rPr lang="ru-RU" sz="4400" b="1" i="0" dirty="0" smtClean="0">
                <a:solidFill>
                  <a:schemeClr val="tx2"/>
                </a:solidFill>
                <a:latin typeface="Segoe Print"/>
                <a:ea typeface="+mj-ea"/>
                <a:cs typeface="+mj-cs"/>
              </a:rPr>
              <a:t>Тема: «</a:t>
            </a:r>
            <a:r>
              <a:rPr lang="ru-RU" sz="4400" b="1" dirty="0" smtClean="0">
                <a:solidFill>
                  <a:schemeClr val="tx2"/>
                </a:solidFill>
                <a:latin typeface="Segoe Print"/>
              </a:rPr>
              <a:t>Чистая вода»</a:t>
            </a:r>
            <a:r>
              <a:rPr lang="ru-RU" sz="4400" b="1" i="0" dirty="0" smtClean="0">
                <a:solidFill>
                  <a:schemeClr val="tx2"/>
                </a:solidFill>
                <a:latin typeface="Segoe Print"/>
                <a:ea typeface="+mj-ea"/>
                <a:cs typeface="+mj-cs"/>
              </a:rPr>
              <a:t/>
            </a:r>
            <a:br>
              <a:rPr lang="ru-RU" sz="4400" b="1" i="0" dirty="0" smtClean="0">
                <a:solidFill>
                  <a:schemeClr val="tx2"/>
                </a:solidFill>
                <a:latin typeface="Segoe Print"/>
                <a:ea typeface="+mj-ea"/>
                <a:cs typeface="+mj-cs"/>
              </a:rPr>
            </a:br>
            <a:endParaRPr lang="ru-RU" sz="4400" b="1" i="0" dirty="0">
              <a:solidFill>
                <a:schemeClr val="tx2"/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77776" y="5508702"/>
            <a:ext cx="5807395" cy="115335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b="1" dirty="0" smtClean="0">
              <a:solidFill>
                <a:schemeClr val="tx2"/>
              </a:solidFill>
            </a:endParaRP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Подготовила презентацию: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воспитатель Синева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Светлана Александровна. </a:t>
            </a: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/>
          </a:p>
        </p:txBody>
      </p:sp>
      <p:pic>
        <p:nvPicPr>
          <p:cNvPr id="8" name="Рисунок 7" descr="http://rebathroom.ru/wp-content/uploads/12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434" y="1538868"/>
            <a:ext cx="7337502" cy="4304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Предполагаемый 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Заинтересованность данной темой, проявление познавательной активности, любознательности.</a:t>
            </a:r>
          </a:p>
          <a:p>
            <a:r>
              <a:rPr lang="ru-RU" dirty="0"/>
              <a:t>Расширить знания детей </a:t>
            </a:r>
            <a:r>
              <a:rPr lang="ru-RU" dirty="0" smtClean="0"/>
              <a:t>о водоснабжении города.</a:t>
            </a:r>
            <a:endParaRPr lang="ru-RU" dirty="0"/>
          </a:p>
          <a:p>
            <a:r>
              <a:rPr lang="ru-RU" dirty="0"/>
              <a:t>Дети самостоятельно проявляют инициативу: рассматривание иллюстраций, участвуют в беседах, задают вопросы, проявляют активность в проведении опытно – экспериментальной. деятельности.</a:t>
            </a:r>
          </a:p>
          <a:p>
            <a:r>
              <a:rPr lang="ru-RU" dirty="0"/>
              <a:t>Выражают свои эмоции, впечатления, </a:t>
            </a:r>
            <a:r>
              <a:rPr lang="ru-RU" dirty="0" err="1"/>
              <a:t>з.у.н</a:t>
            </a:r>
            <a:r>
              <a:rPr lang="ru-RU" dirty="0"/>
              <a:t>. в </a:t>
            </a:r>
            <a:r>
              <a:rPr lang="ru-RU" dirty="0" smtClean="0"/>
              <a:t>художественном творчестве.</a:t>
            </a:r>
            <a:endParaRPr lang="ru-RU" dirty="0"/>
          </a:p>
          <a:p>
            <a:r>
              <a:rPr lang="ru-RU" dirty="0"/>
              <a:t>Участие родителей в совместной деятельности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Привитие </a:t>
            </a:r>
            <a:r>
              <a:rPr lang="ru-RU" dirty="0"/>
              <a:t>навыков экономного расходования воды.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6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334537"/>
            <a:ext cx="6858002" cy="16726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Работа с родителями: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269" y="1694985"/>
            <a:ext cx="7689036" cy="419285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</a:rPr>
              <a:t>Консультации -   «Экспериментируйте с детьми дома!», «Экологическое образование воспитанников и родителей».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</a:rPr>
              <a:t>Папка - передвижка «Экспериментируем, играя!».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>
                <a:solidFill>
                  <a:schemeClr val="tx2"/>
                </a:solidFill>
              </a:rPr>
              <a:t> Изготовление листовок «Как беречь воду».</a:t>
            </a:r>
          </a:p>
          <a:p>
            <a:endParaRPr lang="ru-RU" sz="26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454" y="602166"/>
            <a:ext cx="8804161" cy="691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    2 </a:t>
            </a:r>
            <a:r>
              <a:rPr lang="ru-RU" dirty="0">
                <a:solidFill>
                  <a:srgbClr val="C00000"/>
                </a:solidFill>
              </a:rPr>
              <a:t>этап.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619" y="1583473"/>
            <a:ext cx="8697951" cy="499574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>
                <a:solidFill>
                  <a:srgbClr val="C00000"/>
                </a:solidFill>
              </a:rPr>
              <a:t>Исследовательский или основной.</a:t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000" dirty="0"/>
              <a:t>Работа по плану с детьми, родителями.</a:t>
            </a:r>
          </a:p>
          <a:p>
            <a:r>
              <a:rPr lang="ru-RU" sz="4000" dirty="0"/>
              <a:t>Выполнение проекта.</a:t>
            </a:r>
          </a:p>
          <a:p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7629" y="304800"/>
            <a:ext cx="11530361" cy="1367883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tx2"/>
                </a:solidFill>
              </a:rPr>
              <a:t>Мероприятия:</a:t>
            </a:r>
            <a:endParaRPr lang="ru-RU" sz="3100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7629" y="1271239"/>
            <a:ext cx="11485756" cy="5196468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ru-RU" sz="7200" b="1" dirty="0" smtClean="0">
                <a:solidFill>
                  <a:schemeClr val="tx2"/>
                </a:solidFill>
              </a:rPr>
              <a:t>Беседы:   </a:t>
            </a:r>
          </a:p>
          <a:p>
            <a:pPr algn="ctr">
              <a:defRPr/>
            </a:pPr>
            <a:r>
              <a:rPr lang="ru-RU" sz="7200" dirty="0" smtClean="0">
                <a:solidFill>
                  <a:schemeClr val="tx2"/>
                </a:solidFill>
              </a:rPr>
              <a:t>«Как вода попадает в дом»</a:t>
            </a:r>
          </a:p>
          <a:p>
            <a:pPr algn="ctr">
              <a:defRPr/>
            </a:pPr>
            <a:r>
              <a:rPr lang="ru-RU" sz="7200" dirty="0" smtClean="0">
                <a:solidFill>
                  <a:schemeClr val="tx2"/>
                </a:solidFill>
              </a:rPr>
              <a:t>«Сколько используем воды»</a:t>
            </a:r>
          </a:p>
          <a:p>
            <a:pPr algn="ctr">
              <a:defRPr/>
            </a:pPr>
            <a:r>
              <a:rPr lang="ru-RU" sz="7200" dirty="0" smtClean="0">
                <a:solidFill>
                  <a:schemeClr val="tx2"/>
                </a:solidFill>
              </a:rPr>
              <a:t>«Личная гигиена» </a:t>
            </a:r>
          </a:p>
          <a:p>
            <a:pPr algn="ctr">
              <a:defRPr/>
            </a:pPr>
            <a:r>
              <a:rPr lang="ru-RU" sz="7200" dirty="0" smtClean="0">
                <a:solidFill>
                  <a:schemeClr val="tx2"/>
                </a:solidFill>
              </a:rPr>
              <a:t>«Очистка воды», «Безопасность на воде»</a:t>
            </a:r>
          </a:p>
          <a:p>
            <a:pPr algn="ctr">
              <a:defRPr/>
            </a:pPr>
            <a:r>
              <a:rPr lang="ru-RU" sz="7200" dirty="0" smtClean="0">
                <a:solidFill>
                  <a:schemeClr val="tx2"/>
                </a:solidFill>
              </a:rPr>
              <a:t>«Земля – наш дом»</a:t>
            </a:r>
          </a:p>
          <a:p>
            <a:pPr algn="ctr">
              <a:defRPr/>
            </a:pPr>
            <a:r>
              <a:rPr lang="ru-RU" sz="7200" b="1" dirty="0" smtClean="0">
                <a:solidFill>
                  <a:schemeClr val="tx2"/>
                </a:solidFill>
              </a:rPr>
              <a:t>Дидактические   игры</a:t>
            </a:r>
          </a:p>
          <a:p>
            <a:pPr algn="ctr">
              <a:defRPr/>
            </a:pPr>
            <a:r>
              <a:rPr lang="ru-RU" sz="7200" dirty="0" smtClean="0">
                <a:solidFill>
                  <a:schemeClr val="tx2"/>
                </a:solidFill>
              </a:rPr>
              <a:t>«Где живет вода?» </a:t>
            </a:r>
          </a:p>
          <a:p>
            <a:pPr algn="ctr">
              <a:defRPr/>
            </a:pPr>
            <a:r>
              <a:rPr lang="ru-RU" sz="7200" dirty="0" smtClean="0">
                <a:solidFill>
                  <a:schemeClr val="tx2"/>
                </a:solidFill>
              </a:rPr>
              <a:t>Чтение познавательной литературы, «Откуда в кране вода?».</a:t>
            </a:r>
          </a:p>
          <a:p>
            <a:pPr algn="ctr">
              <a:defRPr/>
            </a:pPr>
            <a:r>
              <a:rPr lang="ru-RU" sz="7200" b="1" dirty="0" smtClean="0">
                <a:solidFill>
                  <a:schemeClr val="tx2"/>
                </a:solidFill>
              </a:rPr>
              <a:t> Коллективная работа «Водоснабжение города»</a:t>
            </a:r>
          </a:p>
          <a:p>
            <a:pPr algn="ctr">
              <a:defRPr/>
            </a:pPr>
            <a:r>
              <a:rPr lang="ru-RU" sz="7200" b="1" dirty="0" smtClean="0">
                <a:solidFill>
                  <a:schemeClr val="tx2"/>
                </a:solidFill>
              </a:rPr>
              <a:t>Рисование «Приключение капельки».</a:t>
            </a:r>
          </a:p>
          <a:p>
            <a:pPr algn="ctr">
              <a:defRPr/>
            </a:pPr>
            <a:r>
              <a:rPr lang="ru-RU" sz="7200" b="1" dirty="0" smtClean="0">
                <a:solidFill>
                  <a:schemeClr val="tx2"/>
                </a:solidFill>
              </a:rPr>
              <a:t>Чтение сказок «Приключение капельки», «Наводнение в кукольном домике»</a:t>
            </a:r>
          </a:p>
          <a:p>
            <a:pPr marL="0" indent="0" algn="ctr">
              <a:buNone/>
              <a:defRPr/>
            </a:pPr>
            <a:endParaRPr lang="ru-RU" sz="72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http://trassae95.com/images/2/big/2516-zhiteli-s-stepanovka-kominternovskogo-rajona-odescshiny-poluchili-vodosnabzhenie-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4517" y="502297"/>
            <a:ext cx="2753473" cy="2340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Картинка 8 из 191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20898"/>
            <a:ext cx="3813717" cy="3010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1444" y="304800"/>
            <a:ext cx="10722170" cy="1219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Беседы, рассматривание плакатов.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7" y="4398752"/>
            <a:ext cx="4417591" cy="2459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1663129"/>
            <a:ext cx="4272437" cy="25676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91" y="2124500"/>
            <a:ext cx="5280994" cy="40442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7629" y="304800"/>
            <a:ext cx="10855985" cy="76571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         Опыты и эксперименты.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3988"/>
            <a:ext cx="3926396" cy="2899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95" y="1027335"/>
            <a:ext cx="4280848" cy="2866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3" y="1027335"/>
            <a:ext cx="3984757" cy="28660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43" y="3893364"/>
            <a:ext cx="3984757" cy="29646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76" y="3893364"/>
            <a:ext cx="4251667" cy="29399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490"/>
            <a:ext cx="3969807" cy="2854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7582829" cy="8326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Чтение познавательной     литературы.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674"/>
            <a:ext cx="7131598" cy="5179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98" y="178586"/>
            <a:ext cx="3653051" cy="24589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7" y="2865972"/>
            <a:ext cx="3086459" cy="39920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29" y="304800"/>
            <a:ext cx="10855985" cy="67650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/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/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/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 Художественно – эстетическая 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            деятельность.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3" y="1625689"/>
            <a:ext cx="3616657" cy="311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" y="1378422"/>
            <a:ext cx="3457433" cy="292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29" y="3180730"/>
            <a:ext cx="3948706" cy="2883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9141" y="52039"/>
            <a:ext cx="10699868" cy="1219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3 этап. Заключительный. Презентация проекта. Продукт проектной деятельности.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9141" y="1419367"/>
            <a:ext cx="11446810" cy="4900545"/>
          </a:xfrm>
        </p:spPr>
        <p:txBody>
          <a:bodyPr>
            <a:normAutofit fontScale="92500" lnSpcReduction="10000"/>
          </a:bodyPr>
          <a:lstStyle/>
          <a:p>
            <a:r>
              <a:rPr lang="ru-RU" sz="3100" dirty="0" smtClean="0">
                <a:solidFill>
                  <a:schemeClr val="tx2"/>
                </a:solidFill>
              </a:rPr>
              <a:t>Практическая деятельность в центре природы.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Дидактические игры.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Опыты.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Эксперименты.  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Проблемные  и игровые ситуации.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Беседы по теме.</a:t>
            </a:r>
          </a:p>
          <a:p>
            <a:r>
              <a:rPr lang="ru-RU" sz="3100" dirty="0" smtClean="0">
                <a:solidFill>
                  <a:schemeClr val="tx2"/>
                </a:solidFill>
              </a:rPr>
              <a:t>Изготовление общего творческого продукта.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ru-RU" sz="31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21" y="204690"/>
            <a:ext cx="10766775" cy="9218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Создание коллажа 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980923"/>
            <a:ext cx="5143209" cy="2772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3944204"/>
            <a:ext cx="5143209" cy="2913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04690"/>
            <a:ext cx="5718757" cy="3548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40" y="3944204"/>
            <a:ext cx="5520693" cy="2913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1 этап. Подготовительный.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4000" dirty="0"/>
              <a:t>Постановка цели, задач.</a:t>
            </a:r>
          </a:p>
          <a:p>
            <a:pPr marL="342900" indent="-342900">
              <a:buAutoNum type="arabicPeriod"/>
            </a:pPr>
            <a:r>
              <a:rPr lang="ru-RU" sz="4000" dirty="0"/>
              <a:t>Сбор информации, литературы, дополнительного материала.</a:t>
            </a:r>
          </a:p>
          <a:p>
            <a:pPr marL="342900" indent="-342900">
              <a:buAutoNum type="arabicPeriod"/>
            </a:pPr>
            <a:r>
              <a:rPr lang="ru-RU" sz="4000" dirty="0"/>
              <a:t>Планирование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3770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Человек, запомни навсегда: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Символ жизни на земле –вода! 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Экономь ее и береги – 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Мы ведь на планете не одни! »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http://stroiteka.com/media/wysiwyg/h2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707" y="1904999"/>
            <a:ext cx="8296508" cy="38044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31862" y="5597911"/>
            <a:ext cx="4253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087" y="6109780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585" y="413983"/>
            <a:ext cx="10058402" cy="1219200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Используемая </a:t>
            </a:r>
            <a:r>
              <a:rPr lang="ru-RU" sz="4400" dirty="0"/>
              <a:t>литература.</a:t>
            </a:r>
            <a:br>
              <a:rPr lang="ru-RU" sz="4400" dirty="0"/>
            </a:br>
            <a:r>
              <a:rPr lang="ru-RU" sz="2400" dirty="0" smtClean="0"/>
              <a:t>Ресурсы интернета.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72" y="1825625"/>
            <a:ext cx="3140868" cy="418782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72" y="1825625"/>
            <a:ext cx="3140868" cy="4187825"/>
          </a:xfrm>
        </p:spPr>
      </p:pic>
    </p:spTree>
    <p:extLst>
      <p:ext uri="{BB962C8B-B14F-4D97-AF65-F5344CB8AC3E}">
        <p14:creationId xmlns:p14="http://schemas.microsoft.com/office/powerpoint/2010/main" val="4249732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257" y="222914"/>
            <a:ext cx="10058402" cy="12192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Цель проекта: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Сформировать навыки экологически грамотного поведения в природе, в частности, во время отдыха на </a:t>
            </a:r>
            <a:r>
              <a:rPr lang="ru-RU" sz="4000" dirty="0" smtClean="0"/>
              <a:t>реке Волге.</a:t>
            </a:r>
            <a:endParaRPr lang="ru-RU" sz="4000" dirty="0"/>
          </a:p>
          <a:p>
            <a:r>
              <a:rPr lang="ru-RU" sz="4000" dirty="0"/>
              <a:t>Воспитывать любовь к природе родного </a:t>
            </a:r>
            <a:r>
              <a:rPr lang="ru-RU" sz="4000" dirty="0" smtClean="0"/>
              <a:t>края.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10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Задачи проекта: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21" y="1804115"/>
            <a:ext cx="10058400" cy="4229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000" dirty="0"/>
              <a:t>Формирование экологических знаний о значении воды.</a:t>
            </a:r>
          </a:p>
          <a:p>
            <a:r>
              <a:rPr lang="ru-RU" sz="4000" dirty="0"/>
              <a:t>Развитие творческих способностей детей, наблюдательности.</a:t>
            </a:r>
          </a:p>
          <a:p>
            <a:r>
              <a:rPr lang="ru-RU" sz="4000" dirty="0"/>
              <a:t>Воспитание любви к природе, привитие навыков </a:t>
            </a:r>
            <a:r>
              <a:rPr lang="ru-RU" sz="4000" dirty="0" smtClean="0"/>
              <a:t>экономного расходования </a:t>
            </a:r>
            <a:r>
              <a:rPr lang="ru-RU" sz="4000" dirty="0"/>
              <a:t>воды.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1122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8063" y="3657600"/>
            <a:ext cx="6858002" cy="9144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Информационно – исследовательский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930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участников: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400" dirty="0" smtClean="0"/>
              <a:t>      </a:t>
            </a:r>
            <a:r>
              <a:rPr lang="ru-RU" sz="4000" dirty="0" smtClean="0"/>
              <a:t>групповой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родители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53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Продолжительность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краткосрочный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864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7" y="704088"/>
            <a:ext cx="8724923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Формы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233" y="1752600"/>
            <a:ext cx="12422459" cy="51054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  <a:defRPr/>
            </a:pPr>
            <a:endParaRPr lang="ru-RU" sz="74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7400" dirty="0" smtClean="0">
                <a:solidFill>
                  <a:schemeClr val="tx2"/>
                </a:solidFill>
              </a:rPr>
              <a:t>проблемные и игровые ситуации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7400" dirty="0" smtClean="0">
                <a:solidFill>
                  <a:schemeClr val="tx2"/>
                </a:solidFill>
              </a:rPr>
              <a:t>обсуждение поставленных вопросов с использованием наглядного  материала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7400" dirty="0" smtClean="0">
                <a:solidFill>
                  <a:schemeClr val="tx2"/>
                </a:solidFill>
              </a:rPr>
              <a:t>изготовление общего творческого продукта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7400" dirty="0">
                <a:solidFill>
                  <a:schemeClr val="tx2"/>
                </a:solidFill>
              </a:rPr>
              <a:t>э</a:t>
            </a:r>
            <a:r>
              <a:rPr lang="ru-RU" sz="7400" dirty="0" smtClean="0">
                <a:solidFill>
                  <a:schemeClr val="tx2"/>
                </a:solidFill>
              </a:rPr>
              <a:t>кспериментирование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7400" dirty="0">
                <a:solidFill>
                  <a:schemeClr val="tx2"/>
                </a:solidFill>
              </a:rPr>
              <a:t>б</a:t>
            </a:r>
            <a:r>
              <a:rPr lang="ru-RU" sz="7400" dirty="0" smtClean="0">
                <a:solidFill>
                  <a:schemeClr val="tx2"/>
                </a:solidFill>
              </a:rPr>
              <a:t>еседы, общение</a:t>
            </a:r>
          </a:p>
          <a:p>
            <a:pPr marL="0" indent="0">
              <a:buNone/>
              <a:defRPr/>
            </a:pPr>
            <a:endParaRPr lang="ru-RU" sz="7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74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392</Words>
  <Application>Microsoft Office PowerPoint</Application>
  <PresentationFormat>Широкоэкранный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Segoe Print</vt:lpstr>
      <vt:lpstr>Times New Roman</vt:lpstr>
      <vt:lpstr>TS103431377</vt:lpstr>
      <vt:lpstr> МДОУ детский сад №15 г. Ржева, Тверской обл.  Тема: «Чистая вода» </vt:lpstr>
      <vt:lpstr>1 этап. Подготовительный.</vt:lpstr>
      <vt:lpstr>     Используемая литература. Ресурсы интернета.</vt:lpstr>
      <vt:lpstr>Цель проекта: </vt:lpstr>
      <vt:lpstr>Задачи проекта:</vt:lpstr>
      <vt:lpstr>Тип проекта:</vt:lpstr>
      <vt:lpstr>Состав участников:</vt:lpstr>
      <vt:lpstr>Продолжительность проекта:</vt:lpstr>
      <vt:lpstr>Формы реализации проекта:</vt:lpstr>
      <vt:lpstr>Предполагаемый результат:</vt:lpstr>
      <vt:lpstr>Работа с родителями: </vt:lpstr>
      <vt:lpstr>             2 этап.</vt:lpstr>
      <vt:lpstr>Мероприятия:</vt:lpstr>
      <vt:lpstr>Беседы, рассматривание плакатов.</vt:lpstr>
      <vt:lpstr>         Опыты и эксперименты.</vt:lpstr>
      <vt:lpstr>Чтение познавательной     литературы.</vt:lpstr>
      <vt:lpstr>    Художественно – эстетическая               деятельность.</vt:lpstr>
      <vt:lpstr>3 этап. Заключительный. Презентация проекта. Продукт проектной деятельности.</vt:lpstr>
      <vt:lpstr>Создание коллажа </vt:lpstr>
      <vt:lpstr>Человек, запомни навсегда: Символ жизни на земле –вода!  Экономь ее и береги –  Мы ведь на планете не одни! 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2013-04-06T13:04:22Z</dcterms:created>
  <dcterms:modified xsi:type="dcterms:W3CDTF">2016-09-06T18:58:30Z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