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3/2/2014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3/2/2014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3/2/2014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8942" y="631065"/>
            <a:ext cx="9968248" cy="4855336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4400" dirty="0" smtClean="0">
                <a:solidFill>
                  <a:schemeClr val="accent2">
                    <a:lumMod val="50000"/>
                  </a:schemeClr>
                </a:solidFill>
                <a:latin typeface="a_AntiqueTitulGr" panose="04020605060303030207" pitchFamily="82" charset="-52"/>
                <a:cs typeface="Times New Roman" panose="02020603050405020304" pitchFamily="18" charset="0"/>
              </a:rPr>
              <a:t>Дидактические игры</a:t>
            </a:r>
            <a:br>
              <a:rPr lang="ru-RU" sz="4400" dirty="0" smtClean="0">
                <a:solidFill>
                  <a:schemeClr val="accent2">
                    <a:lumMod val="50000"/>
                  </a:schemeClr>
                </a:solidFill>
                <a:latin typeface="a_AntiqueTitulGr" panose="04020605060303030207" pitchFamily="82" charset="-52"/>
                <a:cs typeface="Times New Roman" panose="02020603050405020304" pitchFamily="18" charset="0"/>
              </a:rPr>
            </a:br>
            <a:r>
              <a:rPr lang="ru-RU" sz="4400" dirty="0" smtClean="0">
                <a:solidFill>
                  <a:schemeClr val="accent2">
                    <a:lumMod val="50000"/>
                  </a:schemeClr>
                </a:solidFill>
                <a:latin typeface="a_AntiqueTitulGr" panose="04020605060303030207" pitchFamily="82" charset="-52"/>
                <a:cs typeface="Times New Roman" panose="02020603050405020304" pitchFamily="18" charset="0"/>
              </a:rPr>
              <a:t> в </a:t>
            </a:r>
            <a:br>
              <a:rPr lang="ru-RU" sz="4400" dirty="0" smtClean="0">
                <a:solidFill>
                  <a:schemeClr val="accent2">
                    <a:lumMod val="50000"/>
                  </a:schemeClr>
                </a:solidFill>
                <a:latin typeface="a_AntiqueTitulGr" panose="04020605060303030207" pitchFamily="82" charset="-52"/>
                <a:cs typeface="Times New Roman" panose="02020603050405020304" pitchFamily="18" charset="0"/>
              </a:rPr>
            </a:br>
            <a:r>
              <a:rPr lang="ru-RU" sz="4400" dirty="0" smtClean="0">
                <a:solidFill>
                  <a:schemeClr val="accent2">
                    <a:lumMod val="50000"/>
                  </a:schemeClr>
                </a:solidFill>
                <a:latin typeface="a_AntiqueTitulGr" panose="04020605060303030207" pitchFamily="82" charset="-52"/>
                <a:cs typeface="Times New Roman" panose="02020603050405020304" pitchFamily="18" charset="0"/>
              </a:rPr>
              <a:t>социально-личностном развитии детей дошкольного </a:t>
            </a:r>
            <a:r>
              <a:rPr lang="ru-RU" sz="4400" dirty="0" smtClean="0">
                <a:solidFill>
                  <a:schemeClr val="accent2">
                    <a:lumMod val="50000"/>
                  </a:schemeClr>
                </a:solidFill>
                <a:latin typeface="a_AntiqueTitulGr" panose="04020605060303030207" pitchFamily="82" charset="-52"/>
                <a:cs typeface="Times New Roman" panose="02020603050405020304" pitchFamily="18" charset="0"/>
              </a:rPr>
              <a:t>возраста</a:t>
            </a:r>
            <a:br>
              <a:rPr lang="ru-RU" sz="4400" dirty="0" smtClean="0">
                <a:solidFill>
                  <a:schemeClr val="accent2">
                    <a:lumMod val="50000"/>
                  </a:schemeClr>
                </a:solidFill>
                <a:latin typeface="a_AntiqueTitulGr" panose="04020605060303030207" pitchFamily="82" charset="-52"/>
                <a:cs typeface="Times New Roman" panose="02020603050405020304" pitchFamily="18" charset="0"/>
              </a:rPr>
            </a:br>
            <a:r>
              <a:rPr lang="ru-RU" sz="4400" dirty="0" smtClean="0">
                <a:solidFill>
                  <a:schemeClr val="accent2">
                    <a:lumMod val="50000"/>
                  </a:schemeClr>
                </a:solidFill>
                <a:latin typeface="a_AntiqueTitulGr" panose="04020605060303030207" pitchFamily="82" charset="-52"/>
                <a:cs typeface="Times New Roman" panose="02020603050405020304" pitchFamily="18" charset="0"/>
              </a:rPr>
              <a:t>Автор: </a:t>
            </a:r>
            <a:r>
              <a:rPr lang="ru-RU" sz="4400" dirty="0" err="1" smtClean="0"/>
              <a:t>Гуменникова</a:t>
            </a:r>
            <a:r>
              <a:rPr lang="ru-RU" sz="4400" dirty="0" smtClean="0"/>
              <a:t> </a:t>
            </a:r>
            <a:r>
              <a:rPr lang="ru-RU" sz="4400" dirty="0" smtClean="0"/>
              <a:t>Светлана Юрьевна</a:t>
            </a:r>
            <a:r>
              <a:rPr lang="ru-RU" sz="4400" dirty="0" smtClean="0">
                <a:solidFill>
                  <a:schemeClr val="accent2">
                    <a:lumMod val="50000"/>
                  </a:schemeClr>
                </a:solidFill>
                <a:latin typeface="a_AntiqueTitulGr" panose="04020605060303030207" pitchFamily="82" charset="-52"/>
                <a:cs typeface="Times New Roman" panose="02020603050405020304" pitchFamily="18" charset="0"/>
              </a:rPr>
              <a:t> </a:t>
            </a:r>
            <a:endParaRPr lang="ru-RU" sz="4400" dirty="0">
              <a:solidFill>
                <a:schemeClr val="accent2">
                  <a:lumMod val="50000"/>
                </a:schemeClr>
              </a:solidFill>
              <a:latin typeface="a_AntiqueTitulGr" panose="04020605060303030207" pitchFamily="82" charset="-5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275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5001" y="0"/>
            <a:ext cx="10122795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проекта - 3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</a:p>
          <a:p>
            <a:pPr>
              <a:lnSpc>
                <a:spcPct val="200000"/>
              </a:lnSpc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результаты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Сохранение интереса детей к традиции своей группы - делать развивающие игры своими руками;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Формирование опыта создания дидактических развивающих игр;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Развитие самостоятельности придумывать до нескольких вариантов одной и той же игры;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Развитие умения детей находить себе партнеров для игры, проявлять отношение к товарищу в группе как к члену игровой команды и включаться в игровые команды по интересам. </a:t>
            </a:r>
          </a:p>
        </p:txBody>
      </p:sp>
    </p:spTree>
    <p:extLst>
      <p:ext uri="{BB962C8B-B14F-4D97-AF65-F5344CB8AC3E}">
        <p14:creationId xmlns:p14="http://schemas.microsoft.com/office/powerpoint/2010/main" xmlns="" val="1662436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0455" y="489398"/>
            <a:ext cx="991673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Этапы реализации проекта</a:t>
            </a:r>
          </a:p>
          <a:p>
            <a:pPr>
              <a:lnSpc>
                <a:spcPct val="150000"/>
              </a:lnSpc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Этап - ПОДГОТОВИТЕЛЬНЫЙ: 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особенностей группы, беседы с детьми и родителями, выставка методической литературы по теме проекта, подготовка практического материала для изготовления дидактических игр (коробки, крышки от пластиковых бутылок, пластиковые бутылки, карандаши цветные, фломастеры, цветная бумага, белый картон, фигурки от Киндер-сюрпризов, картинки из календарей и т. д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38678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8946" y="880339"/>
            <a:ext cx="8525814" cy="5011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 этап – ОСНОВНОЙ </a:t>
            </a:r>
          </a:p>
          <a:p>
            <a:pPr algn="just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Изготовление дидактических игр, </a:t>
            </a:r>
          </a:p>
          <a:p>
            <a:pPr algn="just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разработка дидактических игр для комплексно-тематического планирования по программе дошкольного образования под редакцией Н.Е.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Веракса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Т.С. Комаровой, М.А. Васильевой «От рождения до школы» 2011 г. </a:t>
            </a:r>
          </a:p>
          <a:p>
            <a:pPr algn="just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Игры, созданные ребёнком самостоятельно по собственной инициативе в свободное время на базе полученного ранее опыта изготовления дидактических игр с воспитателем. 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516288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9550" y="141800"/>
            <a:ext cx="1081825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 этап - ЗАКЛЮЧИТЕЛЬНЫЙ: 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-Выставка дидактических развивающих игр,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-Обобщение педагогического опыта по изготовлению дидактических игр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-Презентация дидактических игр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-Презентация 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дидактических игр для комплексно-тематического планирования </a:t>
            </a: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 От рождения до школы» под 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редакцией Н.Е.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Веракса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Т.С. Комаровой, М.А. Васильевой «От рождения до школы» 2011 г. 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90945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1668" y="0"/>
            <a:ext cx="11346287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Перспективы дальнейшей работы: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Организация работы семейного клуба «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Игралочка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pPr algn="just">
              <a:lnSpc>
                <a:spcPct val="150000"/>
              </a:lnSpc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Цель: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Создание позитивного микросоциума, в котором каждый из его участников смог бы творчески организовать свой досуг в процессе совместной с дошкольным учреждением деятельности по созданию развивающих игр - самоделок</a:t>
            </a:r>
          </a:p>
          <a:p>
            <a:pPr algn="just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Задачи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Научить родителей использовать свободное время в совместной деятельности с ребёнком. </a:t>
            </a:r>
          </a:p>
          <a:p>
            <a:pPr algn="just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Раскрыть творческие способности детей и родителей в продуктивной деятельности по изготовлению игр-самоделок. </a:t>
            </a:r>
          </a:p>
          <a:p>
            <a:pPr algn="just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Пополнить семейный базис новыми знаниями, умениями и навыками. </a:t>
            </a:r>
          </a:p>
          <a:p>
            <a:pPr algn="just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4.  Построить активный механизм обмена впечатлениями между участниками клуба. 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06330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2637" y="244699"/>
            <a:ext cx="8596668" cy="3625927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ru-RU" dirty="0" smtClean="0"/>
              <a:t>Спасибо за внимание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95296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6365" y="0"/>
            <a:ext cx="9272789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проекта</a:t>
            </a:r>
          </a:p>
          <a:p>
            <a:pPr algn="just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и воспитание являются важнейшими социальными проявлениями. Действительно, большинство социальных проявлений в определенной степени взаимосвязано с особенностями осуществления учебно-воспитательного процесса. Данный процесс имеет решающее значение в воспитании личности и определении ее места в обществе. Изучение способностей ребенка и создание необходимых условий для их развития происходит на базе различных условий и плавного, постепенного развития человека в умственном, духовном, социальном и физическом направлениях. Этот процесс довольно трудоёмок и требует огромной отдачи и ответственности в обучении и воспитании детей. </a:t>
            </a:r>
          </a:p>
        </p:txBody>
      </p:sp>
    </p:spTree>
    <p:extLst>
      <p:ext uri="{BB962C8B-B14F-4D97-AF65-F5344CB8AC3E}">
        <p14:creationId xmlns:p14="http://schemas.microsoft.com/office/powerpoint/2010/main" xmlns="" val="248775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5002" y="167425"/>
            <a:ext cx="9272789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Одной из важнейших задач учебно-воспитательного процесса также является ознакомление подрастающего поколения с социальными ценностями, нахождение и обучение соответствующим социальным основам и стремление к расширению нравственно-индивидуального фундамента. В круг задач воспитателя входит ознакомление детей с культурой своего общества и при помощи творческих, научных и специальных навыков подготовка каждого из них к действенному, полезному и созидающему членству в обществе. Обучение и воспитание должно способствовать развитию навыков четкого и тщательного осмысления, ответственности, самосознания и созидательного творческого подхода, отбору наиболее важной информации в потоке вопросов индивидуального и социального характера. Самым главным в данном процессе является миссия воспитателя в формировании способности к качественному индивидуальному и социальному усовершенствованию при различных обстоятельствах. </a:t>
            </a:r>
          </a:p>
        </p:txBody>
      </p:sp>
    </p:spTree>
    <p:extLst>
      <p:ext uri="{BB962C8B-B14F-4D97-AF65-F5344CB8AC3E}">
        <p14:creationId xmlns:p14="http://schemas.microsoft.com/office/powerpoint/2010/main" xmlns="" val="1909776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83945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тем, что учебно-воспитательный процесс на начальных стадиях в действительности является некой точкой опоры в длительном по времени и важном; по значению передвижении наших детей по жизни, а также благодаря, тому, что первые кирпичики личности ребенка и, в конечном счете, его социальное формирование закладываются именно в эти первые годы начального обучения, этот жизненный период приобретает особое значение как в физическом плане, так и в отношении его характера; Это связано с тем, что у детей на данном этапе развития еще не сформировались индивидуальные особенности его характера, он пока что не оформился как личность, поэтому содержание учебно-воспитательной деятельности на этой стадии формирования; оказывает глубокое влияние на дальнейшее развитие ребенка</a:t>
            </a:r>
          </a:p>
        </p:txBody>
      </p:sp>
    </p:spTree>
    <p:extLst>
      <p:ext uri="{BB962C8B-B14F-4D97-AF65-F5344CB8AC3E}">
        <p14:creationId xmlns:p14="http://schemas.microsoft.com/office/powerpoint/2010/main" xmlns="" val="3492264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03032" y="-137299"/>
            <a:ext cx="10277341" cy="7781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Игра - это набор физических и умственных движений и действий, которые мотивируют состояния радости, удовлетворения, наслаждения и способствуют налаживанию взаимоотношений с окружающим. Игра является естественной частью жизни ребенка, которая отталкивается от чувства любознательности и стремления к осознанию чего-либо. Виды игр проявляют специфические особенности в зависимости от периодов формирования личности, разных социальных групп и различий между городом и сельской местностью. Наряду с тем, что игра является средством пробуждения интереса, она имеет также обучающий характер и в большинстве случаев дает больше положительных результатов, чем чтение книг. В процессе игры, и особенно обучающей игры, дети младшего школьного возраста получают доступ к новым мыслительным навыкам, у них формируются новые нравственные понятия и категории, улучшаются и расширяются умения. </a:t>
            </a:r>
          </a:p>
        </p:txBody>
      </p:sp>
    </p:spTree>
    <p:extLst>
      <p:ext uri="{BB962C8B-B14F-4D97-AF65-F5344CB8AC3E}">
        <p14:creationId xmlns:p14="http://schemas.microsoft.com/office/powerpoint/2010/main" xmlns="" val="2935866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031" y="0"/>
            <a:ext cx="10496282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Дидактическая игра — это средство обучения и воспитания, воздействующее на эмоциональную, интеллектуальную сферу детей, стимулирующее их деятельность, в процессе которой формируется самостоятельность принятия решений,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усваиваются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закрепляются полученные знания, вырабатываются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навыки кооперации, а также формируются социально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значимые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черты личности.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Дидактическая игра может служить составной частью занятия. Она помогает усвоению, закреплению знаний, овладению способами познавательной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Дети осваивают признаки предметов, учатся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классифицировать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обобщать, сравнивать. Использование дидактической игры как метода обучения повышает интерес детей к занятиям, развивает сосредоточенность, обеспечивает лучшее усвоение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программного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материала. Особенно эффективны эти игры во время проведения непосредственной образовательной деятельности «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Познание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«Коммуникация». В дидактической игре учебные, познавательные задачи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взаимосвязаны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игровыми, поэтому при организации игры следует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особое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 обращать на присутствие в занятиях элементов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занимательности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поиска, сюрпризности, отгадывания и т. п.</a:t>
            </a:r>
          </a:p>
        </p:txBody>
      </p:sp>
    </p:spTree>
    <p:extLst>
      <p:ext uri="{BB962C8B-B14F-4D97-AF65-F5344CB8AC3E}">
        <p14:creationId xmlns:p14="http://schemas.microsoft.com/office/powerpoint/2010/main" xmlns="" val="555106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2377" y="848452"/>
            <a:ext cx="909677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 процессе обучения систематически используются, разнообразные дидактические игры, то дети, особенно в старшем дошкольном возрасте, начинают самостоятельно организовывать этот вид игр: выбирают игру, контролируют выполнение правил и действий, оценивают поведение играющих. Поэтому дидактическая игра занимает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важнейшее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 в системе педагогических средств всестороннего воспитания детей.</a:t>
            </a:r>
          </a:p>
        </p:txBody>
      </p:sp>
    </p:spTree>
    <p:extLst>
      <p:ext uri="{BB962C8B-B14F-4D97-AF65-F5344CB8AC3E}">
        <p14:creationId xmlns:p14="http://schemas.microsoft.com/office/powerpoint/2010/main" xmlns="" val="3313528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1666"/>
            <a:ext cx="983945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Раскрыть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роль  дидактических игр в социально-личностном развитии детей дошкольного возраста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Включить ребёнка в совместную продуктивную деятельность с взрослым по созданию развивающих игр, в процессе которой в комплексе решались бы основные задачи воспитания, образования и развития детей.</a:t>
            </a:r>
          </a:p>
        </p:txBody>
      </p:sp>
    </p:spTree>
    <p:extLst>
      <p:ext uri="{BB962C8B-B14F-4D97-AF65-F5344CB8AC3E}">
        <p14:creationId xmlns:p14="http://schemas.microsoft.com/office/powerpoint/2010/main" xmlns="" val="1865823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6061" y="270456"/>
            <a:ext cx="9543245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 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Активизировать ребенка в продуктивной деятельности совместно с педагогом, другими детьми, родителями. 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Поддерживать у детей желание играть в дидактические игры. 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Поддерживать детей в создании новых игр на основе универсальных способов, расширять игровой опыт. 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Сплотить детский коллектив (развить умение договариваться, развивать партнерскую деятельность, умение распределять роли .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Использовать игры для закрепления пройденного материала (цвет, форма, профессии и т. д.) </a:t>
            </a:r>
          </a:p>
        </p:txBody>
      </p:sp>
    </p:spTree>
    <p:extLst>
      <p:ext uri="{BB962C8B-B14F-4D97-AF65-F5344CB8AC3E}">
        <p14:creationId xmlns:p14="http://schemas.microsoft.com/office/powerpoint/2010/main" xmlns="" val="384758653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</TotalTime>
  <Words>1085</Words>
  <Application>Microsoft Office PowerPoint</Application>
  <PresentationFormat>Произвольный</PresentationFormat>
  <Paragraphs>46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Грань</vt:lpstr>
      <vt:lpstr>  Дидактические игры  в  социально-личностном развитии детей дошкольного возраста Автор: Гуменникова Светлана Юрьевна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Спасибо за внимание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Дидактические игры  в  социально-личностном развитии детей дошкольного возраста</dc:title>
  <dc:creator>House</dc:creator>
  <cp:lastModifiedBy>Аркадий Русман</cp:lastModifiedBy>
  <cp:revision>7</cp:revision>
  <dcterms:created xsi:type="dcterms:W3CDTF">2014-02-16T03:16:33Z</dcterms:created>
  <dcterms:modified xsi:type="dcterms:W3CDTF">2014-03-02T12:30:50Z</dcterms:modified>
</cp:coreProperties>
</file>